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7" r:id="rId4"/>
    <p:sldId id="260" r:id="rId5"/>
    <p:sldId id="261" r:id="rId6"/>
    <p:sldId id="266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05178-5286-4AE5-8649-AB8A00D0927A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9DDCC-0774-45E2-97E4-58834B7A72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05178-5286-4AE5-8649-AB8A00D0927A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9DDCC-0774-45E2-97E4-58834B7A72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05178-5286-4AE5-8649-AB8A00D0927A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9DDCC-0774-45E2-97E4-58834B7A72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05178-5286-4AE5-8649-AB8A00D0927A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9DDCC-0774-45E2-97E4-58834B7A72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05178-5286-4AE5-8649-AB8A00D0927A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9DDCC-0774-45E2-97E4-58834B7A72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05178-5286-4AE5-8649-AB8A00D0927A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9DDCC-0774-45E2-97E4-58834B7A72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05178-5286-4AE5-8649-AB8A00D0927A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9DDCC-0774-45E2-97E4-58834B7A72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05178-5286-4AE5-8649-AB8A00D0927A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9DDCC-0774-45E2-97E4-58834B7A72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05178-5286-4AE5-8649-AB8A00D0927A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9DDCC-0774-45E2-97E4-58834B7A72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05178-5286-4AE5-8649-AB8A00D0927A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9DDCC-0774-45E2-97E4-58834B7A72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05178-5286-4AE5-8649-AB8A00D0927A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9DDCC-0774-45E2-97E4-58834B7A72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105178-5286-4AE5-8649-AB8A00D0927A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9DDCC-0774-45E2-97E4-58834B7A727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L&#7899;p%20m&#7851;u%20gi&#225;o%20b&#233;%20C1\N&#259;m%20h&#7885;c%202020%20-%202021\h&#7897;i%20gi&#7843;ng\pp%20t&#244;%20n&#233;t%20b&#7841;n%20g&#225;i\&#272;&#7891;%20R&#234;%20M&#237;%202009-%20L&#224;%20con%20g&#225;i%20(Thu%20Ho&#224;i).mp4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L&#7899;p%20m&#7851;u%20gi&#225;o%20b&#233;%20C1\N&#259;m%20h&#7885;c%202020%20-%202021\h&#7897;i%20gi&#7843;ng\pp%20t&#244;%20n&#233;t%20b&#7841;n%20g&#225;i\3176569701683392394.mp4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&#7899;p%20m&#7851;u%20gi&#225;o%20b&#233;%20C1\N&#259;m%20h&#7885;c%202020%20-%202021\h&#7897;i%20gi&#7843;ng\th&#417;%20m&#232;o%20con%20r&#7917;a%20m&#7863;t\Kiss%20the%20Rain%20-%20Yiruma.mp3" TargetMode="Externa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43200" y="2743200"/>
            <a:ext cx="18473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 rot="10800000" flipV="1">
            <a:off x="838200" y="2847865"/>
            <a:ext cx="762000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32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ÁN</a:t>
            </a:r>
            <a:r>
              <a:rPr lang="en-US" sz="32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32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endParaRPr lang="en-US" sz="32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66800" y="3733801"/>
            <a:ext cx="7162800" cy="30469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lang="en-US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: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nét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gái</a:t>
            </a:r>
            <a:endParaRPr lang="en-US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: 3- 4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endParaRPr lang="en-US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: 20- 25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endParaRPr lang="en-US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Hà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Chiềm</a:t>
            </a:r>
            <a:endParaRPr lang="en-US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</a:t>
            </a:r>
          </a:p>
          <a:p>
            <a:endParaRPr lang="en-US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0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</a:t>
            </a:r>
            <a:r>
              <a:rPr lang="en-US" sz="20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2021-2022</a:t>
            </a:r>
            <a:endParaRPr lang="en-US" sz="20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0"/>
            <a:ext cx="8610599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PHÒNG GD &amp; ĐT QUẬN LONG BIÊN</a:t>
            </a:r>
            <a:endParaRPr lang="en-US" sz="32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" y="685800"/>
            <a:ext cx="82296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28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8" descr="MNG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57600" y="1143001"/>
            <a:ext cx="1329499" cy="144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52600" y="2209800"/>
            <a:ext cx="61975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200" b="1" dirty="0" smtClean="0">
                <a:latin typeface="+mj-lt"/>
              </a:rPr>
              <a:t>3. Kết thúc</a:t>
            </a:r>
            <a:r>
              <a:rPr lang="vi-VN" sz="3200" dirty="0" smtClean="0">
                <a:latin typeface="+mj-lt"/>
              </a:rPr>
              <a:t>: Nhận xét, tuyên dương.</a:t>
            </a:r>
            <a:endParaRPr lang="en-US" sz="3200" dirty="0">
              <a:latin typeface="+mj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533400"/>
            <a:ext cx="7467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400" b="1" dirty="0">
                <a:latin typeface="+mj-lt"/>
              </a:rPr>
              <a:t>1.Ổn định</a:t>
            </a:r>
            <a:endParaRPr lang="vi-VN" sz="2400" dirty="0">
              <a:latin typeface="+mj-lt"/>
            </a:endParaRPr>
          </a:p>
          <a:p>
            <a:r>
              <a:rPr lang="vi-VN" sz="2400" dirty="0">
                <a:latin typeface="+mj-lt"/>
              </a:rPr>
              <a:t>Cô cho trẻ xem video bài hát “ Là con gái”. </a:t>
            </a:r>
            <a:endParaRPr lang="en-US" sz="2400" dirty="0" smtClean="0">
              <a:latin typeface="+mj-lt"/>
            </a:endParaRPr>
          </a:p>
          <a:p>
            <a:r>
              <a:rPr lang="en-US" sz="2400" dirty="0">
                <a:latin typeface="+mj-lt"/>
              </a:rPr>
              <a:t>-</a:t>
            </a:r>
            <a:r>
              <a:rPr lang="vi-VN" sz="2400" dirty="0" smtClean="0">
                <a:latin typeface="+mj-lt"/>
              </a:rPr>
              <a:t>Trò </a:t>
            </a:r>
            <a:r>
              <a:rPr lang="vi-VN" sz="2400" dirty="0">
                <a:latin typeface="+mj-lt"/>
              </a:rPr>
              <a:t>chuyện dẫn dắt vào bài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14600" y="0"/>
            <a:ext cx="33370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II: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TIẾN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HÀNH</a:t>
            </a:r>
            <a:endParaRPr lang="en-US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Đồ Rê Mí 2009- Là con gái (Thu Hoài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19200" y="228600"/>
            <a:ext cx="60198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000" b="1" dirty="0" smtClean="0">
                <a:latin typeface="+mj-lt"/>
              </a:rPr>
              <a:t>2. Phương pháp, hình thức tổ chức</a:t>
            </a:r>
            <a:r>
              <a:rPr lang="vi-VN" sz="2000" dirty="0" smtClean="0">
                <a:latin typeface="+mj-lt"/>
              </a:rPr>
              <a:t>.</a:t>
            </a:r>
          </a:p>
          <a:p>
            <a:r>
              <a:rPr lang="vi-VN" sz="2000" dirty="0" smtClean="0">
                <a:latin typeface="+mj-lt"/>
              </a:rPr>
              <a:t>* Quan sát xem tranh mẫu của cô:</a:t>
            </a:r>
          </a:p>
          <a:p>
            <a:r>
              <a:rPr lang="vi-VN" sz="2000" dirty="0" smtClean="0">
                <a:latin typeface="+mj-lt"/>
              </a:rPr>
              <a:t>- Cô cho trẻ xem tranh bạn gái</a:t>
            </a:r>
            <a:endParaRPr lang="vi-VN" sz="2000" dirty="0">
              <a:latin typeface="+mj-lt"/>
            </a:endParaRPr>
          </a:p>
        </p:txBody>
      </p:sp>
      <p:pic>
        <p:nvPicPr>
          <p:cNvPr id="5" name="Picture 4" descr="20201026_1633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1371600"/>
            <a:ext cx="8382000" cy="533399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750403"/>
            <a:ext cx="7924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400" b="1" dirty="0" smtClean="0">
                <a:latin typeface="+mj-lt"/>
              </a:rPr>
              <a:t>* Cô tô nét và tô màu mẫu cho trẻ xem+ giải thích</a:t>
            </a:r>
            <a:r>
              <a:rPr lang="vi-VN" sz="2400" dirty="0" smtClean="0">
                <a:latin typeface="+mj-lt"/>
              </a:rPr>
              <a:t>.</a:t>
            </a:r>
          </a:p>
          <a:p>
            <a:pPr>
              <a:buFontTx/>
              <a:buChar char="-"/>
            </a:pPr>
            <a:r>
              <a:rPr lang="en-US" sz="2400" dirty="0" smtClean="0">
                <a:latin typeface="+mj-lt"/>
              </a:rPr>
              <a:t> </a:t>
            </a:r>
            <a:r>
              <a:rPr lang="vi-VN" sz="2400" dirty="0" smtClean="0">
                <a:latin typeface="+mj-lt"/>
              </a:rPr>
              <a:t>Đầu tiên cô sẽ tô nét, cô dùng bút màu đen, cầm bút bằng 3 ngón tay: cái, trỏ, giữa cầm ở giữa thân bút để đỡ bút. </a:t>
            </a:r>
            <a:endParaRPr lang="en-US" sz="2400" dirty="0" smtClean="0">
              <a:latin typeface="+mj-lt"/>
            </a:endParaRPr>
          </a:p>
          <a:p>
            <a:pPr>
              <a:buFontTx/>
              <a:buChar char="-"/>
            </a:pPr>
            <a:r>
              <a:rPr lang="en-US" sz="2400" dirty="0" smtClean="0">
                <a:latin typeface="+mj-lt"/>
              </a:rPr>
              <a:t> </a:t>
            </a:r>
            <a:r>
              <a:rPr lang="vi-VN" sz="2400" dirty="0" smtClean="0">
                <a:latin typeface="+mj-lt"/>
              </a:rPr>
              <a:t>Sau đó cô tô theo nét từ trên xuống dưới tô nhẹ nhàng tô theo nét chấm mờ để chiếc váy của bạn gái được liền nét.</a:t>
            </a:r>
            <a:endParaRPr lang="vi-VN" sz="2400" dirty="0">
              <a:latin typeface="+mj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09600" y="235803"/>
            <a:ext cx="69342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400" b="1" dirty="0" smtClean="0">
                <a:latin typeface="+mj-lt"/>
              </a:rPr>
              <a:t>a.Hướng dẫn tập thể:</a:t>
            </a:r>
            <a:endParaRPr lang="vi-VN" sz="2400" dirty="0" smtClean="0">
              <a:latin typeface="+mj-lt"/>
            </a:endParaRPr>
          </a:p>
          <a:p>
            <a:r>
              <a:rPr lang="vi-VN" sz="2400" dirty="0" smtClean="0">
                <a:latin typeface="+mj-lt"/>
              </a:rPr>
              <a:t>- Cô cho trẻ quan sát và trò chuyện về các bức tranh cô chuẩn bị.</a:t>
            </a:r>
          </a:p>
          <a:p>
            <a:r>
              <a:rPr lang="vi-VN" sz="2400" dirty="0" smtClean="0">
                <a:latin typeface="+mj-lt"/>
              </a:rPr>
              <a:t>+ Các con thấy gì trong bức tranh?</a:t>
            </a:r>
          </a:p>
          <a:p>
            <a:r>
              <a:rPr lang="vi-VN" sz="2400" dirty="0" smtClean="0">
                <a:latin typeface="+mj-lt"/>
              </a:rPr>
              <a:t>+ bức tranh vẽ gì?</a:t>
            </a:r>
          </a:p>
          <a:p>
            <a:r>
              <a:rPr lang="vi-VN" sz="2400" dirty="0" smtClean="0">
                <a:latin typeface="+mj-lt"/>
              </a:rPr>
              <a:t>+ Trong bức tranh có nét chấm mờ? Các con cùng chú ý lên xem cô tô nét chấm mờ như thế nào nhé!</a:t>
            </a:r>
          </a:p>
        </p:txBody>
      </p:sp>
      <p:sp>
        <p:nvSpPr>
          <p:cNvPr id="5" name="Rectangle 4"/>
          <p:cNvSpPr/>
          <p:nvPr/>
        </p:nvSpPr>
        <p:spPr>
          <a:xfrm>
            <a:off x="685800" y="4579203"/>
            <a:ext cx="8001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400" dirty="0" smtClean="0">
                <a:latin typeface="+mj-lt"/>
              </a:rPr>
              <a:t>+ Các con phải làm gì? (vẽ tiếp theo nét mờ). Các con sẽ làm gì tiếp theo để được bức tranh thật đẹp?</a:t>
            </a:r>
            <a:endParaRPr lang="vi-VN" sz="2400" dirty="0">
              <a:latin typeface="+mj-l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3176569701683392394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209800" y="1676400"/>
            <a:ext cx="56388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 dirty="0" smtClean="0">
                <a:latin typeface="+mj-lt"/>
              </a:rPr>
              <a:t>b. Hướng dẫn cá nhân:</a:t>
            </a:r>
            <a:endParaRPr lang="vi-VN" sz="3200" dirty="0" smtClean="0">
              <a:latin typeface="+mj-lt"/>
            </a:endParaRPr>
          </a:p>
          <a:p>
            <a:r>
              <a:rPr lang="vi-VN" sz="3200" dirty="0" smtClean="0">
                <a:latin typeface="+mj-lt"/>
              </a:rPr>
              <a:t>-  Con vẽ nét chấm mờ của bạn gái như thế nào? Con sẽ tô màu</a:t>
            </a:r>
            <a:r>
              <a:rPr lang="en-US" sz="3200" dirty="0" smtClean="0">
                <a:latin typeface="+mj-lt"/>
              </a:rPr>
              <a:t> </a:t>
            </a:r>
            <a:r>
              <a:rPr lang="en-US" sz="3200" dirty="0" err="1" smtClean="0">
                <a:latin typeface="+mj-lt"/>
              </a:rPr>
              <a:t>trang</a:t>
            </a:r>
            <a:r>
              <a:rPr lang="en-US" sz="3200" dirty="0" smtClean="0">
                <a:latin typeface="+mj-lt"/>
              </a:rPr>
              <a:t> </a:t>
            </a:r>
            <a:r>
              <a:rPr lang="en-US" sz="3200" dirty="0" err="1" smtClean="0">
                <a:latin typeface="+mj-lt"/>
              </a:rPr>
              <a:t>phục</a:t>
            </a:r>
            <a:r>
              <a:rPr lang="vi-VN" sz="3200" dirty="0" smtClean="0">
                <a:latin typeface="+mj-lt"/>
              </a:rPr>
              <a:t> bạn gái như thế nào? Tô bằng chất liệu gì?</a:t>
            </a:r>
            <a:endParaRPr lang="vi-VN" sz="32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895600" y="457200"/>
            <a:ext cx="25095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Kiss the Rain - Yirum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6858000" y="4876800"/>
            <a:ext cx="45720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378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1143000"/>
            <a:ext cx="74676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2800" b="1" dirty="0" smtClean="0">
                <a:latin typeface="+mj-lt"/>
              </a:rPr>
              <a:t>* Trưng bày sản phẩm</a:t>
            </a:r>
            <a:r>
              <a:rPr lang="vi-VN" sz="2800" dirty="0" smtClean="0">
                <a:latin typeface="+mj-lt"/>
              </a:rPr>
              <a:t>:</a:t>
            </a:r>
          </a:p>
          <a:p>
            <a:r>
              <a:rPr lang="vi-VN" sz="2800" dirty="0" smtClean="0">
                <a:latin typeface="+mj-lt"/>
              </a:rPr>
              <a:t>- Các con vừa tô tranh gì? Cô nhận xét chung sản phẩm của trẻ. Gợi ý trẻ nhận xét xem tranh nào đẹp? Vì sao?</a:t>
            </a:r>
          </a:p>
          <a:p>
            <a:r>
              <a:rPr lang="vi-VN" sz="2800" dirty="0" smtClean="0">
                <a:latin typeface="+mj-lt"/>
              </a:rPr>
              <a:t>- Hỏi một vài trẻ thích tranh của ai? Vì sao?</a:t>
            </a:r>
            <a:endParaRPr lang="vi-VN" sz="2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338</Words>
  <Application>Microsoft Office PowerPoint</Application>
  <PresentationFormat>On-screen Show (4:3)</PresentationFormat>
  <Paragraphs>35</Paragraphs>
  <Slides>10</Slides>
  <Notes>0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Welcome</cp:lastModifiedBy>
  <cp:revision>17</cp:revision>
  <dcterms:created xsi:type="dcterms:W3CDTF">2020-10-26T09:41:42Z</dcterms:created>
  <dcterms:modified xsi:type="dcterms:W3CDTF">2022-06-07T05:46:32Z</dcterms:modified>
</cp:coreProperties>
</file>