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7" r:id="rId7"/>
    <p:sldId id="261" r:id="rId8"/>
    <p:sldId id="268" r:id="rId9"/>
    <p:sldId id="262" r:id="rId10"/>
    <p:sldId id="266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23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23/6/2023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23/6/2023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23/6/2023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23/6/2023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23/6/2023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23/6/2023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23/6/2023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23/6/2023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23/6/2023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23/6/2023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23/6/2023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23/6/2023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6.png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76400" y="59216"/>
            <a:ext cx="6528447" cy="919797"/>
          </a:xfrm>
        </p:spPr>
        <p:txBody>
          <a:bodyPr>
            <a:normAutofit/>
          </a:bodyPr>
          <a:lstStyle/>
          <a:p>
            <a:r>
              <a:rPr lang="vi-VN" sz="2000" b="1" dirty="0" smtClean="0">
                <a:solidFill>
                  <a:srgbClr val="0070C0"/>
                </a:solidFill>
              </a:rPr>
              <a:t>PHÒNG GIÁO DỤC VÀ ĐÀO TẠO QUẬN LONG BIÊN</a:t>
            </a:r>
            <a:br>
              <a:rPr lang="vi-VN" sz="2000" b="1" dirty="0" smtClean="0">
                <a:solidFill>
                  <a:srgbClr val="0070C0"/>
                </a:solidFill>
              </a:rPr>
            </a:br>
            <a:r>
              <a:rPr lang="vi-VN" sz="2000" b="1" dirty="0" smtClean="0">
                <a:solidFill>
                  <a:srgbClr val="0070C0"/>
                </a:solidFill>
              </a:rPr>
              <a:t>TRƯỜNG MẦM NON GIA THƯỢNG</a:t>
            </a:r>
            <a:endParaRPr lang="en-US" sz="2000" b="1" dirty="0">
              <a:solidFill>
                <a:srgbClr val="0070C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18" y="6064048"/>
            <a:ext cx="2628900" cy="585099"/>
          </a:xfrm>
        </p:spPr>
        <p:txBody>
          <a:bodyPr>
            <a:noAutofit/>
          </a:bodyPr>
          <a:lstStyle/>
          <a:p>
            <a:endParaRPr lang="vi-VN" sz="1600" b="1" dirty="0">
              <a:solidFill>
                <a:srgbClr val="C00000"/>
              </a:solidFill>
              <a:latin typeface="+mj-lt"/>
            </a:endParaRPr>
          </a:p>
          <a:p>
            <a:r>
              <a:rPr lang="vi-VN" sz="1600" b="1" dirty="0" smtClean="0">
                <a:solidFill>
                  <a:srgbClr val="7030A0"/>
                </a:solidFill>
                <a:latin typeface="+mj-lt"/>
              </a:rPr>
              <a:t>NĂM HỌC : </a:t>
            </a:r>
            <a:r>
              <a:rPr lang="vi-VN" sz="1600" b="1" smtClean="0">
                <a:solidFill>
                  <a:srgbClr val="7030A0"/>
                </a:solidFill>
                <a:latin typeface="+mj-lt"/>
              </a:rPr>
              <a:t>20</a:t>
            </a:r>
            <a:r>
              <a:rPr lang="en-US" sz="1600" b="1" smtClean="0">
                <a:solidFill>
                  <a:srgbClr val="7030A0"/>
                </a:solidFill>
                <a:latin typeface="+mj-lt"/>
              </a:rPr>
              <a:t>22</a:t>
            </a:r>
            <a:r>
              <a:rPr lang="vi-VN" sz="1600" b="1" smtClean="0">
                <a:solidFill>
                  <a:srgbClr val="7030A0"/>
                </a:solidFill>
                <a:latin typeface="+mj-lt"/>
              </a:rPr>
              <a:t> </a:t>
            </a:r>
            <a:r>
              <a:rPr lang="vi-VN" sz="1600" b="1" dirty="0" smtClean="0">
                <a:solidFill>
                  <a:srgbClr val="7030A0"/>
                </a:solidFill>
                <a:latin typeface="+mj-lt"/>
              </a:rPr>
              <a:t>- </a:t>
            </a:r>
            <a:r>
              <a:rPr lang="vi-VN" sz="1600" b="1" smtClean="0">
                <a:solidFill>
                  <a:srgbClr val="7030A0"/>
                </a:solidFill>
                <a:latin typeface="+mj-lt"/>
              </a:rPr>
              <a:t>20</a:t>
            </a:r>
            <a:r>
              <a:rPr lang="en-US" sz="1600" b="1" smtClean="0">
                <a:solidFill>
                  <a:srgbClr val="7030A0"/>
                </a:solidFill>
                <a:latin typeface="+mj-lt"/>
              </a:rPr>
              <a:t>23</a:t>
            </a:r>
            <a:endParaRPr lang="en-US" sz="1600" b="1" dirty="0">
              <a:solidFill>
                <a:srgbClr val="7030A0"/>
              </a:solidFill>
              <a:latin typeface="+mj-lt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914400" y="2057400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  <p:sp>
        <p:nvSpPr>
          <p:cNvPr id="8" name="Subtitle 2"/>
          <p:cNvSpPr txBox="1">
            <a:spLocks/>
          </p:cNvSpPr>
          <p:nvPr/>
        </p:nvSpPr>
        <p:spPr>
          <a:xfrm>
            <a:off x="1246418" y="2566651"/>
            <a:ext cx="6019800" cy="105568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vi-VN" sz="3600" b="1" dirty="0" smtClean="0">
                <a:solidFill>
                  <a:srgbClr val="00B050"/>
                </a:solidFill>
                <a:latin typeface="+mj-lt"/>
              </a:rPr>
              <a:t>HOẠT ĐỘNG TẠO HÌNH</a:t>
            </a:r>
          </a:p>
          <a:p>
            <a:endParaRPr lang="en-US" sz="1800" dirty="0">
              <a:solidFill>
                <a:srgbClr val="FF00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8600" y="1183257"/>
            <a:ext cx="1409737" cy="112679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981200" y="4058339"/>
            <a:ext cx="5453609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Di </a:t>
            </a:r>
            <a:r>
              <a:rPr lang="en-US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endParaRPr lang="en-US" sz="2800" dirty="0" smtClean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Lứa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vi-VN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24 – 36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endParaRPr lang="vi-VN" sz="28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vi-VN" sz="280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Âu Thị Thu Huyền</a:t>
            </a:r>
            <a:r>
              <a:rPr lang="en-US" sz="280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80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80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Thời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vi-VN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12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phút</a:t>
            </a:r>
            <a:endParaRPr lang="vi-VN" sz="28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8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8127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7924800" cy="2590800"/>
          </a:xfrm>
        </p:spPr>
        <p:txBody>
          <a:bodyPr>
            <a:noAutofit/>
          </a:bodyPr>
          <a:lstStyle/>
          <a:p>
            <a:pPr marL="2171700" lvl="5" indent="0">
              <a:buNone/>
            </a:pPr>
            <a:r>
              <a:rPr lang="en-US" sz="32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sz="3200" b="1" dirty="0" err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32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thúc</a:t>
            </a:r>
            <a:r>
              <a:rPr lang="en-US" sz="32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buNone/>
            </a:pP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Cô nhận xét tiết học, cho trẻ chơi: “ Làm cá bơi” quanh lớp.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3209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0" y="533400"/>
            <a:ext cx="5334000" cy="715962"/>
          </a:xfrm>
        </p:spPr>
        <p:txBody>
          <a:bodyPr>
            <a:noAutofit/>
          </a:bodyPr>
          <a:lstStyle/>
          <a:p>
            <a:r>
              <a:rPr lang="vi-VN" sz="32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en-US" sz="32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r>
              <a:rPr lang="vi-VN" sz="32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MỤC ĐÍCH , YÊU CẦU</a:t>
            </a:r>
            <a:r>
              <a:rPr lang="en-US" sz="32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en-US" sz="32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49362"/>
            <a:ext cx="8229600" cy="5105400"/>
          </a:xfrm>
        </p:spPr>
        <p:txBody>
          <a:bodyPr>
            <a:noAutofit/>
          </a:bodyPr>
          <a:lstStyle/>
          <a:p>
            <a:pPr marL="400050" lvl="1" indent="0">
              <a:buNone/>
            </a:pPr>
            <a:r>
              <a:rPr lang="en-US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vi-VN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 </a:t>
            </a:r>
            <a:r>
              <a:rPr lang="vi-VN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vi-VN" b="1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xanh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đỏ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gọi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phẩm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400050" lvl="1" indent="0">
              <a:buNone/>
            </a:pP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vi-VN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Kỹ năng:</a:t>
            </a:r>
            <a:endParaRPr lang="vi-VN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Rèn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kỹ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cầm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bút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di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Di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trái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sang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di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mịn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đẹp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00050" lvl="1" indent="0">
              <a:buNone/>
            </a:pPr>
            <a:r>
              <a:rPr lang="en-US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vi-VN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Thái </a:t>
            </a:r>
            <a:r>
              <a:rPr lang="vi-VN" b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độ:</a:t>
            </a:r>
            <a:endParaRPr lang="vi-VN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vi-VN" sz="2400" dirty="0"/>
              <a:t>- Trẻ hứng thú được tham gia vào hoạt động.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7437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9000" b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92400" y="533400"/>
            <a:ext cx="4114800" cy="1143000"/>
          </a:xfrm>
        </p:spPr>
        <p:txBody>
          <a:bodyPr>
            <a:normAutofit/>
          </a:bodyPr>
          <a:lstStyle/>
          <a:p>
            <a:r>
              <a:rPr lang="vi-VN" sz="3600" b="1" dirty="0" smtClean="0">
                <a:solidFill>
                  <a:schemeClr val="accent6">
                    <a:lumMod val="75000"/>
                  </a:schemeClr>
                </a:solidFill>
                <a:latin typeface="Times New Roman (Headings)"/>
              </a:rPr>
              <a:t>II</a:t>
            </a:r>
            <a:r>
              <a:rPr lang="en-US" sz="3600" b="1" dirty="0" smtClean="0">
                <a:solidFill>
                  <a:schemeClr val="accent6">
                    <a:lumMod val="75000"/>
                  </a:schemeClr>
                </a:solidFill>
                <a:latin typeface="Times New Roman (Headings)"/>
              </a:rPr>
              <a:t>.</a:t>
            </a:r>
            <a:r>
              <a:rPr lang="vi-VN" sz="3600" b="1" dirty="0" smtClean="0">
                <a:solidFill>
                  <a:schemeClr val="accent6">
                    <a:lumMod val="75000"/>
                  </a:schemeClr>
                </a:solidFill>
                <a:latin typeface="Times New Roman (Headings)"/>
              </a:rPr>
              <a:t> CHUẨN BỊ</a:t>
            </a:r>
            <a:r>
              <a:rPr lang="en-US" sz="3600" b="1" dirty="0" smtClean="0">
                <a:solidFill>
                  <a:schemeClr val="accent6">
                    <a:lumMod val="75000"/>
                  </a:schemeClr>
                </a:solidFill>
                <a:latin typeface="Times New Roman (Headings)"/>
              </a:rPr>
              <a:t>:</a:t>
            </a:r>
            <a:endParaRPr lang="en-US" sz="3600" b="1" dirty="0">
              <a:solidFill>
                <a:schemeClr val="accent6">
                  <a:lumMod val="75000"/>
                </a:schemeClr>
              </a:solidFill>
              <a:latin typeface="Times New Roman (Headings)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1676400"/>
            <a:ext cx="5156200" cy="4191000"/>
          </a:xfrm>
        </p:spPr>
        <p:txBody>
          <a:bodyPr>
            <a:noAutofit/>
          </a:bodyPr>
          <a:lstStyle/>
          <a:p>
            <a:pPr marL="400050" lvl="1" indent="0">
              <a:buNone/>
            </a:pPr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vi-VN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 dùng của cô:</a:t>
            </a:r>
            <a:endParaRPr lang="vi-VN" dirty="0"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Giáo án điện tử</a:t>
            </a:r>
          </a:p>
          <a:p>
            <a:pPr marL="0" indent="0">
              <a:buNone/>
            </a:pP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Bảng tương tác, que chỉ</a:t>
            </a:r>
          </a:p>
          <a:p>
            <a:pPr marL="0" indent="0">
              <a:buNone/>
            </a:pP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 Nhạc bài hát: “Cá vàng bơi”.</a:t>
            </a:r>
          </a:p>
          <a:p>
            <a:pPr marL="0" indent="0">
              <a:buNone/>
            </a:pP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Tranh mẫu</a:t>
            </a:r>
          </a:p>
          <a:p>
            <a:pPr marL="0" indent="0">
              <a:buNone/>
            </a:pP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Hệ thống câu hỏi ĐT</a:t>
            </a:r>
          </a:p>
          <a:p>
            <a:pPr marL="400050" lvl="1" indent="0">
              <a:buNone/>
            </a:pP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vi-VN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 </a:t>
            </a:r>
            <a:r>
              <a:rPr lang="vi-V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dùng của trẻ:</a:t>
            </a:r>
          </a:p>
          <a:p>
            <a:pPr marL="0" indent="0"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quyển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vở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bút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53258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914400"/>
            <a:ext cx="5943600" cy="1143000"/>
          </a:xfrm>
        </p:spPr>
        <p:txBody>
          <a:bodyPr>
            <a:normAutofit/>
          </a:bodyPr>
          <a:lstStyle/>
          <a:p>
            <a:r>
              <a:rPr lang="vi-VN" sz="36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</a:t>
            </a:r>
            <a:r>
              <a:rPr lang="en-US" sz="36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vi-VN" sz="36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CÁCH TIẾN HÀNH</a:t>
            </a:r>
            <a:r>
              <a:rPr lang="en-US" sz="36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3600" b="1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3150" y="2209800"/>
            <a:ext cx="6997700" cy="228599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8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Ổn</a:t>
            </a:r>
            <a:r>
              <a:rPr lang="en-US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định tổ chức</a:t>
            </a:r>
            <a:r>
              <a:rPr lang="en-US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marL="0" indent="0">
              <a:buNone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Cô và trẻ hát  “Cá vàng bơi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”.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vừa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dắt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4" name="Cá Vàng Bơi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15000" y="449579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5271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20197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8940" y="381000"/>
            <a:ext cx="8016240" cy="1143000"/>
          </a:xfrm>
        </p:spPr>
        <p:txBody>
          <a:bodyPr>
            <a:noAutofit/>
          </a:bodyPr>
          <a:lstStyle/>
          <a:p>
            <a:pPr algn="l"/>
            <a:r>
              <a:rPr lang="vi-VN" sz="4000" b="1" dirty="0">
                <a:solidFill>
                  <a:srgbClr val="FFFF00"/>
                </a:solidFill>
              </a:rPr>
              <a:t>2. Phương pháp, hình thức tổ chức:</a:t>
            </a:r>
            <a:endParaRPr lang="en-US" sz="3600" dirty="0">
              <a:solidFill>
                <a:srgbClr val="FFFF00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033780" y="1447800"/>
            <a:ext cx="7391400" cy="4267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vi-VN" sz="2400" b="1" i="1" dirty="0" smtClean="0">
                <a:solidFill>
                  <a:srgbClr val="FF0000"/>
                </a:solidFill>
              </a:rPr>
              <a:t>a</a:t>
            </a:r>
            <a:r>
              <a:rPr lang="vi-VN" sz="2400" b="1" i="1" dirty="0">
                <a:solidFill>
                  <a:srgbClr val="FF0000"/>
                </a:solidFill>
              </a:rPr>
              <a:t>. Hướng dẫn tập thể:</a:t>
            </a:r>
          </a:p>
          <a:p>
            <a:pPr algn="l"/>
            <a:r>
              <a:rPr lang="vi-VN" sz="2400" dirty="0"/>
              <a:t>- Cô cho trẻ xem tranh mẫu con cá đã được di màu</a:t>
            </a:r>
          </a:p>
          <a:p>
            <a:pPr algn="l"/>
            <a:r>
              <a:rPr lang="vi-VN" sz="2400" dirty="0"/>
              <a:t>- Cô đàm thoại:</a:t>
            </a:r>
          </a:p>
          <a:p>
            <a:pPr algn="l"/>
            <a:r>
              <a:rPr lang="vi-VN" sz="2400" dirty="0"/>
              <a:t>+ Đây là con gì</a:t>
            </a:r>
            <a:r>
              <a:rPr lang="vi-VN" sz="2400" dirty="0" smtClean="0"/>
              <a:t>?</a:t>
            </a:r>
            <a:endParaRPr lang="en-US" sz="2400" dirty="0" smtClean="0"/>
          </a:p>
          <a:p>
            <a:pPr algn="l"/>
            <a:r>
              <a:rPr lang="vi-VN" sz="2400" dirty="0" smtClean="0"/>
              <a:t>+ </a:t>
            </a:r>
            <a:r>
              <a:rPr lang="vi-VN" sz="2400" dirty="0"/>
              <a:t>Con cá tô màu gì?</a:t>
            </a:r>
          </a:p>
          <a:p>
            <a:pPr algn="l"/>
            <a:r>
              <a:rPr lang="vi-VN" sz="2400" dirty="0"/>
              <a:t>- Bức tranh cô tô có đẹp không?</a:t>
            </a:r>
          </a:p>
          <a:p>
            <a:pPr algn="l"/>
            <a:r>
              <a:rPr lang="vi-VN" sz="2400" dirty="0"/>
              <a:t>Muốn tô được bức tranh đẹp các con tô như thế nào?</a:t>
            </a:r>
          </a:p>
          <a:p>
            <a:pPr algn="l"/>
            <a:r>
              <a:rPr lang="vi-VN" sz="2400" dirty="0"/>
              <a:t>* Hỏi ý tưởng trẻ</a:t>
            </a:r>
            <a:r>
              <a:rPr lang="vi-VN" sz="2400" b="1" i="1" dirty="0"/>
              <a:t>: </a:t>
            </a:r>
            <a:r>
              <a:rPr lang="vi-VN" sz="2400" dirty="0"/>
              <a:t>Con tô con cá màu gì ? Con tô như thế nào ?....Nhắc trẻ khi tô phải ngồi ngay ngắn thẳng lưng, cầm bút tay phải.</a:t>
            </a:r>
          </a:p>
          <a:p>
            <a:pPr algn="l"/>
            <a:r>
              <a:rPr lang="vi-VN" sz="2400" dirty="0"/>
              <a:t>- Cho trẻ làm động tác di màu trên không</a:t>
            </a:r>
          </a:p>
        </p:txBody>
      </p:sp>
    </p:spTree>
    <p:extLst>
      <p:ext uri="{BB962C8B-B14F-4D97-AF65-F5344CB8AC3E}">
        <p14:creationId xmlns:p14="http://schemas.microsoft.com/office/powerpoint/2010/main" val="3737050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8712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8610600" cy="40386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vi-VN" sz="2400" b="1" i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 Hướng dẫn cá nhân:</a:t>
            </a:r>
          </a:p>
          <a:p>
            <a:pPr>
              <a:buFontTx/>
              <a:buChar char="-"/>
            </a:pP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Cô 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cho trẻ thực hiện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video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mẫu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nhớ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di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nhé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vi-V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Cô cho trẻ tô màu theo ý thích của trẻ. Khuyến khích trẻ tô màu xen kẽ nhau. Cô bao quát giúp đỡ trẻ chậm</a:t>
            </a:r>
          </a:p>
          <a:p>
            <a:pPr marL="0" indent="0">
              <a:buNone/>
            </a:pP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ĐT: + Con đang làm gì?</a:t>
            </a:r>
          </a:p>
          <a:p>
            <a:pPr marL="0" indent="0">
              <a:buNone/>
            </a:pP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      + Con tô con cá này màu gì?</a:t>
            </a:r>
          </a:p>
          <a:p>
            <a:pPr marL="0" indent="0">
              <a:buNone/>
            </a:pP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(Cô nhắc trẻ cách cầm bút di màu)</a:t>
            </a:r>
          </a:p>
        </p:txBody>
      </p:sp>
    </p:spTree>
    <p:extLst>
      <p:ext uri="{BB962C8B-B14F-4D97-AF65-F5344CB8AC3E}">
        <p14:creationId xmlns:p14="http://schemas.microsoft.com/office/powerpoint/2010/main" val="376457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video con ca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9454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905000"/>
            <a:ext cx="7467600" cy="28194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xong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treo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xét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phẩm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>
              <a:buFontTx/>
              <a:buChar char="-"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xết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khen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ngợi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endParaRPr lang="vi-VN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1348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</TotalTime>
  <Words>230</Words>
  <Application>Microsoft Office PowerPoint</Application>
  <PresentationFormat>On-screen Show (4:3)</PresentationFormat>
  <Paragraphs>50</Paragraphs>
  <Slides>10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Times New Roman</vt:lpstr>
      <vt:lpstr>Times New Roman (Headings)</vt:lpstr>
      <vt:lpstr>Office Theme</vt:lpstr>
      <vt:lpstr>PHÒNG GIÁO DỤC VÀ ĐÀO TẠO QUẬN LONG BIÊN TRƯỜNG MẦM NON GIA THƯỢNG</vt:lpstr>
      <vt:lpstr>I. MỤC ĐÍCH , YÊU CẦU:</vt:lpstr>
      <vt:lpstr>II. CHUẨN BỊ:</vt:lpstr>
      <vt:lpstr>III. CÁCH TIẾN HÀNH:</vt:lpstr>
      <vt:lpstr>2. Phương pháp, hình thức tổ chức: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PHÒNG GIÁO DỤC VÀ ĐÀO TẠO QUẬN LONG BIÊN Trường Mầm Non Gia Thượng</dc:title>
  <dc:creator>Administrator</dc:creator>
  <cp:lastModifiedBy>Admin</cp:lastModifiedBy>
  <cp:revision>36</cp:revision>
  <dcterms:created xsi:type="dcterms:W3CDTF">2006-08-16T00:00:00Z</dcterms:created>
  <dcterms:modified xsi:type="dcterms:W3CDTF">2023-06-23T06:31:02Z</dcterms:modified>
</cp:coreProperties>
</file>