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2" r:id="rId5"/>
    <p:sldId id="259" r:id="rId6"/>
    <p:sldId id="266" r:id="rId7"/>
    <p:sldId id="267" r:id="rId8"/>
    <p:sldId id="265" r:id="rId9"/>
    <p:sldId id="260" r:id="rId10"/>
    <p:sldId id="264"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321494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401154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48267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398F87-504C-4F8B-9A76-A6D8A2F5469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1977947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398F87-504C-4F8B-9A76-A6D8A2F54691}"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10623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398F87-504C-4F8B-9A76-A6D8A2F5469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184857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398F87-504C-4F8B-9A76-A6D8A2F54691}"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34957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398F87-504C-4F8B-9A76-A6D8A2F54691}"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33160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98F87-504C-4F8B-9A76-A6D8A2F54691}"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289064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398F87-504C-4F8B-9A76-A6D8A2F5469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398458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398F87-504C-4F8B-9A76-A6D8A2F54691}"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F4194-0191-4155-B8BE-B5493B8A0F21}" type="slidenum">
              <a:rPr lang="en-US" smtClean="0"/>
              <a:t>‹#›</a:t>
            </a:fld>
            <a:endParaRPr lang="en-US"/>
          </a:p>
        </p:txBody>
      </p:sp>
    </p:spTree>
    <p:extLst>
      <p:ext uri="{BB962C8B-B14F-4D97-AF65-F5344CB8AC3E}">
        <p14:creationId xmlns:p14="http://schemas.microsoft.com/office/powerpoint/2010/main" val="4174001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98F87-504C-4F8B-9A76-A6D8A2F54691}"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F4194-0191-4155-B8BE-B5493B8A0F21}" type="slidenum">
              <a:rPr lang="en-US" smtClean="0"/>
              <a:t>‹#›</a:t>
            </a:fld>
            <a:endParaRPr lang="en-US"/>
          </a:p>
        </p:txBody>
      </p:sp>
    </p:spTree>
    <p:extLst>
      <p:ext uri="{BB962C8B-B14F-4D97-AF65-F5344CB8AC3E}">
        <p14:creationId xmlns:p14="http://schemas.microsoft.com/office/powerpoint/2010/main" val="390162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7999" y="845961"/>
            <a:ext cx="6096000" cy="646331"/>
          </a:xfrm>
          <a:prstGeom prst="rect">
            <a:avLst/>
          </a:prstGeom>
        </p:spPr>
        <p:txBody>
          <a:bodyPr>
            <a:spAutoFit/>
          </a:bodyPr>
          <a:lstStyle/>
          <a:p>
            <a:pPr algn="ctr"/>
            <a:r>
              <a:rPr lang="en-US" altLang="en-US" b="1">
                <a:solidFill>
                  <a:srgbClr val="FF0000"/>
                </a:solidFill>
                <a:latin typeface="Times New Roman" panose="02020603050405020304" pitchFamily="18" charset="0"/>
                <a:cs typeface="Times New Roman" panose="02020603050405020304" pitchFamily="18" charset="0"/>
              </a:rPr>
              <a:t> PHÒNG GIÁO DỤC VÀ ĐÀO TẠO QUẬN LONG BIÊN</a:t>
            </a:r>
          </a:p>
          <a:p>
            <a:pPr algn="ctr"/>
            <a:r>
              <a:rPr lang="en-US" altLang="en-US" b="1">
                <a:solidFill>
                  <a:srgbClr val="FF0000"/>
                </a:solidFill>
                <a:latin typeface="Times New Roman" panose="02020603050405020304" pitchFamily="18" charset="0"/>
                <a:cs typeface="Times New Roman" panose="02020603050405020304" pitchFamily="18" charset="0"/>
              </a:rPr>
              <a:t>     TRƯỜNG MẦM NON GIANG BIÊN</a:t>
            </a:r>
            <a:endParaRPr lang="en-US"/>
          </a:p>
        </p:txBody>
      </p:sp>
      <p:pic>
        <p:nvPicPr>
          <p:cNvPr id="6" name="Picture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6720" y="1492292"/>
            <a:ext cx="1549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3047999" y="2929752"/>
            <a:ext cx="736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latin typeface="Times New Roman" panose="02020603050405020304" pitchFamily="18" charset="0"/>
                <a:cs typeface="Times New Roman" panose="02020603050405020304" pitchFamily="18" charset="0"/>
              </a:rPr>
              <a:t>LĨNH VỰC PHÁT TRIỂN NGÔN NGỮ </a:t>
            </a:r>
          </a:p>
        </p:txBody>
      </p:sp>
      <p:sp>
        <p:nvSpPr>
          <p:cNvPr id="8" name="TextBox 5"/>
          <p:cNvSpPr txBox="1">
            <a:spLocks noChangeArrowheads="1"/>
          </p:cNvSpPr>
          <p:nvPr/>
        </p:nvSpPr>
        <p:spPr bwMode="auto">
          <a:xfrm>
            <a:off x="3193949" y="3999593"/>
            <a:ext cx="707092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chemeClr val="accent2"/>
                </a:solidFill>
                <a:latin typeface="Times New Roman" panose="02020603050405020304" pitchFamily="18" charset="0"/>
                <a:cs typeface="Times New Roman" panose="02020603050405020304" pitchFamily="18" charset="0"/>
              </a:rPr>
              <a:t>ĐỀ TÀI: TRUYỆN “VỊT CON LÔNG VÀNG”</a:t>
            </a:r>
          </a:p>
          <a:p>
            <a:pPr algn="ctr" eaLnBrk="1" hangingPunct="1"/>
            <a:endParaRPr lang="en-US" altLang="en-US" sz="2400" b="1">
              <a:solidFill>
                <a:schemeClr val="accent2"/>
              </a:solidFill>
              <a:latin typeface="Times New Roman" panose="02020603050405020304" pitchFamily="18" charset="0"/>
              <a:cs typeface="Times New Roman" panose="02020603050405020304" pitchFamily="18" charset="0"/>
            </a:endParaRPr>
          </a:p>
          <a:p>
            <a:pPr algn="ctr" eaLnBrk="1" hangingPunct="1"/>
            <a:r>
              <a:rPr lang="en-US" altLang="en-US" sz="2400" b="1">
                <a:solidFill>
                  <a:schemeClr val="accent2"/>
                </a:solidFill>
                <a:latin typeface="Times New Roman" panose="02020603050405020304" pitchFamily="18" charset="0"/>
                <a:cs typeface="Times New Roman" panose="02020603050405020304" pitchFamily="18" charset="0"/>
              </a:rPr>
              <a:t>Lứa tuổi: 24-36 tháng</a:t>
            </a:r>
          </a:p>
          <a:p>
            <a:pPr algn="ctr" eaLnBrk="1" hangingPunct="1"/>
            <a:endParaRPr lang="en-US" altLang="en-US" sz="2000" b="1">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3956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Rectangle 2"/>
          <p:cNvSpPr/>
          <p:nvPr/>
        </p:nvSpPr>
        <p:spPr>
          <a:xfrm>
            <a:off x="215355" y="230201"/>
            <a:ext cx="4446089" cy="369332"/>
          </a:xfrm>
          <a:prstGeom prst="rect">
            <a:avLst/>
          </a:prstGeom>
        </p:spPr>
        <p:txBody>
          <a:bodyPr wrap="none">
            <a:spAutoFit/>
          </a:bodyPr>
          <a:lstStyle/>
          <a:p>
            <a:r>
              <a:rPr lang="en-US" b="0" i="0" smtClean="0">
                <a:solidFill>
                  <a:srgbClr val="000000"/>
                </a:solidFill>
                <a:effectLst/>
                <a:latin typeface="Times New Roman" panose="02020603050405020304" pitchFamily="18" charset="0"/>
              </a:rPr>
              <a:t>+ Vịt con đã làm gì ? Để lại có bộ lông vàng ?</a:t>
            </a:r>
            <a:endParaRPr lang="en-US"/>
          </a:p>
        </p:txBody>
      </p:sp>
    </p:spTree>
    <p:extLst>
      <p:ext uri="{BB962C8B-B14F-4D97-AF65-F5344CB8AC3E}">
        <p14:creationId xmlns:p14="http://schemas.microsoft.com/office/powerpoint/2010/main" val="3846187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Vịt con lông vàng - Hiệu trưởng kể chuyện - Hiệu trưởng đọc thơ - Phương Nguyễn">
            <a:hlinkClick r:id="" action="ppaction://media"/>
          </p:cNvPr>
          <p:cNvPicPr>
            <a:picLocks noChangeAspect="1"/>
          </p:cNvPicPr>
          <p:nvPr>
            <a:videoFile r:link="rId1"/>
            <p:extLst>
              <p:ext uri="{DAA4B4D4-6D71-4841-9C94-3DE7FCFB9230}">
                <p14:media xmlns:p14="http://schemas.microsoft.com/office/powerpoint/2010/main" r:embed="rId2">
                  <p14:trim st="22767" end="15472.7"/>
                </p14:media>
              </p:ext>
            </p:extLst>
          </p:nvPr>
        </p:nvPicPr>
        <p:blipFill>
          <a:blip r:embed="rId5"/>
          <a:stretch>
            <a:fillRect/>
          </a:stretch>
        </p:blipFill>
        <p:spPr>
          <a:xfrm>
            <a:off x="0" y="316088"/>
            <a:ext cx="12192000" cy="6541911"/>
          </a:xfrm>
          <a:prstGeom prst="rect">
            <a:avLst/>
          </a:prstGeom>
        </p:spPr>
      </p:pic>
      <p:sp>
        <p:nvSpPr>
          <p:cNvPr id="5" name="Rectangle 4"/>
          <p:cNvSpPr/>
          <p:nvPr/>
        </p:nvSpPr>
        <p:spPr>
          <a:xfrm>
            <a:off x="3047998" y="-103566"/>
            <a:ext cx="5588001" cy="523220"/>
          </a:xfrm>
          <a:prstGeom prst="rect">
            <a:avLst/>
          </a:prstGeom>
        </p:spPr>
        <p:txBody>
          <a:bodyPr wrap="square">
            <a:spAutoFit/>
          </a:bodyPr>
          <a:lstStyle/>
          <a:p>
            <a:r>
              <a:rPr lang="en-US" sz="2800" b="1" i="0" smtClean="0">
                <a:solidFill>
                  <a:srgbClr val="000000"/>
                </a:solidFill>
                <a:effectLst/>
                <a:latin typeface="Times New Roman" panose="02020603050405020304" pitchFamily="18" charset="0"/>
              </a:rPr>
              <a:t>* HĐ3: Củng cố: </a:t>
            </a:r>
            <a:r>
              <a:rPr lang="en-US" sz="2800" b="0" i="0" smtClean="0">
                <a:solidFill>
                  <a:srgbClr val="000000"/>
                </a:solidFill>
                <a:effectLst/>
                <a:latin typeface="Times New Roman" panose="02020603050405020304" pitchFamily="18" charset="0"/>
              </a:rPr>
              <a:t>Cô kể truyện lần 3</a:t>
            </a:r>
            <a:endParaRPr lang="en-US" sz="2800" b="0" i="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942427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6901" y="2408956"/>
            <a:ext cx="4960012" cy="830997"/>
          </a:xfrm>
          <a:prstGeom prst="rect">
            <a:avLst/>
          </a:prstGeom>
        </p:spPr>
        <p:txBody>
          <a:bodyPr wrap="none">
            <a:spAutoFit/>
          </a:bodyPr>
          <a:lstStyle/>
          <a:p>
            <a:r>
              <a:rPr lang="en-US" sz="2400" b="1" i="0" smtClean="0">
                <a:solidFill>
                  <a:srgbClr val="FF0000"/>
                </a:solidFill>
                <a:effectLst/>
                <a:latin typeface="Times New Roman" panose="02020603050405020304" pitchFamily="18" charset="0"/>
              </a:rPr>
              <a:t>                   3. Kết thúc :</a:t>
            </a:r>
          </a:p>
          <a:p>
            <a:r>
              <a:rPr lang="en-US" sz="2400" b="1" i="0" smtClean="0">
                <a:solidFill>
                  <a:srgbClr val="FF0000"/>
                </a:solidFill>
                <a:effectLst/>
                <a:latin typeface="Times New Roman" panose="02020603050405020304" pitchFamily="18" charset="0"/>
              </a:rPr>
              <a:t> </a:t>
            </a:r>
            <a:r>
              <a:rPr lang="en-US" sz="2400" b="0" i="0" smtClean="0">
                <a:solidFill>
                  <a:srgbClr val="FF0000"/>
                </a:solidFill>
                <a:effectLst/>
                <a:latin typeface="Times New Roman" panose="02020603050405020304" pitchFamily="18" charset="0"/>
              </a:rPr>
              <a:t>Cô khen ngợi trẻ và chuyển hoạt động</a:t>
            </a:r>
            <a:endParaRPr lang="en-US" sz="2400">
              <a:solidFill>
                <a:srgbClr val="FF0000"/>
              </a:solidFill>
            </a:endParaRPr>
          </a:p>
        </p:txBody>
      </p:sp>
    </p:spTree>
    <p:extLst>
      <p:ext uri="{BB962C8B-B14F-4D97-AF65-F5344CB8AC3E}">
        <p14:creationId xmlns:p14="http://schemas.microsoft.com/office/powerpoint/2010/main" val="311472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70515" y="2282875"/>
            <a:ext cx="6096000" cy="954107"/>
          </a:xfrm>
          <a:prstGeom prst="rect">
            <a:avLst/>
          </a:prstGeom>
        </p:spPr>
        <p:txBody>
          <a:bodyPr>
            <a:spAutoFit/>
          </a:bodyPr>
          <a:lstStyle/>
          <a:p>
            <a:r>
              <a:rPr lang="en-US" sz="2800" b="1" i="0" smtClean="0">
                <a:solidFill>
                  <a:srgbClr val="0070C0"/>
                </a:solidFill>
                <a:effectLst/>
                <a:latin typeface="Times New Roman" panose="02020603050405020304" pitchFamily="18" charset="0"/>
              </a:rPr>
              <a:t>1. Ổn định tổ chức:</a:t>
            </a:r>
            <a:endParaRPr lang="en-US" sz="2800" b="0" i="0" smtClean="0">
              <a:solidFill>
                <a:srgbClr val="0070C0"/>
              </a:solidFill>
              <a:effectLst/>
              <a:latin typeface="Times New Roman" panose="02020603050405020304" pitchFamily="18" charset="0"/>
            </a:endParaRPr>
          </a:p>
          <a:p>
            <a:r>
              <a:rPr lang="en-US" sz="2800" b="0" i="0" smtClean="0">
                <a:solidFill>
                  <a:srgbClr val="0070C0"/>
                </a:solidFill>
                <a:effectLst/>
                <a:latin typeface="Times New Roman" panose="02020603050405020304" pitchFamily="18" charset="0"/>
              </a:rPr>
              <a:t>- Cô và trẻ cùng hát bài “Một con vịt”.</a:t>
            </a:r>
            <a:endParaRPr lang="en-US" sz="2800" b="0" i="0">
              <a:solidFill>
                <a:srgbClr val="0070C0"/>
              </a:solidFill>
              <a:effectLst/>
              <a:latin typeface="Times New Roman" panose="02020603050405020304" pitchFamily="18" charset="0"/>
            </a:endParaRPr>
          </a:p>
        </p:txBody>
      </p:sp>
      <p:pic>
        <p:nvPicPr>
          <p:cNvPr id="4" name="yt1s.com - Một Con Vịt  Nhạc Thiếu Nhi  hoạt hình một con vịt">
            <a:hlinkClick r:id="" action="ppaction://media"/>
          </p:cNvPr>
          <p:cNvPicPr>
            <a:picLocks noChangeAspect="1"/>
          </p:cNvPicPr>
          <p:nvPr>
            <a:audioFile r:link="rId1"/>
            <p:extLst>
              <p:ext uri="{DAA4B4D4-6D71-4841-9C94-3DE7FCFB9230}">
                <p14:media xmlns:p14="http://schemas.microsoft.com/office/powerpoint/2010/main" r:embed="rId2">
                  <p14:trim st="22855" end="192810.125"/>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444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3759" y="225756"/>
            <a:ext cx="6879772" cy="1569660"/>
          </a:xfrm>
          <a:prstGeom prst="rect">
            <a:avLst/>
          </a:prstGeom>
        </p:spPr>
        <p:txBody>
          <a:bodyPr wrap="square">
            <a:spAutoFit/>
          </a:bodyPr>
          <a:lstStyle/>
          <a:p>
            <a:r>
              <a:rPr lang="vi-VN" sz="2400" b="1" i="0" smtClean="0">
                <a:solidFill>
                  <a:srgbClr val="0070C0"/>
                </a:solidFill>
                <a:effectLst/>
                <a:latin typeface="Times New Roman" panose="02020603050405020304" pitchFamily="18" charset="0"/>
              </a:rPr>
              <a:t>2. Phương pháp, hình thức tổ chức:</a:t>
            </a:r>
            <a:endParaRPr lang="vi-VN" sz="2400" b="0" i="0" smtClean="0">
              <a:solidFill>
                <a:srgbClr val="0070C0"/>
              </a:solidFill>
              <a:effectLst/>
              <a:latin typeface="Times New Roman" panose="02020603050405020304" pitchFamily="18" charset="0"/>
            </a:endParaRPr>
          </a:p>
          <a:p>
            <a:r>
              <a:rPr lang="vi-VN" sz="2400" b="1" i="0" smtClean="0">
                <a:solidFill>
                  <a:srgbClr val="0070C0"/>
                </a:solidFill>
                <a:effectLst/>
                <a:latin typeface="Times New Roman" panose="02020603050405020304" pitchFamily="18" charset="0"/>
              </a:rPr>
              <a:t>* HĐ1: Cô kể chuyện cho trẻ nghe</a:t>
            </a:r>
            <a:endParaRPr lang="vi-VN" sz="2400" b="0" i="0" smtClean="0">
              <a:solidFill>
                <a:srgbClr val="0070C0"/>
              </a:solidFill>
              <a:effectLst/>
              <a:latin typeface="Times New Roman" panose="02020603050405020304" pitchFamily="18" charset="0"/>
            </a:endParaRPr>
          </a:p>
          <a:p>
            <a:r>
              <a:rPr lang="vi-VN" sz="2400" b="1" i="0" smtClean="0">
                <a:solidFill>
                  <a:srgbClr val="0070C0"/>
                </a:solidFill>
                <a:effectLst/>
                <a:latin typeface="Times New Roman" panose="02020603050405020304" pitchFamily="18" charset="0"/>
              </a:rPr>
              <a:t>-</a:t>
            </a:r>
            <a:r>
              <a:rPr lang="vi-VN" sz="2400" b="0" i="0" smtClean="0">
                <a:solidFill>
                  <a:srgbClr val="0070C0"/>
                </a:solidFill>
                <a:effectLst/>
                <a:latin typeface="Times New Roman" panose="02020603050405020304" pitchFamily="18" charset="0"/>
              </a:rPr>
              <a:t> Truyện ‘’Vịt con lông vàng‘’</a:t>
            </a:r>
          </a:p>
          <a:p>
            <a:r>
              <a:rPr lang="vi-VN" sz="2400" b="0" i="0" smtClean="0">
                <a:solidFill>
                  <a:srgbClr val="0070C0"/>
                </a:solidFill>
                <a:effectLst/>
                <a:latin typeface="Times New Roman" panose="02020603050405020304" pitchFamily="18" charset="0"/>
              </a:rPr>
              <a:t>+ Lần 1: Cô dùng lời kể và làm động tác minh h</a:t>
            </a:r>
            <a:r>
              <a:rPr lang="en-US" sz="2400" smtClean="0">
                <a:solidFill>
                  <a:srgbClr val="0070C0"/>
                </a:solidFill>
                <a:latin typeface="Times New Roman" panose="02020603050405020304" pitchFamily="18" charset="0"/>
              </a:rPr>
              <a:t>ọa</a:t>
            </a:r>
            <a:endParaRPr lang="vi-VN" sz="2400" b="0" i="0">
              <a:solidFill>
                <a:srgbClr val="0070C0"/>
              </a:solidFill>
              <a:effectLst/>
              <a:latin typeface="Times New Roman" panose="02020603050405020304" pitchFamily="18" charset="0"/>
            </a:endParaRPr>
          </a:p>
        </p:txBody>
      </p:sp>
      <p:sp>
        <p:nvSpPr>
          <p:cNvPr id="3" name="Rectangle 2"/>
          <p:cNvSpPr/>
          <p:nvPr/>
        </p:nvSpPr>
        <p:spPr>
          <a:xfrm>
            <a:off x="1236616" y="1972217"/>
            <a:ext cx="10154195" cy="3785652"/>
          </a:xfrm>
          <a:prstGeom prst="rect">
            <a:avLst/>
          </a:prstGeom>
        </p:spPr>
        <p:txBody>
          <a:bodyPr wrap="square">
            <a:spAutoFit/>
          </a:bodyPr>
          <a:lstStyle/>
          <a:p>
            <a:r>
              <a:rPr lang="vi-VN" sz="2000" b="0" i="0" smtClean="0">
                <a:solidFill>
                  <a:srgbClr val="0070C0"/>
                </a:solidFill>
                <a:effectLst/>
                <a:latin typeface="+mj-lt"/>
              </a:rPr>
              <a:t>Một buổi sáng đẹp trời, Vịt mẹ dắt đàn Vịt con ra vườn sưởi nắng. Những chú Vịt con xinh xắn với bộ lông vàng óng ả cùng nhau chạy đùa vui vẻ. Đến một góc vườn thấy một đoạn ống khói cũ và bẩn, những chú Vịt con tinh nghịch liền chui vào, vậy là từ những chú Vịt con lông vàng xinh xắn chúng biến thành những chú Vịt lông đen. Đúng lúc đó, Vịt mẹ cất tiếng gọi:</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 “Các con ơi, các con đâu rồi?”. nghe tiếng mẹ, Vịt con đồng loạt lên tiếng gọi. Vịt mẹ chạy đến, hoảng hốt khi không thấy các con đâu, chỉ thấy một đàn Vịt đen. Vịt mẹ kêu lên thất thanh:</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 “Đây không phải là những đứa con của tôi! Các con tôi đâu?”.</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Vịt con chạy lại bên bờ ao, soi mình xuống nước, nhìn thấy những bộ mặt lấm lem chúng không nhận ra chính bản thân mình nữa.Vịt con liền nhảy xuống ao, vùng vẫy, tắm trong dòng nước mát. Khi lên bờ chúng đã trở lại nguyên là những chú Vịt con có bộ lông vàng óng.</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ịt mẹ vui mừng chạy lại bên các con:</a:t>
            </a:r>
            <a:r>
              <a:rPr lang="vi-VN" sz="2000" smtClean="0">
                <a:solidFill>
                  <a:srgbClr val="0070C0"/>
                </a:solidFill>
                <a:latin typeface="+mj-lt"/>
              </a:rPr>
              <a:t/>
            </a:r>
            <a:br>
              <a:rPr lang="vi-VN" sz="2000" smtClean="0">
                <a:solidFill>
                  <a:srgbClr val="0070C0"/>
                </a:solidFill>
                <a:latin typeface="+mj-lt"/>
              </a:rPr>
            </a:br>
            <a:r>
              <a:rPr lang="vi-VN" sz="2000" b="0" i="0" smtClean="0">
                <a:solidFill>
                  <a:srgbClr val="0070C0"/>
                </a:solidFill>
                <a:effectLst/>
                <a:latin typeface="+mj-lt"/>
              </a:rPr>
              <a:t>- “Đây mới đúng là các con của tôi, lần sau các con nhớ không được nghịch bẩn nhé!”.</a:t>
            </a:r>
            <a:endParaRPr lang="en-US" sz="2000">
              <a:solidFill>
                <a:srgbClr val="0070C0"/>
              </a:solidFill>
              <a:latin typeface="+mj-lt"/>
            </a:endParaRPr>
          </a:p>
        </p:txBody>
      </p:sp>
    </p:spTree>
    <p:extLst>
      <p:ext uri="{BB962C8B-B14F-4D97-AF65-F5344CB8AC3E}">
        <p14:creationId xmlns:p14="http://schemas.microsoft.com/office/powerpoint/2010/main" val="1477278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Vịt con lông vàng - Hiệu trưởng kể chuyện - Hiệu trưởng đọc thơ - Phương Nguyễn (1)">
            <a:hlinkClick r:id="" action="ppaction://media"/>
          </p:cNvPr>
          <p:cNvPicPr>
            <a:picLocks noChangeAspect="1"/>
          </p:cNvPicPr>
          <p:nvPr>
            <a:videoFile r:link="rId1"/>
            <p:extLst>
              <p:ext uri="{DAA4B4D4-6D71-4841-9C94-3DE7FCFB9230}">
                <p14:media xmlns:p14="http://schemas.microsoft.com/office/powerpoint/2010/main" r:embed="rId2">
                  <p14:trim st="27190" end="48655.7"/>
                </p14:media>
              </p:ext>
            </p:extLst>
          </p:nvPr>
        </p:nvPicPr>
        <p:blipFill>
          <a:blip r:embed="rId5"/>
          <a:stretch>
            <a:fillRect/>
          </a:stretch>
        </p:blipFill>
        <p:spPr>
          <a:xfrm>
            <a:off x="-1" y="0"/>
            <a:ext cx="12191999" cy="6857999"/>
          </a:xfrm>
          <a:prstGeom prst="rect">
            <a:avLst/>
          </a:prstGeom>
        </p:spPr>
      </p:pic>
      <p:sp>
        <p:nvSpPr>
          <p:cNvPr id="3" name="Rectangle 2"/>
          <p:cNvSpPr/>
          <p:nvPr/>
        </p:nvSpPr>
        <p:spPr>
          <a:xfrm>
            <a:off x="0" y="0"/>
            <a:ext cx="12100559" cy="2031325"/>
          </a:xfrm>
          <a:prstGeom prst="rect">
            <a:avLst/>
          </a:prstGeom>
        </p:spPr>
        <p:txBody>
          <a:bodyPr wrap="square">
            <a:spAutoFit/>
          </a:bodyPr>
          <a:lstStyle/>
          <a:p>
            <a:r>
              <a:rPr lang="vi-VN">
                <a:latin typeface="+mj-lt"/>
              </a:rPr>
              <a:t>Một buổi sáng đẹp trời, Vịt mẹ dắt đàn Vịt con ra vườn sưởi nắng. Những chú Vịt con xinh xắn với bộ lông vàng óng ả cùng nhau chạy đùa vui vẻ. Đến một góc vườn thấy một đoạn ống khói cũ và bẩn, những chú Vịt con tinh nghịch liền chui vào, vậy là từ những chú Vịt con lông vàng xinh xắn chúng biến thành những chú Vịt lông đen. Đúng lúc đó, Vịt mẹ cất tiếng gọi:</a:t>
            </a:r>
            <a:br>
              <a:rPr lang="vi-VN">
                <a:latin typeface="+mj-lt"/>
              </a:rPr>
            </a:br>
            <a:r>
              <a:rPr lang="vi-VN">
                <a:latin typeface="+mj-lt"/>
              </a:rPr>
              <a:t>- “Các con ơi, các con đâu rồi?”. nghe tiếng mẹ, Vịt con đồng loạt lên tiếng gọi. Vịt mẹ chạy đến, hoảng hốt khi không thấy các con đâu, chỉ thấy một đàn Vịt đen. Vịt mẹ kêu lên thất thanh:</a:t>
            </a:r>
            <a:br>
              <a:rPr lang="vi-VN">
                <a:latin typeface="+mj-lt"/>
              </a:rPr>
            </a:br>
            <a:r>
              <a:rPr lang="vi-VN">
                <a:latin typeface="+mj-lt"/>
              </a:rPr>
              <a:t>- “Đây không phải là những đứa con của tôi! Các con tôi đâu?”.</a:t>
            </a:r>
            <a:br>
              <a:rPr lang="vi-VN">
                <a:latin typeface="+mj-lt"/>
              </a:rPr>
            </a:br>
            <a:endParaRPr lang="en-US">
              <a:latin typeface="+mj-lt"/>
            </a:endParaRPr>
          </a:p>
        </p:txBody>
      </p:sp>
    </p:spTree>
    <p:extLst>
      <p:ext uri="{BB962C8B-B14F-4D97-AF65-F5344CB8AC3E}">
        <p14:creationId xmlns:p14="http://schemas.microsoft.com/office/powerpoint/2010/main" val="94044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Vịt con lông vàng - Hiệu trưởng kể chuyện - Hiệu trưởng đọc thơ - Phương Nguyễn (1)">
            <a:hlinkClick r:id="" action="ppaction://media"/>
          </p:cNvPr>
          <p:cNvPicPr>
            <a:picLocks noChangeAspect="1"/>
          </p:cNvPicPr>
          <p:nvPr>
            <a:videoFile r:link="rId1"/>
            <p:extLst>
              <p:ext uri="{DAA4B4D4-6D71-4841-9C94-3DE7FCFB9230}">
                <p14:media xmlns:p14="http://schemas.microsoft.com/office/powerpoint/2010/main" r:embed="rId2">
                  <p14:trim st="83770" end="16426.7"/>
                </p14:media>
              </p:ext>
            </p:extLst>
          </p:nvPr>
        </p:nvPicPr>
        <p:blipFill>
          <a:blip r:embed="rId5"/>
          <a:stretch>
            <a:fillRect/>
          </a:stretch>
        </p:blipFill>
        <p:spPr>
          <a:xfrm>
            <a:off x="0" y="0"/>
            <a:ext cx="12192000" cy="6857999"/>
          </a:xfrm>
          <a:prstGeom prst="rect">
            <a:avLst/>
          </a:prstGeom>
        </p:spPr>
      </p:pic>
      <p:sp>
        <p:nvSpPr>
          <p:cNvPr id="3" name="Rectangle 2"/>
          <p:cNvSpPr/>
          <p:nvPr/>
        </p:nvSpPr>
        <p:spPr>
          <a:xfrm>
            <a:off x="0" y="0"/>
            <a:ext cx="12191999" cy="1477328"/>
          </a:xfrm>
          <a:prstGeom prst="rect">
            <a:avLst/>
          </a:prstGeom>
        </p:spPr>
        <p:txBody>
          <a:bodyPr wrap="square">
            <a:spAutoFit/>
          </a:bodyPr>
          <a:lstStyle/>
          <a:p>
            <a:r>
              <a:rPr lang="vi-VN">
                <a:latin typeface="+mj-lt"/>
              </a:rPr>
              <a:t>Vịt con chạy lại bên bờ ao, soi mình xuống nước, nhìn thấy những bộ mặt lấm lem chúng không nhận ra chính bản thân mình nữa.Vịt con liền nhảy xuống ao, vùng vẫy, tắm trong dòng nước mát. Khi lên bờ chúng đã trở lại nguyên là những chú Vịt con có bộ lông vàng óng.</a:t>
            </a:r>
            <a:br>
              <a:rPr lang="vi-VN">
                <a:latin typeface="+mj-lt"/>
              </a:rPr>
            </a:br>
            <a:r>
              <a:rPr lang="vi-VN">
                <a:latin typeface="+mj-lt"/>
              </a:rPr>
              <a:t>ịt mẹ vui mừng chạy lại bên các </a:t>
            </a:r>
            <a:r>
              <a:rPr lang="vi-VN" smtClean="0">
                <a:latin typeface="+mj-lt"/>
              </a:rPr>
              <a:t>con</a:t>
            </a:r>
            <a:r>
              <a:rPr lang="vi-VN">
                <a:latin typeface="+mj-lt"/>
              </a:rPr>
              <a:t/>
            </a:r>
            <a:br>
              <a:rPr lang="vi-VN">
                <a:latin typeface="+mj-lt"/>
              </a:rPr>
            </a:br>
            <a:r>
              <a:rPr lang="vi-VN">
                <a:latin typeface="+mj-lt"/>
              </a:rPr>
              <a:t>- “Đây mới đúng là các con của tôi, lần sau các con nhớ không được nghịch bẩn nhé!”.</a:t>
            </a:r>
            <a:endParaRPr lang="en-US">
              <a:latin typeface="+mj-lt"/>
            </a:endParaRPr>
          </a:p>
        </p:txBody>
      </p:sp>
    </p:spTree>
    <p:extLst>
      <p:ext uri="{BB962C8B-B14F-4D97-AF65-F5344CB8AC3E}">
        <p14:creationId xmlns:p14="http://schemas.microsoft.com/office/powerpoint/2010/main" val="1526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p:cNvSpPr/>
          <p:nvPr/>
        </p:nvSpPr>
        <p:spPr>
          <a:xfrm>
            <a:off x="90310" y="0"/>
            <a:ext cx="8455377" cy="1200329"/>
          </a:xfrm>
          <a:prstGeom prst="rect">
            <a:avLst/>
          </a:prstGeom>
        </p:spPr>
        <p:txBody>
          <a:bodyPr wrap="square">
            <a:spAutoFit/>
          </a:bodyPr>
          <a:lstStyle/>
          <a:p>
            <a:r>
              <a:rPr lang="en-US" sz="2400" b="1" i="0" smtClean="0">
                <a:solidFill>
                  <a:srgbClr val="FF0000"/>
                </a:solidFill>
                <a:effectLst/>
                <a:latin typeface="Times New Roman" panose="02020603050405020304" pitchFamily="18" charset="0"/>
              </a:rPr>
              <a:t>* HĐ2: Đàm thoại, trích dẫn</a:t>
            </a:r>
            <a:endParaRPr lang="en-US" sz="2400" b="0" i="0" smtClean="0">
              <a:solidFill>
                <a:srgbClr val="FF0000"/>
              </a:solidFill>
              <a:effectLst/>
              <a:latin typeface="Times New Roman" panose="02020603050405020304" pitchFamily="18" charset="0"/>
            </a:endParaRPr>
          </a:p>
          <a:p>
            <a:r>
              <a:rPr lang="en-US" sz="2400" b="0" i="0" smtClean="0">
                <a:solidFill>
                  <a:srgbClr val="FF0000"/>
                </a:solidFill>
                <a:effectLst/>
                <a:latin typeface="Times New Roman" panose="02020603050405020304" pitchFamily="18" charset="0"/>
              </a:rPr>
              <a:t>+ Cô vừa kể cho các con nghe câu chuyện gì ?</a:t>
            </a:r>
          </a:p>
          <a:p>
            <a:r>
              <a:rPr lang="en-US" sz="2400" b="0" i="0" smtClean="0">
                <a:solidFill>
                  <a:srgbClr val="FF0000"/>
                </a:solidFill>
                <a:effectLst/>
                <a:latin typeface="Times New Roman" panose="02020603050405020304" pitchFamily="18" charset="0"/>
              </a:rPr>
              <a:t>+ Trong truyện có những nhân vật nào?</a:t>
            </a:r>
            <a:endParaRPr lang="en-US" sz="2400" b="0" i="0">
              <a:solidFill>
                <a:srgbClr val="FF0000"/>
              </a:solidFill>
              <a:effectLst/>
              <a:latin typeface="Times New Roman" panose="02020603050405020304" pitchFamily="18" charset="0"/>
            </a:endParaRPr>
          </a:p>
        </p:txBody>
      </p:sp>
    </p:spTree>
    <p:extLst>
      <p:ext uri="{BB962C8B-B14F-4D97-AF65-F5344CB8AC3E}">
        <p14:creationId xmlns:p14="http://schemas.microsoft.com/office/powerpoint/2010/main" val="2389749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p:cNvSpPr/>
          <p:nvPr/>
        </p:nvSpPr>
        <p:spPr>
          <a:xfrm>
            <a:off x="90310" y="0"/>
            <a:ext cx="8455377" cy="646331"/>
          </a:xfrm>
          <a:prstGeom prst="rect">
            <a:avLst/>
          </a:prstGeom>
        </p:spPr>
        <p:txBody>
          <a:bodyPr wrap="square">
            <a:spAutoFit/>
          </a:bodyPr>
          <a:lstStyle/>
          <a:p>
            <a:r>
              <a:rPr lang="vi-VN">
                <a:solidFill>
                  <a:srgbClr val="FF0000"/>
                </a:solidFill>
                <a:latin typeface="+mj-lt"/>
              </a:rPr>
              <a:t>+ Một buổi sáng đẹp trời, vịt mẹ dắt vịt con đi đâu?</a:t>
            </a:r>
          </a:p>
          <a:p>
            <a:r>
              <a:rPr lang="vi-VN">
                <a:solidFill>
                  <a:srgbClr val="FF0000"/>
                </a:solidFill>
                <a:latin typeface="+mj-lt"/>
              </a:rPr>
              <a:t>+ Những chú vịt con có bộ lông như thế nào?</a:t>
            </a:r>
          </a:p>
        </p:txBody>
      </p:sp>
    </p:spTree>
    <p:extLst>
      <p:ext uri="{BB962C8B-B14F-4D97-AF65-F5344CB8AC3E}">
        <p14:creationId xmlns:p14="http://schemas.microsoft.com/office/powerpoint/2010/main" val="301526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91911" y="145113"/>
            <a:ext cx="6096000" cy="646331"/>
          </a:xfrm>
          <a:prstGeom prst="rect">
            <a:avLst/>
          </a:prstGeom>
        </p:spPr>
        <p:txBody>
          <a:bodyPr>
            <a:spAutoFit/>
          </a:bodyPr>
          <a:lstStyle/>
          <a:p>
            <a:r>
              <a:rPr lang="vi-VN" b="0" i="0" smtClean="0">
                <a:solidFill>
                  <a:srgbClr val="000000"/>
                </a:solidFill>
                <a:effectLst/>
                <a:latin typeface="Times New Roman" panose="02020603050405020304" pitchFamily="18" charset="0"/>
              </a:rPr>
              <a:t>+ Đến góc vườn những chú vịt con chui vào ống khói bẩn và biến thành những chú vịt lông gì?</a:t>
            </a:r>
          </a:p>
        </p:txBody>
      </p:sp>
    </p:spTree>
    <p:extLst>
      <p:ext uri="{BB962C8B-B14F-4D97-AF65-F5344CB8AC3E}">
        <p14:creationId xmlns:p14="http://schemas.microsoft.com/office/powerpoint/2010/main" val="3286822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0+ hình nền powerpoint cho trẻ mầm mon đẹp,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Rectangle 9"/>
          <p:cNvSpPr/>
          <p:nvPr/>
        </p:nvSpPr>
        <p:spPr>
          <a:xfrm>
            <a:off x="151429" y="297934"/>
            <a:ext cx="3984617" cy="461665"/>
          </a:xfrm>
          <a:prstGeom prst="rect">
            <a:avLst/>
          </a:prstGeom>
        </p:spPr>
        <p:txBody>
          <a:bodyPr wrap="none">
            <a:spAutoFit/>
          </a:bodyPr>
          <a:lstStyle/>
          <a:p>
            <a:r>
              <a:rPr lang="vi-VN" sz="2400" b="0" i="0" smtClean="0">
                <a:solidFill>
                  <a:srgbClr val="000000"/>
                </a:solidFill>
                <a:effectLst/>
                <a:latin typeface="Times New Roman" panose="02020603050405020304" pitchFamily="18" charset="0"/>
              </a:rPr>
              <a:t>+ Vịt mẹ kêu lên như thế nào ?</a:t>
            </a:r>
            <a:endParaRPr lang="vi-VN" sz="2400" b="0" i="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258220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410</Words>
  <Application>Microsoft Office PowerPoint</Application>
  <PresentationFormat>Widescreen</PresentationFormat>
  <Paragraphs>26</Paragraphs>
  <Slides>12</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8</cp:revision>
  <dcterms:created xsi:type="dcterms:W3CDTF">2023-12-07T09:24:15Z</dcterms:created>
  <dcterms:modified xsi:type="dcterms:W3CDTF">2023-12-08T09:39:16Z</dcterms:modified>
</cp:coreProperties>
</file>