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9" r:id="rId3"/>
    <p:sldId id="283" r:id="rId4"/>
    <p:sldId id="257" r:id="rId5"/>
    <p:sldId id="258" r:id="rId6"/>
    <p:sldId id="259" r:id="rId7"/>
    <p:sldId id="260" r:id="rId8"/>
    <p:sldId id="261" r:id="rId9"/>
    <p:sldId id="263" r:id="rId10"/>
    <p:sldId id="264" r:id="rId11"/>
    <p:sldId id="265" r:id="rId12"/>
    <p:sldId id="266" r:id="rId13"/>
    <p:sldId id="268" r:id="rId14"/>
    <p:sldId id="270" r:id="rId15"/>
    <p:sldId id="271" r:id="rId16"/>
    <p:sldId id="272" r:id="rId17"/>
    <p:sldId id="273" r:id="rId18"/>
    <p:sldId id="274" r:id="rId19"/>
    <p:sldId id="275" r:id="rId20"/>
    <p:sldId id="277" r:id="rId21"/>
    <p:sldId id="279" r:id="rId22"/>
    <p:sldId id="280" r:id="rId23"/>
    <p:sldId id="288" r:id="rId24"/>
    <p:sldId id="284" r:id="rId25"/>
  </p:sldIdLst>
  <p:sldSz cx="9144000" cy="6858000" type="screen4x3"/>
  <p:notesSz cx="6858000" cy="9144000"/>
  <p:custDataLst>
    <p:tags r:id="rId2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2331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41423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931530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414341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02063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018424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9945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2524071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2891534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206328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697597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79085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4050756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07565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85379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3679178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125682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4202614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9055BA-2857-4C7A-AC73-247C6CC117D6}" type="datetimeFigureOut">
              <a:rPr lang="vi-VN" smtClean="0"/>
              <a:pPr/>
              <a:t>13/11/2023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0B6A56B-D037-4D28-8608-318256CF8705}" type="slidenum">
              <a:rPr lang="vi-VN" smtClean="0"/>
              <a:pPr/>
              <a:t>‹#›</a:t>
            </a:fld>
            <a:endParaRPr lang="vi-VN"/>
          </a:p>
        </p:txBody>
      </p:sp>
    </p:spTree>
    <p:extLst>
      <p:ext uri="{BB962C8B-B14F-4D97-AF65-F5344CB8AC3E}">
        <p14:creationId xmlns:p14="http://schemas.microsoft.com/office/powerpoint/2010/main" val="90099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055BA-2857-4C7A-AC73-247C6CC117D6}" type="datetimeFigureOut">
              <a:rPr lang="vi-VN" smtClean="0"/>
              <a:pPr/>
              <a:t>13/11/2023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6A56B-D037-4D28-8608-318256CF8705}"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76" r:id="rId4"/>
    <p:sldLayoutId id="2147483675" r:id="rId5"/>
    <p:sldLayoutId id="2147483674" r:id="rId6"/>
    <p:sldLayoutId id="2147483673" r:id="rId7"/>
    <p:sldLayoutId id="2147483672" r:id="rId8"/>
    <p:sldLayoutId id="2147483671" r:id="rId9"/>
    <p:sldLayoutId id="2147483670" r:id="rId10"/>
    <p:sldLayoutId id="2147483669" r:id="rId11"/>
    <p:sldLayoutId id="2147483668" r:id="rId12"/>
    <p:sldLayoutId id="2147483667" r:id="rId13"/>
    <p:sldLayoutId id="2147483666" r:id="rId14"/>
    <p:sldLayoutId id="2147483665" r:id="rId15"/>
    <p:sldLayoutId id="2147483664" r:id="rId16"/>
    <p:sldLayoutId id="2147483663" r:id="rId17"/>
    <p:sldLayoutId id="2147483662" r:id="rId18"/>
    <p:sldLayoutId id="2147483661" r:id="rId19"/>
    <p:sldLayoutId id="2147483660" r:id="rId20"/>
    <p:sldLayoutId id="2147483651" r:id="rId21"/>
    <p:sldLayoutId id="2147483652" r:id="rId22"/>
    <p:sldLayoutId id="2147483653" r:id="rId23"/>
    <p:sldLayoutId id="2147483654" r:id="rId24"/>
    <p:sldLayoutId id="2147483655" r:id="rId25"/>
    <p:sldLayoutId id="2147483678" r:id="rId26"/>
    <p:sldLayoutId id="2147483656" r:id="rId27"/>
    <p:sldLayoutId id="2147483657" r:id="rId28"/>
    <p:sldLayoutId id="2147483658" r:id="rId29"/>
    <p:sldLayoutId id="2147483659"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37024-161E-4323-845A-698DFEBD0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1" y="-52646"/>
            <a:ext cx="9152221" cy="6937040"/>
          </a:xfrm>
          <a:prstGeom prst="rect">
            <a:avLst/>
          </a:prstGeom>
        </p:spPr>
      </p:pic>
      <p:sp>
        <p:nvSpPr>
          <p:cNvPr id="25604" name="WordArt 4"/>
          <p:cNvSpPr>
            <a:spLocks noChangeArrowheads="1" noChangeShapeType="1" noTextEdit="1"/>
          </p:cNvSpPr>
          <p:nvPr/>
        </p:nvSpPr>
        <p:spPr bwMode="auto">
          <a:xfrm>
            <a:off x="1214414" y="-20961"/>
            <a:ext cx="6572296" cy="1214446"/>
          </a:xfrm>
          <a:prstGeom prst="rect">
            <a:avLst/>
          </a:prstGeom>
        </p:spPr>
        <p:txBody>
          <a:bodyPr wrap="none" fromWordArt="1">
            <a:prstTxWarp prst="textPlain">
              <a:avLst>
                <a:gd name="adj" fmla="val 50000"/>
              </a:avLst>
            </a:prstTxWarp>
          </a:bodyPr>
          <a:lstStyle/>
          <a:p>
            <a:pPr algn="ctr"/>
            <a:r>
              <a:rPr lang="en-US" sz="7200" b="1" kern="10" smtClean="0">
                <a:ln w="12700">
                  <a:solidFill>
                    <a:srgbClr val="00FF00"/>
                  </a:solidFill>
                  <a:round/>
                  <a:headEnd/>
                  <a:tailEnd/>
                </a:ln>
                <a:gradFill rotWithShape="1">
                  <a:gsLst>
                    <a:gs pos="0">
                      <a:srgbClr val="FF3300"/>
                    </a:gs>
                    <a:gs pos="50000">
                      <a:srgbClr val="0000FF"/>
                    </a:gs>
                    <a:gs pos="100000">
                      <a:srgbClr val="FF3300"/>
                    </a:gs>
                  </a:gsLst>
                  <a:lin ang="0" scaled="1"/>
                </a:gradFill>
                <a:effectLst>
                  <a:outerShdw dist="35921" dir="2700000" sy="50000" kx="2115830" algn="bl" rotWithShape="0">
                    <a:srgbClr val="C0C0C0">
                      <a:alpha val="79999"/>
                    </a:srgbClr>
                  </a:outerShdw>
                </a:effectLst>
              </a:rPr>
              <a:t>UBND QUẬN LONG BIÊN</a:t>
            </a:r>
          </a:p>
          <a:p>
            <a:pPr algn="ctr"/>
            <a:r>
              <a:rPr lang="vi-VN" sz="7200" b="1" kern="10" smtClean="0">
                <a:ln w="12700">
                  <a:solidFill>
                    <a:srgbClr val="00FF00"/>
                  </a:solidFill>
                  <a:round/>
                  <a:headEnd/>
                  <a:tailEnd/>
                </a:ln>
                <a:gradFill rotWithShape="1">
                  <a:gsLst>
                    <a:gs pos="0">
                      <a:srgbClr val="FF3300"/>
                    </a:gs>
                    <a:gs pos="50000">
                      <a:srgbClr val="0000FF"/>
                    </a:gs>
                    <a:gs pos="100000">
                      <a:srgbClr val="FF3300"/>
                    </a:gs>
                  </a:gsLst>
                  <a:lin ang="0" scaled="1"/>
                </a:gradFill>
                <a:effectLst>
                  <a:outerShdw dist="35921" dir="2700000" sy="50000" kx="2115830" algn="bl" rotWithShape="0">
                    <a:srgbClr val="C0C0C0">
                      <a:alpha val="79999"/>
                    </a:srgbClr>
                  </a:outerShdw>
                </a:effectLst>
              </a:rPr>
              <a:t>Trường mầm non Giang Biên</a:t>
            </a:r>
            <a:endParaRPr lang="vi-VN" sz="7200" b="1" kern="10" dirty="0">
              <a:ln w="12700">
                <a:solidFill>
                  <a:srgbClr val="00FF00"/>
                </a:solidFill>
                <a:round/>
                <a:headEnd/>
                <a:tailEnd/>
              </a:ln>
              <a:gradFill rotWithShape="1">
                <a:gsLst>
                  <a:gs pos="0">
                    <a:srgbClr val="FF3300"/>
                  </a:gs>
                  <a:gs pos="50000">
                    <a:srgbClr val="0000FF"/>
                  </a:gs>
                  <a:gs pos="100000">
                    <a:srgbClr val="FF3300"/>
                  </a:gs>
                </a:gsLst>
                <a:lin ang="0" scaled="1"/>
              </a:gradFill>
              <a:effectLst>
                <a:outerShdw dist="35921" dir="2700000" sy="50000" kx="2115830" algn="bl" rotWithShape="0">
                  <a:srgbClr val="C0C0C0">
                    <a:alpha val="79999"/>
                  </a:srgbClr>
                </a:outerShdw>
              </a:effectLst>
            </a:endParaRPr>
          </a:p>
        </p:txBody>
      </p:sp>
      <p:sp>
        <p:nvSpPr>
          <p:cNvPr id="25606" name="Text Box 6"/>
          <p:cNvSpPr txBox="1">
            <a:spLocks noChangeArrowheads="1"/>
          </p:cNvSpPr>
          <p:nvPr/>
        </p:nvSpPr>
        <p:spPr bwMode="auto">
          <a:xfrm>
            <a:off x="1371600" y="5013176"/>
            <a:ext cx="6110310" cy="553998"/>
          </a:xfrm>
          <a:prstGeom prst="rect">
            <a:avLst/>
          </a:prstGeom>
          <a:noFill/>
          <a:ln w="9525">
            <a:noFill/>
            <a:miter lim="800000"/>
            <a:headEnd/>
            <a:tailEnd/>
          </a:ln>
          <a:effectLst/>
        </p:spPr>
        <p:txBody>
          <a:bodyPr wrap="square">
            <a:spAutoFit/>
          </a:bodyPr>
          <a:lstStyle/>
          <a:p>
            <a:pPr algn="ctr">
              <a:spcBef>
                <a:spcPct val="50000"/>
              </a:spcBef>
              <a:buClr>
                <a:schemeClr val="tx1"/>
              </a:buClr>
              <a:defRPr/>
            </a:pPr>
            <a:r>
              <a:rPr lang="en-US" sz="3000" b="1" dirty="0">
                <a:solidFill>
                  <a:srgbClr val="FF3300"/>
                </a:solidFill>
                <a:latin typeface="Times New Roman" pitchFamily="18" charset="0"/>
              </a:rPr>
              <a:t>LỚP: NHÀ </a:t>
            </a:r>
            <a:r>
              <a:rPr lang="en-US" sz="3000" b="1">
                <a:solidFill>
                  <a:srgbClr val="FF3300"/>
                </a:solidFill>
                <a:latin typeface="Times New Roman" pitchFamily="18" charset="0"/>
              </a:rPr>
              <a:t>TRẺ </a:t>
            </a:r>
            <a:r>
              <a:rPr lang="en-US" sz="3000" b="1" smtClean="0">
                <a:solidFill>
                  <a:srgbClr val="FF3300"/>
                </a:solidFill>
                <a:latin typeface="Times New Roman" pitchFamily="18" charset="0"/>
              </a:rPr>
              <a:t>D1</a:t>
            </a:r>
            <a:endParaRPr lang="en-US" sz="3000" b="1" dirty="0">
              <a:solidFill>
                <a:srgbClr val="FF3300"/>
              </a:solidFill>
              <a:latin typeface="Times New Roman" pitchFamily="18" charset="0"/>
            </a:endParaRPr>
          </a:p>
        </p:txBody>
      </p:sp>
      <p:sp>
        <p:nvSpPr>
          <p:cNvPr id="2056" name="WordArt 11"/>
          <p:cNvSpPr>
            <a:spLocks noChangeArrowheads="1" noChangeShapeType="1" noTextEdit="1"/>
          </p:cNvSpPr>
          <p:nvPr/>
        </p:nvSpPr>
        <p:spPr bwMode="auto">
          <a:xfrm>
            <a:off x="1371600" y="0"/>
            <a:ext cx="6838950" cy="1397000"/>
          </a:xfrm>
          <a:prstGeom prst="rect">
            <a:avLst/>
          </a:prstGeom>
        </p:spPr>
        <p:txBody>
          <a:bodyPr wrap="none" fromWordArt="1">
            <a:prstTxWarp prst="textCanUp">
              <a:avLst>
                <a:gd name="adj" fmla="val 85713"/>
              </a:avLst>
            </a:prstTxWarp>
            <a:scene3d>
              <a:camera prst="legacyObliqueTopLeft"/>
              <a:lightRig rig="legacyNormal3" dir="r"/>
            </a:scene3d>
            <a:sp3d extrusionH="201600" prstMaterial="legacyMatte">
              <a:extrusionClr>
                <a:srgbClr val="0066CC"/>
              </a:extrusionClr>
            </a:sp3d>
          </a:bodyPr>
          <a:lstStyle/>
          <a:p>
            <a:pPr algn="ctr"/>
            <a:endParaRPr lang="vi-VN" sz="3600" b="1" kern="10" dirty="0">
              <a:ln w="9525">
                <a:round/>
                <a:headEnd/>
                <a:tailEnd/>
              </a:ln>
              <a:gradFill rotWithShape="1">
                <a:gsLst>
                  <a:gs pos="0">
                    <a:srgbClr val="FFFFCC"/>
                  </a:gs>
                  <a:gs pos="100000">
                    <a:srgbClr val="FF9999"/>
                  </a:gs>
                </a:gsLst>
                <a:lin ang="5400000" scaled="1"/>
              </a:gradFill>
              <a:latin typeface="Times New Roman"/>
              <a:cs typeface="Times New Roman"/>
            </a:endParaRPr>
          </a:p>
        </p:txBody>
      </p:sp>
      <p:sp>
        <p:nvSpPr>
          <p:cNvPr id="2057" name="WordArt 12"/>
          <p:cNvSpPr>
            <a:spLocks noChangeArrowheads="1" noChangeShapeType="1" noTextEdit="1"/>
          </p:cNvSpPr>
          <p:nvPr/>
        </p:nvSpPr>
        <p:spPr bwMode="auto">
          <a:xfrm>
            <a:off x="1115616" y="3120181"/>
            <a:ext cx="7094934" cy="1452668"/>
          </a:xfrm>
          <a:prstGeom prst="rect">
            <a:avLst/>
          </a:prstGeom>
        </p:spPr>
        <p:txBody>
          <a:bodyPr wrap="none" fromWordArt="1">
            <a:prstTxWarp prst="textPlain">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vi-VN" sz="3600" b="1" kern="10" dirty="0">
                <a:ln w="9525">
                  <a:round/>
                  <a:headEnd/>
                  <a:tailEnd/>
                </a:ln>
                <a:solidFill>
                  <a:srgbClr val="FF00FF"/>
                </a:solidFill>
                <a:latin typeface="Times New Roman"/>
                <a:cs typeface="Times New Roman"/>
              </a:rPr>
              <a:t>Câu chuyện: Chiếc ấm sành nở hoa</a:t>
            </a:r>
          </a:p>
        </p:txBody>
      </p:sp>
      <p:pic>
        <p:nvPicPr>
          <p:cNvPr id="7" name="Picture 6">
            <a:extLst>
              <a:ext uri="{FF2B5EF4-FFF2-40B4-BE49-F238E27FC236}">
                <a16:creationId xmlns:a16="http://schemas.microsoft.com/office/drawing/2014/main" id="{6E8A43A9-F2C1-409C-89FB-7F00C8856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499" y="1176136"/>
            <a:ext cx="1560512" cy="1579016"/>
          </a:xfrm>
          <a:prstGeom prst="rect">
            <a:avLst/>
          </a:prstGeom>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1000"/>
                                        <p:tgtEl>
                                          <p:spTgt spid="25604"/>
                                        </p:tgtEl>
                                      </p:cBhvr>
                                    </p:animEffect>
                                    <p:anim calcmode="lin" valueType="num">
                                      <p:cBhvr>
                                        <p:cTn id="8" dur="1000" fill="hold"/>
                                        <p:tgtEl>
                                          <p:spTgt spid="25604"/>
                                        </p:tgtEl>
                                        <p:attrNameLst>
                                          <p:attrName>ppt_x</p:attrName>
                                        </p:attrNameLst>
                                      </p:cBhvr>
                                      <p:tavLst>
                                        <p:tav tm="0">
                                          <p:val>
                                            <p:strVal val="#ppt_x"/>
                                          </p:val>
                                        </p:tav>
                                        <p:tav tm="100000">
                                          <p:val>
                                            <p:strVal val="#ppt_x"/>
                                          </p:val>
                                        </p:tav>
                                      </p:tavLst>
                                    </p:anim>
                                    <p:anim calcmode="lin" valueType="num">
                                      <p:cBhvr>
                                        <p:cTn id="9" dur="1000" fill="hold"/>
                                        <p:tgtEl>
                                          <p:spTgt spid="25604"/>
                                        </p:tgtEl>
                                        <p:attrNameLst>
                                          <p:attrName>ppt_y</p:attrName>
                                        </p:attrNameLst>
                                      </p:cBhvr>
                                      <p:tavLst>
                                        <p:tav tm="0">
                                          <p:val>
                                            <p:strVal val="#ppt_y-.1"/>
                                          </p:val>
                                        </p:tav>
                                        <p:tav tm="100000">
                                          <p:val>
                                            <p:strVal val="#ppt_y"/>
                                          </p:val>
                                        </p:tav>
                                      </p:tavLst>
                                    </p:anim>
                                  </p:childTnLst>
                                </p:cTn>
                              </p:par>
                              <p:par>
                                <p:cTn id="10" presetID="34" presetClass="entr" presetSubtype="0" fill="hold" grpId="0" nodeType="withEffect">
                                  <p:stCondLst>
                                    <p:cond delay="0"/>
                                  </p:stCondLst>
                                  <p:childTnLst>
                                    <p:set>
                                      <p:cBhvr>
                                        <p:cTn id="11" dur="1" fill="hold">
                                          <p:stCondLst>
                                            <p:cond delay="0"/>
                                          </p:stCondLst>
                                        </p:cTn>
                                        <p:tgtEl>
                                          <p:spTgt spid="25606"/>
                                        </p:tgtEl>
                                        <p:attrNameLst>
                                          <p:attrName>style.visibility</p:attrName>
                                        </p:attrNameLst>
                                      </p:cBhvr>
                                      <p:to>
                                        <p:strVal val="visible"/>
                                      </p:to>
                                    </p:set>
                                    <p:anim from="(-#ppt_w/2)" to="(#ppt_x)" calcmode="lin" valueType="num">
                                      <p:cBhvr>
                                        <p:cTn id="12" dur="600" fill="hold">
                                          <p:stCondLst>
                                            <p:cond delay="0"/>
                                          </p:stCondLst>
                                        </p:cTn>
                                        <p:tgtEl>
                                          <p:spTgt spid="25606"/>
                                        </p:tgtEl>
                                        <p:attrNameLst>
                                          <p:attrName>ppt_x</p:attrName>
                                        </p:attrNameLst>
                                      </p:cBhvr>
                                    </p:anim>
                                    <p:anim from="0" to="-1.0" calcmode="lin" valueType="num">
                                      <p:cBhvr>
                                        <p:cTn id="13" dur="200" decel="50000" autoRev="1" fill="hold">
                                          <p:stCondLst>
                                            <p:cond delay="600"/>
                                          </p:stCondLst>
                                        </p:cTn>
                                        <p:tgtEl>
                                          <p:spTgt spid="25606"/>
                                        </p:tgtEl>
                                        <p:attrNameLst>
                                          <p:attrName>xshear</p:attrName>
                                        </p:attrNameLst>
                                      </p:cBhvr>
                                    </p:anim>
                                    <p:animScale>
                                      <p:cBhvr>
                                        <p:cTn id="14" dur="200" decel="100000" autoRev="1" fill="hold">
                                          <p:stCondLst>
                                            <p:cond delay="600"/>
                                          </p:stCondLst>
                                        </p:cTn>
                                        <p:tgtEl>
                                          <p:spTgt spid="25606"/>
                                        </p:tgtEl>
                                      </p:cBhvr>
                                      <p:from x="100000" y="100000"/>
                                      <p:to x="80000" y="100000"/>
                                    </p:animScale>
                                    <p:anim by="(#ppt_h/3+#ppt_w*0.1)" calcmode="lin" valueType="num">
                                      <p:cBhvr additive="sum">
                                        <p:cTn id="15" dur="200" decel="100000" autoRev="1" fill="hold">
                                          <p:stCondLst>
                                            <p:cond delay="600"/>
                                          </p:stCondLst>
                                        </p:cTn>
                                        <p:tgtEl>
                                          <p:spTgt spid="2560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8194" name="Picture 2" descr="C:\Users\Admin\Desktop\KCHUYN~1\KCHUYN~1\🔴 Kể chuyện- CHIẾC ẤM SÀNH NỞ HOA - Chuyện thiếu nhi rất thú vị cho bé 24.jpg"/>
          <p:cNvPicPr>
            <a:picLocks noGrp="1" noChangeAspect="1" noChangeArrowheads="1"/>
          </p:cNvPicPr>
          <p:nvPr>
            <p:ph idx="1"/>
          </p:nvPr>
        </p:nvPicPr>
        <p:blipFill>
          <a:blip r:embed="rId2"/>
          <a:srcRect/>
          <a:stretch>
            <a:fillRect/>
          </a:stretch>
        </p:blipFill>
        <p:spPr bwMode="auto">
          <a:xfrm>
            <a:off x="1" y="2382"/>
            <a:ext cx="9243530" cy="6855618"/>
          </a:xfrm>
          <a:prstGeom prst="rect">
            <a:avLst/>
          </a:prstGeom>
          <a:noFill/>
        </p:spPr>
      </p:pic>
      <p:sp>
        <p:nvSpPr>
          <p:cNvPr id="5" name="TextBox 4">
            <a:extLst>
              <a:ext uri="{FF2B5EF4-FFF2-40B4-BE49-F238E27FC236}">
                <a16:creationId xmlns:a16="http://schemas.microsoft.com/office/drawing/2014/main" id="{97BDC36C-6ABD-495D-A71F-E9C9666077ED}"/>
              </a:ext>
            </a:extLst>
          </p:cNvPr>
          <p:cNvSpPr txBox="1"/>
          <p:nvPr/>
        </p:nvSpPr>
        <p:spPr>
          <a:xfrm>
            <a:off x="295763" y="199807"/>
            <a:ext cx="4572000" cy="646331"/>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 Cô rửa sạch và đổ đầy đất vào lòng ấm, rồi gieo vào đó vài hạt giống.</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9218" name="Picture 2" descr="C:\Users\Admin\Desktop\KCHUYN~1\KCHUYN~1\🔴 Kể chuyện- CHIẾC ẤM SÀNH NỞ HOA - Chuyện thiếu nhi rất thú vị cho bé 27.jpg"/>
          <p:cNvPicPr>
            <a:picLocks noGrp="1" noChangeAspect="1" noChangeArrowheads="1"/>
          </p:cNvPicPr>
          <p:nvPr>
            <p:ph idx="1"/>
          </p:nvPr>
        </p:nvPicPr>
        <p:blipFill>
          <a:blip r:embed="rId2"/>
          <a:srcRect/>
          <a:stretch>
            <a:fillRect/>
          </a:stretch>
        </p:blipFill>
        <p:spPr bwMode="auto">
          <a:xfrm>
            <a:off x="0" y="21611"/>
            <a:ext cx="9144000" cy="6836389"/>
          </a:xfrm>
          <a:prstGeom prst="rect">
            <a:avLst/>
          </a:prstGeom>
          <a:noFill/>
        </p:spPr>
      </p:pic>
      <p:sp>
        <p:nvSpPr>
          <p:cNvPr id="5" name="TextBox 4">
            <a:extLst>
              <a:ext uri="{FF2B5EF4-FFF2-40B4-BE49-F238E27FC236}">
                <a16:creationId xmlns:a16="http://schemas.microsoft.com/office/drawing/2014/main" id="{B767967B-3A37-4048-B59D-48BAD7D96400}"/>
              </a:ext>
            </a:extLst>
          </p:cNvPr>
          <p:cNvSpPr txBox="1"/>
          <p:nvPr/>
        </p:nvSpPr>
        <p:spPr>
          <a:xfrm>
            <a:off x="899592" y="24788"/>
            <a:ext cx="6552728" cy="1200329"/>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Mấy hôm sau, bỗng có tiếng ấm sành hốt hoảng:</a:t>
            </a:r>
            <a:r>
              <a:rPr lang="vi-VN" b="1" dirty="0">
                <a:solidFill>
                  <a:srgbClr val="FF0000"/>
                </a:solidFill>
              </a:rPr>
              <a:t/>
            </a:r>
            <a:br>
              <a:rPr lang="vi-VN" b="1" dirty="0">
                <a:solidFill>
                  <a:srgbClr val="FF0000"/>
                </a:solidFill>
              </a:rPr>
            </a:br>
            <a:r>
              <a:rPr lang="vi-VN" b="1" i="0" dirty="0">
                <a:solidFill>
                  <a:srgbClr val="FF0000"/>
                </a:solidFill>
                <a:effectLst/>
                <a:latin typeface="Open Sans" panose="020B0606030504020204" pitchFamily="34" charset="0"/>
              </a:rPr>
              <a:t>– Ối! ối! có ai đang cựa quậy trong lòng tôi thế này?</a:t>
            </a:r>
            <a:r>
              <a:rPr lang="vi-VN" b="1" dirty="0">
                <a:solidFill>
                  <a:srgbClr val="FF0000"/>
                </a:solidFill>
              </a:rPr>
              <a:t/>
            </a:r>
            <a:br>
              <a:rPr lang="vi-VN" b="1" dirty="0">
                <a:solidFill>
                  <a:srgbClr val="FF0000"/>
                </a:solidFill>
              </a:rPr>
            </a:br>
            <a:r>
              <a:rPr lang="vi-VN" b="1" i="0" dirty="0">
                <a:solidFill>
                  <a:srgbClr val="FF0000"/>
                </a:solidFill>
                <a:effectLst/>
                <a:latin typeface="Open Sans" panose="020B0606030504020204" pitchFamily="34" charset="0"/>
              </a:rPr>
              <a:t>– Tôi đây, tôi đây !</a:t>
            </a:r>
          </a:p>
          <a:p>
            <a:r>
              <a:rPr lang="vi-VN" b="1" i="0" dirty="0">
                <a:solidFill>
                  <a:srgbClr val="FF0000"/>
                </a:solidFill>
                <a:effectLst/>
                <a:latin typeface="Open Sans" panose="020B0606030504020204" pitchFamily="34" charset="0"/>
              </a:rPr>
              <a:t> Tôi là một cái cây con vừa nảy mầm đây!</a:t>
            </a:r>
            <a:endParaRPr 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42" name="Picture 2" descr="C:\Users\Admin\Desktop\KCHUYN~1\KCHUYN~1\🔴 Kể chuyện- CHIẾC ẤM SÀNH NỞ HOA - Chuyện thiếu nhi rất thú vị cho bé 32.jpg"/>
          <p:cNvPicPr>
            <a:picLocks noGrp="1" noChangeAspect="1" noChangeArrowheads="1"/>
          </p:cNvPicPr>
          <p:nvPr>
            <p:ph idx="1"/>
          </p:nvPr>
        </p:nvPicPr>
        <p:blipFill>
          <a:blip r:embed="rId2"/>
          <a:srcRect/>
          <a:stretch>
            <a:fillRect/>
          </a:stretch>
        </p:blipFill>
        <p:spPr bwMode="auto">
          <a:xfrm>
            <a:off x="-99531" y="0"/>
            <a:ext cx="9246741" cy="6858000"/>
          </a:xfrm>
          <a:prstGeom prst="rect">
            <a:avLst/>
          </a:prstGeom>
          <a:noFill/>
        </p:spPr>
      </p:pic>
      <p:sp>
        <p:nvSpPr>
          <p:cNvPr id="5" name="TextBox 4">
            <a:extLst>
              <a:ext uri="{FF2B5EF4-FFF2-40B4-BE49-F238E27FC236}">
                <a16:creationId xmlns:a16="http://schemas.microsoft.com/office/drawing/2014/main" id="{BAE95C9E-3B40-440C-857F-A38C253C5D39}"/>
              </a:ext>
            </a:extLst>
          </p:cNvPr>
          <p:cNvSpPr txBox="1"/>
          <p:nvPr/>
        </p:nvSpPr>
        <p:spPr>
          <a:xfrm>
            <a:off x="2051720" y="404664"/>
            <a:ext cx="6480720" cy="1200329"/>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Mầm cây lớn dần lên, xanh non mơn mởn. Rồi xuất hiện những nụ hoa. Và chẳng bao lâu sau, một bông hoa cựa mình rồi xoè cánh rực rỡ, toả hương thơm ngát. </a:t>
            </a:r>
            <a:endParaRPr 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2290" name="Picture 2" descr="C:\Users\Admin\Desktop\KCHUYN~1\KCHUYN~1\🔴 Kể chuyện- CHIẾC ẤM SÀNH NỞ HOA - Chuyện thiếu nhi rất thú vị cho bé 43.jpg"/>
          <p:cNvPicPr>
            <a:picLocks noGrp="1" noChangeAspect="1" noChangeArrowheads="1"/>
          </p:cNvPicPr>
          <p:nvPr>
            <p:ph idx="1"/>
          </p:nvPr>
        </p:nvPicPr>
        <p:blipFill>
          <a:blip r:embed="rId2"/>
          <a:srcRect/>
          <a:stretch>
            <a:fillRect/>
          </a:stretch>
        </p:blipFill>
        <p:spPr bwMode="auto">
          <a:xfrm>
            <a:off x="-39646" y="-9672"/>
            <a:ext cx="9192774" cy="6867672"/>
          </a:xfrm>
          <a:prstGeom prst="rect">
            <a:avLst/>
          </a:prstGeom>
          <a:noFill/>
        </p:spPr>
      </p:pic>
      <p:sp>
        <p:nvSpPr>
          <p:cNvPr id="5" name="TextBox 4">
            <a:extLst>
              <a:ext uri="{FF2B5EF4-FFF2-40B4-BE49-F238E27FC236}">
                <a16:creationId xmlns:a16="http://schemas.microsoft.com/office/drawing/2014/main" id="{30CCB0DA-1E86-4FF1-9561-B9E97BC769CC}"/>
              </a:ext>
            </a:extLst>
          </p:cNvPr>
          <p:cNvSpPr txBox="1"/>
          <p:nvPr/>
        </p:nvSpPr>
        <p:spPr>
          <a:xfrm>
            <a:off x="1691680" y="384473"/>
            <a:ext cx="5832648" cy="646331"/>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Bướm vàng bay đến reo to :</a:t>
            </a:r>
            <a:r>
              <a:rPr lang="vi-VN" b="1" dirty="0">
                <a:solidFill>
                  <a:srgbClr val="FF0000"/>
                </a:solidFill>
              </a:rPr>
              <a:t/>
            </a:r>
            <a:br>
              <a:rPr lang="vi-VN" b="1" dirty="0">
                <a:solidFill>
                  <a:srgbClr val="FF0000"/>
                </a:solidFill>
              </a:rPr>
            </a:br>
            <a:r>
              <a:rPr lang="vi-VN" b="1" i="0" dirty="0">
                <a:solidFill>
                  <a:srgbClr val="FF0000"/>
                </a:solidFill>
                <a:effectLst/>
                <a:latin typeface="Open Sans" panose="020B0606030504020204" pitchFamily="34" charset="0"/>
              </a:rPr>
              <a:t>– Hoa đẹp quá, thơm quá ! Cảm ơn ấm sành nhé!</a:t>
            </a:r>
            <a:endParaRPr lang="vi-VN" b="1" dirty="0">
              <a:solidFill>
                <a:srgbClr val="FF0000"/>
              </a:solidFill>
            </a:endParaRPr>
          </a:p>
        </p:txBody>
      </p:sp>
      <p:sp>
        <p:nvSpPr>
          <p:cNvPr id="7" name="TextBox 6">
            <a:extLst>
              <a:ext uri="{FF2B5EF4-FFF2-40B4-BE49-F238E27FC236}">
                <a16:creationId xmlns:a16="http://schemas.microsoft.com/office/drawing/2014/main" id="{DCF6F990-E0D3-4D6C-8AAA-940AD12E01B4}"/>
              </a:ext>
            </a:extLst>
          </p:cNvPr>
          <p:cNvSpPr txBox="1"/>
          <p:nvPr/>
        </p:nvSpPr>
        <p:spPr>
          <a:xfrm>
            <a:off x="1722988" y="1041894"/>
            <a:ext cx="5585316" cy="646331"/>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Và từ đó, ấm sành không còn buồn vì không có bạn nữa</a:t>
            </a:r>
            <a:endParaRPr 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amond(in)">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E5C10-9D5E-41D2-8460-6F5CC8636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0" y="0"/>
            <a:ext cx="9143999" cy="6858001"/>
          </a:xfrm>
          <a:prstGeom prst="rect">
            <a:avLst/>
          </a:prstGeom>
        </p:spPr>
      </p:pic>
      <p:sp>
        <p:nvSpPr>
          <p:cNvPr id="3" name="Content Placeholder 2"/>
          <p:cNvSpPr>
            <a:spLocks noGrp="1"/>
          </p:cNvSpPr>
          <p:nvPr>
            <p:ph idx="1"/>
          </p:nvPr>
        </p:nvSpPr>
        <p:spPr>
          <a:xfrm>
            <a:off x="1907704" y="3717033"/>
            <a:ext cx="6696744" cy="1224135"/>
          </a:xfrm>
        </p:spPr>
        <p:txBody>
          <a:bodyPr>
            <a:normAutofit fontScale="70000" lnSpcReduction="20000"/>
          </a:bodyPr>
          <a:lstStyle/>
          <a:p>
            <a:pPr>
              <a:buNone/>
            </a:pPr>
            <a:r>
              <a:rPr lang="en-US" sz="3600" dirty="0"/>
              <a:t>          </a:t>
            </a:r>
          </a:p>
          <a:p>
            <a:pPr>
              <a:buNone/>
            </a:pPr>
            <a:endParaRPr lang="en-US" sz="3600" dirty="0"/>
          </a:p>
          <a:p>
            <a:pPr>
              <a:buNone/>
            </a:pPr>
            <a:r>
              <a:rPr lang="en-US" sz="3600" dirty="0"/>
              <a:t>  </a:t>
            </a:r>
            <a:endParaRPr lang="vi-VN" sz="7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995E010-91F6-443D-8174-2F0601AF2080}"/>
              </a:ext>
            </a:extLst>
          </p:cNvPr>
          <p:cNvSpPr txBox="1"/>
          <p:nvPr/>
        </p:nvSpPr>
        <p:spPr>
          <a:xfrm>
            <a:off x="2195736" y="1268760"/>
            <a:ext cx="5616624" cy="1200329"/>
          </a:xfrm>
          <a:prstGeom prst="rect">
            <a:avLst/>
          </a:prstGeom>
          <a:noFill/>
        </p:spPr>
        <p:txBody>
          <a:bodyPr wrap="square" rtlCol="0">
            <a:spAutoFit/>
          </a:bodyPr>
          <a:lstStyle/>
          <a:p>
            <a:r>
              <a:rPr lang="en-US" sz="5400" b="1" dirty="0">
                <a:solidFill>
                  <a:srgbClr val="FF0000"/>
                </a:solidFill>
              </a:rPr>
              <a:t>ĐÀM THOẠI:</a:t>
            </a:r>
          </a:p>
          <a:p>
            <a:endParaRPr lang="vi-VN" dirty="0"/>
          </a:p>
        </p:txBody>
      </p:sp>
      <p:sp>
        <p:nvSpPr>
          <p:cNvPr id="7" name="TextBox 6">
            <a:extLst>
              <a:ext uri="{FF2B5EF4-FFF2-40B4-BE49-F238E27FC236}">
                <a16:creationId xmlns:a16="http://schemas.microsoft.com/office/drawing/2014/main" id="{E8B3394B-7F43-477B-987E-B99A670B5BEF}"/>
              </a:ext>
            </a:extLst>
          </p:cNvPr>
          <p:cNvSpPr txBox="1"/>
          <p:nvPr/>
        </p:nvSpPr>
        <p:spPr>
          <a:xfrm>
            <a:off x="1331640" y="3589919"/>
            <a:ext cx="6192688" cy="830997"/>
          </a:xfrm>
          <a:prstGeom prst="rect">
            <a:avLst/>
          </a:prstGeom>
          <a:noFill/>
        </p:spPr>
        <p:txBody>
          <a:bodyPr wrap="square" rtlCol="0">
            <a:spAutoFit/>
          </a:bodyPr>
          <a:lstStyle/>
          <a:p>
            <a:r>
              <a:rPr lang="en-US" sz="2400" b="1" dirty="0" err="1">
                <a:solidFill>
                  <a:srgbClr val="FF0000"/>
                </a:solidFill>
              </a:rPr>
              <a:t>Cô</a:t>
            </a:r>
            <a:r>
              <a:rPr lang="en-US" sz="2400" b="1" dirty="0">
                <a:solidFill>
                  <a:srgbClr val="FF0000"/>
                </a:solidFill>
              </a:rPr>
              <a:t> </a:t>
            </a:r>
            <a:r>
              <a:rPr lang="en-US" sz="2400" b="1" dirty="0" err="1">
                <a:solidFill>
                  <a:srgbClr val="FF0000"/>
                </a:solidFill>
              </a:rPr>
              <a:t>vừa</a:t>
            </a:r>
            <a:r>
              <a:rPr lang="en-US" sz="2400" b="1" dirty="0">
                <a:solidFill>
                  <a:srgbClr val="FF0000"/>
                </a:solidFill>
              </a:rPr>
              <a:t> </a:t>
            </a:r>
            <a:r>
              <a:rPr lang="en-US" sz="2400" b="1" dirty="0" err="1">
                <a:solidFill>
                  <a:srgbClr val="FF0000"/>
                </a:solidFill>
              </a:rPr>
              <a:t>kể</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các</a:t>
            </a:r>
            <a:r>
              <a:rPr lang="en-US" sz="2400" b="1" dirty="0">
                <a:solidFill>
                  <a:srgbClr val="FF0000"/>
                </a:solidFill>
              </a:rPr>
              <a:t> con </a:t>
            </a:r>
            <a:r>
              <a:rPr lang="en-US" sz="2400" b="1" dirty="0" err="1">
                <a:solidFill>
                  <a:srgbClr val="FF0000"/>
                </a:solidFill>
              </a:rPr>
              <a:t>nghe</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truyện</a:t>
            </a:r>
            <a:r>
              <a:rPr lang="en-US" sz="2400" b="1" dirty="0">
                <a:solidFill>
                  <a:srgbClr val="FF0000"/>
                </a:solidFill>
              </a:rPr>
              <a:t> </a:t>
            </a:r>
            <a:r>
              <a:rPr lang="en-US" sz="2400" b="1" dirty="0" err="1">
                <a:solidFill>
                  <a:srgbClr val="FF0000"/>
                </a:solidFill>
              </a:rPr>
              <a:t>gì</a:t>
            </a:r>
            <a:r>
              <a:rPr lang="en-US" sz="2400" b="1" dirty="0">
                <a:solidFill>
                  <a:srgbClr val="FF0000"/>
                </a:solidFill>
              </a:rPr>
              <a:t>?</a:t>
            </a:r>
          </a:p>
          <a:p>
            <a:r>
              <a:rPr lang="en-US" sz="2400" b="1" dirty="0" err="1">
                <a:solidFill>
                  <a:srgbClr val="FF0000"/>
                </a:solidFill>
              </a:rPr>
              <a:t>Trong</a:t>
            </a:r>
            <a:r>
              <a:rPr lang="en-US" sz="2400" b="1" dirty="0">
                <a:solidFill>
                  <a:srgbClr val="FF0000"/>
                </a:solidFill>
              </a:rPr>
              <a:t> </a:t>
            </a:r>
            <a:r>
              <a:rPr lang="en-US" sz="2400" b="1" dirty="0" err="1">
                <a:solidFill>
                  <a:srgbClr val="FF0000"/>
                </a:solidFill>
              </a:rPr>
              <a:t>chuyện</a:t>
            </a:r>
            <a:r>
              <a:rPr lang="en-US" sz="2400" b="1" dirty="0">
                <a:solidFill>
                  <a:srgbClr val="FF0000"/>
                </a:solidFill>
              </a:rPr>
              <a:t> </a:t>
            </a:r>
            <a:r>
              <a:rPr lang="en-US" sz="2400" b="1" dirty="0" err="1">
                <a:solidFill>
                  <a:srgbClr val="FF0000"/>
                </a:solidFill>
              </a:rPr>
              <a:t>có</a:t>
            </a:r>
            <a:r>
              <a:rPr lang="en-US" sz="2400" b="1" dirty="0">
                <a:solidFill>
                  <a:srgbClr val="FF0000"/>
                </a:solidFill>
              </a:rPr>
              <a:t> </a:t>
            </a:r>
            <a:r>
              <a:rPr lang="en-US" sz="2400" b="1" dirty="0" err="1">
                <a:solidFill>
                  <a:srgbClr val="FF0000"/>
                </a:solidFill>
              </a:rPr>
              <a:t>những</a:t>
            </a:r>
            <a:r>
              <a:rPr lang="en-US" sz="2400" b="1" dirty="0">
                <a:solidFill>
                  <a:srgbClr val="FF0000"/>
                </a:solidFill>
              </a:rPr>
              <a:t> </a:t>
            </a:r>
            <a:r>
              <a:rPr lang="en-US" sz="2400" b="1" dirty="0" err="1">
                <a:solidFill>
                  <a:srgbClr val="FF0000"/>
                </a:solidFill>
              </a:rPr>
              <a:t>nhân</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nào</a:t>
            </a:r>
            <a:r>
              <a:rPr lang="en-US" sz="2400" b="1" dirty="0">
                <a:solidFill>
                  <a:srgbClr val="FF0000"/>
                </a:solidFill>
              </a:rPr>
              <a:t>?</a:t>
            </a:r>
            <a:endParaRPr lang="vi-VN"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13315" name="Picture 3" descr="C:\Users\Admin\Desktop\KCHUYN~1\KCHUYN~1\🔴 Kể chuyện- CHIẾC ẤM SÀNH NỞ HOA - Chuyện thiếu nhi rất thú vị cho bé 18.jpg"/>
          <p:cNvPicPr>
            <a:picLocks noChangeAspect="1" noChangeArrowheads="1"/>
          </p:cNvPicPr>
          <p:nvPr/>
        </p:nvPicPr>
        <p:blipFill>
          <a:blip r:embed="rId2"/>
          <a:srcRect/>
          <a:stretch>
            <a:fillRect/>
          </a:stretch>
        </p:blipFill>
        <p:spPr bwMode="auto">
          <a:xfrm>
            <a:off x="0" y="0"/>
            <a:ext cx="4714876" cy="3429000"/>
          </a:xfrm>
          <a:prstGeom prst="rect">
            <a:avLst/>
          </a:prstGeom>
          <a:noFill/>
        </p:spPr>
      </p:pic>
      <p:pic>
        <p:nvPicPr>
          <p:cNvPr id="13316" name="Picture 4" descr="C:\Users\Admin\Desktop\KCHUYN~1\KCHUYN~1\🔴 Kể chuyện- CHIẾC ẤM SÀNH NỞ HOA - Chuyện thiếu nhi rất thú vị cho bé 21.jpg"/>
          <p:cNvPicPr>
            <a:picLocks noChangeAspect="1" noChangeArrowheads="1"/>
          </p:cNvPicPr>
          <p:nvPr/>
        </p:nvPicPr>
        <p:blipFill>
          <a:blip r:embed="rId3"/>
          <a:srcRect/>
          <a:stretch>
            <a:fillRect/>
          </a:stretch>
        </p:blipFill>
        <p:spPr bwMode="auto">
          <a:xfrm>
            <a:off x="4786314" y="0"/>
            <a:ext cx="4357686" cy="3429000"/>
          </a:xfrm>
          <a:prstGeom prst="rect">
            <a:avLst/>
          </a:prstGeom>
          <a:noFill/>
        </p:spPr>
      </p:pic>
      <p:pic>
        <p:nvPicPr>
          <p:cNvPr id="13317" name="Picture 5" descr="C:\Users\Admin\Desktop\KCHUYN~1\KCHUYN~1\🔴 Kể chuyện- CHIẾC ẤM SÀNH NỞ HOA - Chuyện thiếu nhi rất thú vị cho bé 28.jpg"/>
          <p:cNvPicPr>
            <a:picLocks noGrp="1" noChangeAspect="1" noChangeArrowheads="1"/>
          </p:cNvPicPr>
          <p:nvPr>
            <p:ph idx="1"/>
          </p:nvPr>
        </p:nvPicPr>
        <p:blipFill>
          <a:blip r:embed="rId4"/>
          <a:srcRect/>
          <a:stretch>
            <a:fillRect/>
          </a:stretch>
        </p:blipFill>
        <p:spPr bwMode="auto">
          <a:xfrm>
            <a:off x="0" y="3500438"/>
            <a:ext cx="9144000" cy="33575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ox(in)">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heckerboard(across)">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checkerboard(across)">
                                      <p:cBhvr>
                                        <p:cTn id="1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4338" name="Picture 2" descr="C:\Users\Admin\Desktop\KCHUYN~1\KCHUYN~1\🔴 Kể chuyện- CHIẾC ẤM SÀNH NỞ HOA - Chuyện thiếu nhi rất thú vị cho bé 05.jpg"/>
          <p:cNvPicPr>
            <a:picLocks noGrp="1" noChangeAspect="1" noChangeArrowheads="1"/>
          </p:cNvPicPr>
          <p:nvPr>
            <p:ph idx="1"/>
          </p:nvPr>
        </p:nvPicPr>
        <p:blipFill>
          <a:blip r:embed="rId2"/>
          <a:srcRect/>
          <a:stretch>
            <a:fillRect/>
          </a:stretch>
        </p:blipFill>
        <p:spPr bwMode="auto">
          <a:xfrm>
            <a:off x="-32471" y="0"/>
            <a:ext cx="9176471" cy="6858000"/>
          </a:xfrm>
          <a:prstGeom prst="rect">
            <a:avLst/>
          </a:prstGeom>
          <a:noFill/>
        </p:spPr>
      </p:pic>
      <p:sp>
        <p:nvSpPr>
          <p:cNvPr id="5" name="TextBox 4">
            <a:extLst>
              <a:ext uri="{FF2B5EF4-FFF2-40B4-BE49-F238E27FC236}">
                <a16:creationId xmlns:a16="http://schemas.microsoft.com/office/drawing/2014/main" id="{4D4F56D6-46B3-4546-915C-91C26A5A7EF9}"/>
              </a:ext>
            </a:extLst>
          </p:cNvPr>
          <p:cNvSpPr txBox="1"/>
          <p:nvPr/>
        </p:nvSpPr>
        <p:spPr>
          <a:xfrm>
            <a:off x="2123728" y="522972"/>
            <a:ext cx="3150096" cy="646331"/>
          </a:xfrm>
          <a:prstGeom prst="rect">
            <a:avLst/>
          </a:prstGeom>
          <a:noFill/>
        </p:spPr>
        <p:txBody>
          <a:bodyPr wrap="square">
            <a:spAutoFit/>
          </a:bodyPr>
          <a:lstStyle/>
          <a:p>
            <a:pPr algn="ctr"/>
            <a:r>
              <a:rPr lang="vi-VN" sz="1800" b="1"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Chiếc ấm sành bị làm sao?</a:t>
            </a:r>
          </a:p>
          <a:p>
            <a:pPr algn="ctr"/>
            <a:r>
              <a:rPr lang="vi-VN" sz="1800" b="1"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Ấm sành cảm thấy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5362" name="Picture 2" descr="C:\Users\Admin\Desktop\KCHUYN~1\KCHUYN~1\🔴 Kể chuyện- CHIẾC ẤM SÀNH NỞ HOA - Chuyện thiếu nhi rất thú vị cho bé 14.jpg"/>
          <p:cNvPicPr>
            <a:picLocks noGrp="1" noChangeAspect="1" noChangeArrowheads="1"/>
          </p:cNvPicPr>
          <p:nvPr>
            <p:ph idx="1"/>
          </p:nvPr>
        </p:nvPicPr>
        <p:blipFill>
          <a:blip r:embed="rId2"/>
          <a:srcRect/>
          <a:stretch>
            <a:fillRect/>
          </a:stretch>
        </p:blipFill>
        <p:spPr bwMode="auto">
          <a:xfrm>
            <a:off x="-222851" y="0"/>
            <a:ext cx="9366851" cy="6858000"/>
          </a:xfrm>
          <a:prstGeom prst="rect">
            <a:avLst/>
          </a:prstGeom>
          <a:noFill/>
        </p:spPr>
      </p:pic>
      <p:sp>
        <p:nvSpPr>
          <p:cNvPr id="3" name="TextBox 2">
            <a:extLst>
              <a:ext uri="{FF2B5EF4-FFF2-40B4-BE49-F238E27FC236}">
                <a16:creationId xmlns:a16="http://schemas.microsoft.com/office/drawing/2014/main" id="{365D3C1E-A1B6-4F99-845B-ED05BF10D51E}"/>
              </a:ext>
            </a:extLst>
          </p:cNvPr>
          <p:cNvSpPr txBox="1"/>
          <p:nvPr/>
        </p:nvSpPr>
        <p:spPr>
          <a:xfrm>
            <a:off x="2771800" y="548680"/>
            <a:ext cx="5256584" cy="369332"/>
          </a:xfrm>
          <a:prstGeom prst="rect">
            <a:avLst/>
          </a:prstGeom>
          <a:noFill/>
        </p:spPr>
        <p:txBody>
          <a:bodyPr wrap="square" rtlCol="0">
            <a:spAutoFit/>
          </a:bodyPr>
          <a:lstStyle/>
          <a:p>
            <a:r>
              <a:rPr lang="vi-VN" b="1" dirty="0">
                <a:solidFill>
                  <a:srgbClr val="FF0000"/>
                </a:solidFill>
              </a:rPr>
              <a:t>Trời mưa đôi bướm vàng trú ở đâu?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6386" name="Picture 2" descr="C:\Users\Admin\Desktop\KCHUYN~1\KCHUYN~1\🔴 Kể chuyện- CHIẾC ẤM SÀNH NỞ HOA - Chuyện thiếu nhi rất thú vị cho bé 20.jpg"/>
          <p:cNvPicPr>
            <a:picLocks noGrp="1" noChangeAspect="1" noChangeArrowheads="1"/>
          </p:cNvPicPr>
          <p:nvPr>
            <p:ph idx="1"/>
          </p:nvPr>
        </p:nvPicPr>
        <p:blipFill>
          <a:blip r:embed="rId2"/>
          <a:srcRect/>
          <a:stretch>
            <a:fillRect/>
          </a:stretch>
        </p:blipFill>
        <p:spPr bwMode="auto">
          <a:xfrm>
            <a:off x="214282" y="214290"/>
            <a:ext cx="8643998" cy="6500858"/>
          </a:xfrm>
          <a:prstGeom prst="rect">
            <a:avLst/>
          </a:prstGeom>
          <a:noFill/>
        </p:spPr>
      </p:pic>
      <p:pic>
        <p:nvPicPr>
          <p:cNvPr id="4" name="Picture 2" descr="C:\Users\Admin\Desktop\KCHUYN~1\KCHUYN~1\🔴 Kể chuyện- CHIẾC ẤM SÀNH NỞ HOA - Chuyện thiếu nhi rất thú vị cho bé 17.jpg">
            <a:extLst>
              <a:ext uri="{FF2B5EF4-FFF2-40B4-BE49-F238E27FC236}">
                <a16:creationId xmlns:a16="http://schemas.microsoft.com/office/drawing/2014/main" id="{599012BD-202A-45A6-940E-39C5EF233499}"/>
              </a:ext>
            </a:extLst>
          </p:cNvPr>
          <p:cNvPicPr>
            <a:picLocks noChangeAspect="1" noChangeArrowheads="1"/>
          </p:cNvPicPr>
          <p:nvPr/>
        </p:nvPicPr>
        <p:blipFill>
          <a:blip r:embed="rId3"/>
          <a:srcRect/>
          <a:stretch>
            <a:fillRect/>
          </a:stretch>
        </p:blipFill>
        <p:spPr bwMode="auto">
          <a:xfrm>
            <a:off x="-77741" y="0"/>
            <a:ext cx="9221741" cy="6858000"/>
          </a:xfrm>
          <a:prstGeom prst="rect">
            <a:avLst/>
          </a:prstGeom>
          <a:noFill/>
        </p:spPr>
      </p:pic>
      <p:sp>
        <p:nvSpPr>
          <p:cNvPr id="3" name="TextBox 2">
            <a:extLst>
              <a:ext uri="{FF2B5EF4-FFF2-40B4-BE49-F238E27FC236}">
                <a16:creationId xmlns:a16="http://schemas.microsoft.com/office/drawing/2014/main" id="{E6847176-422C-4161-BE21-7A272109A4BD}"/>
              </a:ext>
            </a:extLst>
          </p:cNvPr>
          <p:cNvSpPr txBox="1"/>
          <p:nvPr/>
        </p:nvSpPr>
        <p:spPr>
          <a:xfrm>
            <a:off x="1187624" y="274638"/>
            <a:ext cx="6984776" cy="369332"/>
          </a:xfrm>
          <a:prstGeom prst="rect">
            <a:avLst/>
          </a:prstGeom>
          <a:noFill/>
        </p:spPr>
        <p:txBody>
          <a:bodyPr wrap="square" rtlCol="0">
            <a:spAutoFit/>
          </a:bodyPr>
          <a:lstStyle/>
          <a:p>
            <a:r>
              <a:rPr lang="vi-VN" b="1" dirty="0">
                <a:solidFill>
                  <a:srgbClr val="FF0000"/>
                </a:solidFill>
              </a:rPr>
              <a:t>Khi mùa xuân đến bướm bay đi Chiếc ấm cảm thấy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7410" name="Picture 2" descr="C:\Users\Admin\Desktop\KCHUYN~1\KCHUYN~1\🔴 Kể chuyện- CHIẾC ẤM SÀNH NỞ HOA - Chuyện thiếu nhi rất thú vị cho bé 22.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TextBox 3">
            <a:extLst>
              <a:ext uri="{FF2B5EF4-FFF2-40B4-BE49-F238E27FC236}">
                <a16:creationId xmlns:a16="http://schemas.microsoft.com/office/drawing/2014/main" id="{1E78A71E-DBB7-4224-B048-42F331468003}"/>
              </a:ext>
            </a:extLst>
          </p:cNvPr>
          <p:cNvSpPr txBox="1"/>
          <p:nvPr/>
        </p:nvSpPr>
        <p:spPr>
          <a:xfrm>
            <a:off x="1619672" y="548680"/>
            <a:ext cx="4248472" cy="369332"/>
          </a:xfrm>
          <a:prstGeom prst="rect">
            <a:avLst/>
          </a:prstGeom>
          <a:noFill/>
        </p:spPr>
        <p:txBody>
          <a:bodyPr wrap="square" rtlCol="0">
            <a:spAutoFit/>
          </a:bodyPr>
          <a:lstStyle/>
          <a:p>
            <a:r>
              <a:rPr lang="vi-VN" b="1" dirty="0">
                <a:solidFill>
                  <a:srgbClr val="FF0000"/>
                </a:solidFill>
              </a:rPr>
              <a:t>Ai đã mang chiếc ấm về?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amond(in)">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289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1916832"/>
            <a:ext cx="7920880" cy="1323439"/>
          </a:xfrm>
          <a:prstGeom prst="rect">
            <a:avLst/>
          </a:prstGeom>
          <a:noFill/>
        </p:spPr>
        <p:txBody>
          <a:bodyPr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CÔ VÀ TRẺ CHƠI TRÒ CHƠI: </a:t>
            </a:r>
          </a:p>
          <a:p>
            <a:pPr algn="ctr"/>
            <a:r>
              <a:rPr lang="en-US" sz="4000" b="1" smtClean="0">
                <a:solidFill>
                  <a:srgbClr val="FF0000"/>
                </a:solidFill>
                <a:latin typeface="Times New Roman" panose="02020603050405020304" pitchFamily="18" charset="0"/>
                <a:cs typeface="Times New Roman" panose="02020603050405020304" pitchFamily="18" charset="0"/>
              </a:rPr>
              <a:t>“ GIEO HẠT”</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82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8434" name="Picture 2" descr="C:\Users\Admin\Desktop\KCHUYN~1\KCHUYN~1\🔴 Kể chuyện- CHIẾC ẤM SÀNH NỞ HOA - Chuyện thiếu nhi rất thú vị cho bé 25.jpg"/>
          <p:cNvPicPr>
            <a:picLocks noGrp="1" noChangeAspect="1" noChangeArrowheads="1"/>
          </p:cNvPicPr>
          <p:nvPr>
            <p:ph idx="1"/>
          </p:nvPr>
        </p:nvPicPr>
        <p:blipFill>
          <a:blip r:embed="rId2"/>
          <a:srcRect/>
          <a:stretch>
            <a:fillRect/>
          </a:stretch>
        </p:blipFill>
        <p:spPr bwMode="auto">
          <a:xfrm>
            <a:off x="0" y="0"/>
            <a:ext cx="9116168" cy="6858000"/>
          </a:xfrm>
          <a:prstGeom prst="rect">
            <a:avLst/>
          </a:prstGeom>
          <a:noFill/>
        </p:spPr>
      </p:pic>
      <p:sp>
        <p:nvSpPr>
          <p:cNvPr id="3" name="TextBox 2">
            <a:extLst>
              <a:ext uri="{FF2B5EF4-FFF2-40B4-BE49-F238E27FC236}">
                <a16:creationId xmlns:a16="http://schemas.microsoft.com/office/drawing/2014/main" id="{2FF91553-42C3-4759-9910-F07AC94ED1F9}"/>
              </a:ext>
            </a:extLst>
          </p:cNvPr>
          <p:cNvSpPr txBox="1"/>
          <p:nvPr/>
        </p:nvSpPr>
        <p:spPr>
          <a:xfrm>
            <a:off x="3563888" y="548680"/>
            <a:ext cx="4032448" cy="369332"/>
          </a:xfrm>
          <a:prstGeom prst="rect">
            <a:avLst/>
          </a:prstGeom>
          <a:noFill/>
        </p:spPr>
        <p:txBody>
          <a:bodyPr wrap="square" rtlCol="0">
            <a:spAutoFit/>
          </a:bodyPr>
          <a:lstStyle/>
          <a:p>
            <a:r>
              <a:rPr lang="vi-VN" b="1" dirty="0">
                <a:solidFill>
                  <a:srgbClr val="FF0000"/>
                </a:solidFill>
              </a:rPr>
              <a:t>Cô bé làm gì với chiếc ấm?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9458" name="Picture 2" descr="C:\Users\Admin\Desktop\KCHUYN~1\KCHUYN~1\🔴 Kể chuyện- CHIẾC ẤM SÀNH NỞ HOA - Chuyện thiếu nhi rất thú vị cho bé 28.jpg"/>
          <p:cNvPicPr>
            <a:picLocks noGrp="1" noChangeAspect="1" noChangeArrowheads="1"/>
          </p:cNvPicPr>
          <p:nvPr>
            <p:ph idx="1"/>
          </p:nvPr>
        </p:nvPicPr>
        <p:blipFill>
          <a:blip r:embed="rId2"/>
          <a:srcRect/>
          <a:stretch>
            <a:fillRect/>
          </a:stretch>
        </p:blipFill>
        <p:spPr bwMode="auto">
          <a:xfrm>
            <a:off x="-73819" y="0"/>
            <a:ext cx="9220200" cy="6858000"/>
          </a:xfrm>
          <a:prstGeom prst="rect">
            <a:avLst/>
          </a:prstGeom>
          <a:noFill/>
        </p:spPr>
      </p:pic>
      <p:sp>
        <p:nvSpPr>
          <p:cNvPr id="3" name="TextBox 2">
            <a:extLst>
              <a:ext uri="{FF2B5EF4-FFF2-40B4-BE49-F238E27FC236}">
                <a16:creationId xmlns:a16="http://schemas.microsoft.com/office/drawing/2014/main" id="{F73C0750-740A-4CEE-B4B5-78125A1A845F}"/>
              </a:ext>
            </a:extLst>
          </p:cNvPr>
          <p:cNvSpPr txBox="1"/>
          <p:nvPr/>
        </p:nvSpPr>
        <p:spPr>
          <a:xfrm>
            <a:off x="2051720" y="548680"/>
            <a:ext cx="4392488" cy="369332"/>
          </a:xfrm>
          <a:prstGeom prst="rect">
            <a:avLst/>
          </a:prstGeom>
          <a:noFill/>
        </p:spPr>
        <p:txBody>
          <a:bodyPr wrap="square" rtlCol="0">
            <a:spAutoFit/>
          </a:bodyPr>
          <a:lstStyle/>
          <a:p>
            <a:r>
              <a:rPr lang="vi-VN" b="1" dirty="0">
                <a:solidFill>
                  <a:srgbClr val="FF0000"/>
                </a:solidFill>
              </a:rPr>
              <a:t>Từ hạt giống đó mọc thành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heckerboard(across)">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482" name="Picture 2" descr="C:\Users\Admin\Desktop\KCHUYN~1\KCHUYN~1\🔴 Kể chuyện- CHIẾC ẤM SÀNH NỞ HOA - Chuyện thiếu nhi rất thú vị cho bé 43.jpg"/>
          <p:cNvPicPr>
            <a:picLocks noGrp="1" noChangeAspect="1" noChangeArrowheads="1"/>
          </p:cNvPicPr>
          <p:nvPr>
            <p:ph idx="1"/>
          </p:nvPr>
        </p:nvPicPr>
        <p:blipFill>
          <a:blip r:embed="rId2"/>
          <a:srcRect/>
          <a:stretch>
            <a:fillRect/>
          </a:stretch>
        </p:blipFill>
        <p:spPr bwMode="auto">
          <a:xfrm>
            <a:off x="0" y="-74684"/>
            <a:ext cx="9144000" cy="6932684"/>
          </a:xfrm>
          <a:prstGeom prst="rect">
            <a:avLst/>
          </a:prstGeom>
          <a:noFill/>
        </p:spPr>
      </p:pic>
      <p:sp>
        <p:nvSpPr>
          <p:cNvPr id="3" name="TextBox 2">
            <a:extLst>
              <a:ext uri="{FF2B5EF4-FFF2-40B4-BE49-F238E27FC236}">
                <a16:creationId xmlns:a16="http://schemas.microsoft.com/office/drawing/2014/main" id="{8D8A1D3C-8927-4C4F-A46F-2F5693F70E07}"/>
              </a:ext>
            </a:extLst>
          </p:cNvPr>
          <p:cNvSpPr txBox="1"/>
          <p:nvPr/>
        </p:nvSpPr>
        <p:spPr>
          <a:xfrm>
            <a:off x="2915816" y="332656"/>
            <a:ext cx="4392488" cy="369332"/>
          </a:xfrm>
          <a:prstGeom prst="rect">
            <a:avLst/>
          </a:prstGeom>
          <a:noFill/>
        </p:spPr>
        <p:txBody>
          <a:bodyPr wrap="square" rtlCol="0">
            <a:spAutoFit/>
          </a:bodyPr>
          <a:lstStyle/>
          <a:p>
            <a:r>
              <a:rPr lang="vi-VN" dirty="0">
                <a:solidFill>
                  <a:srgbClr val="FF0000"/>
                </a:solidFill>
              </a:rPr>
              <a:t>Từ đó chiếc ấm cảm thấy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amond(in)">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2" name="Picture 4" descr="Hình nền Powerpoint đẹ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335"/>
            <a:ext cx="9126990" cy="6845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584" y="2060848"/>
            <a:ext cx="7272808" cy="1323439"/>
          </a:xfrm>
          <a:prstGeom prst="rect">
            <a:avLst/>
          </a:prstGeom>
          <a:noFill/>
        </p:spPr>
        <p:txBody>
          <a:bodyPr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XEM TRUYỆN: </a:t>
            </a:r>
          </a:p>
          <a:p>
            <a:pPr algn="ctr"/>
            <a:r>
              <a:rPr lang="en-US" sz="4000" b="1" smtClean="0">
                <a:solidFill>
                  <a:srgbClr val="FF0000"/>
                </a:solidFill>
                <a:latin typeface="Times New Roman" panose="02020603050405020304" pitchFamily="18" charset="0"/>
                <a:cs typeface="Times New Roman" panose="02020603050405020304" pitchFamily="18" charset="0"/>
              </a:rPr>
              <a:t>CHIẾC ẤM SÀNH NỞ HOA</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106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6183-5E23-4FA5-B808-A9A45066E2C3}"/>
              </a:ext>
            </a:extLst>
          </p:cNvPr>
          <p:cNvSpPr>
            <a:spLocks noGrp="1"/>
          </p:cNvSpPr>
          <p:nvPr>
            <p:ph type="title"/>
          </p:nvPr>
        </p:nvSpPr>
        <p:spPr/>
        <p:txBody>
          <a:bodyPr/>
          <a:lstStyle/>
          <a:p>
            <a:endParaRPr lang="vi-VN"/>
          </a:p>
        </p:txBody>
      </p:sp>
      <p:pic>
        <p:nvPicPr>
          <p:cNvPr id="4" name="Chiếc ấm sành nở hoa - [Học cách tận dụng đồ cũ] - Terrabook">
            <a:hlinkClick r:id="" action="ppaction://media"/>
            <a:extLst>
              <a:ext uri="{FF2B5EF4-FFF2-40B4-BE49-F238E27FC236}">
                <a16:creationId xmlns:a16="http://schemas.microsoft.com/office/drawing/2014/main" id="{27F43B67-9528-4DC5-BE72-DF0A86E70A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22" y="0"/>
            <a:ext cx="9140477" cy="6812941"/>
          </a:xfrm>
        </p:spPr>
      </p:pic>
    </p:spTree>
    <p:extLst>
      <p:ext uri="{BB962C8B-B14F-4D97-AF65-F5344CB8AC3E}">
        <p14:creationId xmlns:p14="http://schemas.microsoft.com/office/powerpoint/2010/main" val="419890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1" y="-28056"/>
            <a:ext cx="9191328" cy="68934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4946D15-708E-45B7-B1B4-11C2E1D1FE3E}"/>
              </a:ext>
            </a:extLst>
          </p:cNvPr>
          <p:cNvPicPr>
            <a:picLocks noChangeAspect="1"/>
          </p:cNvPicPr>
          <p:nvPr/>
        </p:nvPicPr>
        <p:blipFill>
          <a:blip r:embed="rId3"/>
          <a:stretch>
            <a:fillRect/>
          </a:stretch>
        </p:blipFill>
        <p:spPr>
          <a:xfrm>
            <a:off x="6767736" y="1052736"/>
            <a:ext cx="2234206" cy="2999895"/>
          </a:xfrm>
          <a:prstGeom prst="rect">
            <a:avLst/>
          </a:prstGeom>
        </p:spPr>
      </p:pic>
      <p:sp>
        <p:nvSpPr>
          <p:cNvPr id="3" name="TextBox 2">
            <a:extLst>
              <a:ext uri="{FF2B5EF4-FFF2-40B4-BE49-F238E27FC236}">
                <a16:creationId xmlns:a16="http://schemas.microsoft.com/office/drawing/2014/main" id="{843481C9-91E9-4A4E-879D-3A38D1F49913}"/>
              </a:ext>
            </a:extLst>
          </p:cNvPr>
          <p:cNvSpPr txBox="1"/>
          <p:nvPr/>
        </p:nvSpPr>
        <p:spPr>
          <a:xfrm>
            <a:off x="107504" y="213081"/>
            <a:ext cx="6552728" cy="5909310"/>
          </a:xfrm>
          <a:prstGeom prst="rect">
            <a:avLst/>
          </a:prstGeom>
          <a:noFill/>
        </p:spPr>
        <p:txBody>
          <a:bodyPr wrap="square" rtlCol="0">
            <a:spAutoFit/>
          </a:bodyPr>
          <a:lstStyle/>
          <a:p>
            <a:pPr algn="ctr" fontAlgn="base"/>
            <a:r>
              <a:rPr lang="en-US" b="0" i="0" smtClean="0">
                <a:solidFill>
                  <a:srgbClr val="FF0000"/>
                </a:solidFill>
                <a:effectLst/>
                <a:latin typeface="Times New Roman" panose="02020603050405020304" pitchFamily="18" charset="0"/>
                <a:cs typeface="Times New Roman" panose="02020603050405020304" pitchFamily="18" charset="0"/>
              </a:rPr>
              <a:t>TRUYỆN : CHIẾC ẤM SÀNH NỞ HOA</a:t>
            </a:r>
          </a:p>
          <a:p>
            <a:pPr algn="l" fontAlgn="base"/>
            <a:r>
              <a:rPr lang="vi-VN" b="0" i="0" smtClean="0">
                <a:solidFill>
                  <a:srgbClr val="FF0000"/>
                </a:solidFill>
                <a:effectLst/>
                <a:latin typeface="Open Sans" panose="020B0606030504020204" pitchFamily="34" charset="0"/>
              </a:rPr>
              <a:t>Trời </a:t>
            </a:r>
            <a:r>
              <a:rPr lang="vi-VN" b="0" i="0" dirty="0">
                <a:solidFill>
                  <a:srgbClr val="FF0000"/>
                </a:solidFill>
                <a:effectLst/>
                <a:latin typeface="Open Sans" panose="020B0606030504020204" pitchFamily="34" charset="0"/>
              </a:rPr>
              <a:t>mùa đông lạnh buốt, mây đen xám xịt. Những ngọn gió len lỏi như muốn truyền cái lạnh và từng lá cây, ngọn cỏ. Bên vệ đường một chiếc ấm sành sứt quai nằm lăn lóc.</a:t>
            </a:r>
          </a:p>
          <a:p>
            <a:pPr algn="l" fontAlgn="base"/>
            <a:r>
              <a:rPr lang="vi-VN" b="0" i="0" dirty="0">
                <a:solidFill>
                  <a:srgbClr val="FF0000"/>
                </a:solidFill>
                <a:effectLst/>
                <a:latin typeface="Open Sans" panose="020B0606030504020204" pitchFamily="34" charset="0"/>
              </a:rPr>
              <a:t>Có một đôi bướm vàng đang dáo dác tìm chỗ trú rét, ấm sành rụt rè hỏi:</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 Bướm vàng ơi bướm vàng, hãy vào lòng tôi đây này !</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Đôi bướm vàng bay vụt vào lòng ấm sành. Thật là chỗ trú ẩn tuyệt vời: ấm áp và khô ráo.</a:t>
            </a:r>
          </a:p>
          <a:p>
            <a:pPr algn="l" fontAlgn="base"/>
            <a:r>
              <a:rPr lang="vi-VN" b="0" i="0" dirty="0">
                <a:solidFill>
                  <a:srgbClr val="FF0000"/>
                </a:solidFill>
                <a:effectLst/>
                <a:latin typeface="Open Sans" panose="020B0606030504020204" pitchFamily="34" charset="0"/>
              </a:rPr>
              <a:t>Mùa xuân đến, đôi bướm vàng cảm ơn ấm sành và bay đi tìm hoa thơm. Còn lại một mình, ấm sành vừa buồn, vừa tủi thân nức nở khóc:</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 Hu ! hu! Sao chẳng có ai kết bạn với tôi? Sao chẳng có ai cần tôi thế này!</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Có cô bé đi qua nhặt chiếc ấm sành sứt quai mang về nhà. Cô rửa sạch và đổ đầy đất vào lòng ấm, rồi gieo vào đó vài hạt giống. Mấy hôm sau, bỗng có tiếng ấm sành hốt hoảng:</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 Ối! ối! có ai đang cựa quậy trong lòng tôi thế này?</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 Tôi đây, tôi đây ! Tôi là một cái cây con vừa nảy mầm đây!</a:t>
            </a:r>
          </a:p>
          <a:p>
            <a:pPr algn="l" fontAlgn="base"/>
            <a:r>
              <a:rPr lang="vi-VN" b="0" i="0" dirty="0">
                <a:solidFill>
                  <a:srgbClr val="FF0000"/>
                </a:solidFill>
                <a:effectLst/>
                <a:latin typeface="Open Sans" panose="020B0606030504020204" pitchFamily="34" charset="0"/>
              </a:rPr>
              <a:t>Mầm cây lớn dần lên, xanh non mơn mởn. Rồi xuất hiện những nụ hoa. Và chẳng bao lâu sau, một bông hoa cựa mình rồi xoè cánh rực rỡ, toả hương thơm ngát. Bướm vàng bay đến reo to :</a:t>
            </a:r>
            <a:br>
              <a:rPr lang="vi-VN" b="0" i="0" dirty="0">
                <a:solidFill>
                  <a:srgbClr val="FF0000"/>
                </a:solidFill>
                <a:effectLst/>
                <a:latin typeface="Open Sans" panose="020B0606030504020204" pitchFamily="34" charset="0"/>
              </a:rPr>
            </a:br>
            <a:r>
              <a:rPr lang="vi-VN" b="0" i="0" dirty="0">
                <a:solidFill>
                  <a:srgbClr val="FF0000"/>
                </a:solidFill>
                <a:effectLst/>
                <a:latin typeface="Open Sans" panose="020B0606030504020204" pitchFamily="34" charset="0"/>
              </a:rPr>
              <a:t>– Hoa đẹp quá, thơm quá ! Cảm ơn ấm sành nhé!</a:t>
            </a:r>
          </a:p>
          <a:p>
            <a:pPr algn="l" fontAlgn="base"/>
            <a:r>
              <a:rPr lang="vi-VN" b="0" i="0" dirty="0">
                <a:solidFill>
                  <a:srgbClr val="FF0000"/>
                </a:solidFill>
                <a:effectLst/>
                <a:latin typeface="Open Sans" panose="020B0606030504020204" pitchFamily="34" charset="0"/>
              </a:rPr>
              <a:t>Và từ đó, ấm sành không còn buồn vì không có bạn nữa.</a:t>
            </a:r>
          </a:p>
        </p:txBody>
      </p:sp>
    </p:spTree>
    <p:extLst>
      <p:ext uri="{BB962C8B-B14F-4D97-AF65-F5344CB8AC3E}">
        <p14:creationId xmlns:p14="http://schemas.microsoft.com/office/powerpoint/2010/main" val="2593042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6" name="Picture 2" descr="C:\Users\Admin\Desktop\KCHUYN~1\KCHUYN~1\🔴 Kể chuyện- CHIẾC ẤM SÀNH NỞ HOA - Chuyện thiếu nhi rất thú vị cho bé 07.jpg"/>
          <p:cNvPicPr>
            <a:picLocks noGrp="1" noChangeAspect="1" noChangeArrowheads="1"/>
          </p:cNvPicPr>
          <p:nvPr>
            <p:ph idx="1"/>
          </p:nvPr>
        </p:nvPicPr>
        <p:blipFill>
          <a:blip r:embed="rId2"/>
          <a:srcRect/>
          <a:stretch>
            <a:fillRect/>
          </a:stretch>
        </p:blipFill>
        <p:spPr bwMode="auto">
          <a:xfrm>
            <a:off x="0" y="0"/>
            <a:ext cx="9220136" cy="6858000"/>
          </a:xfrm>
          <a:prstGeom prst="rect">
            <a:avLst/>
          </a:prstGeom>
          <a:noFill/>
        </p:spPr>
      </p:pic>
      <p:sp>
        <p:nvSpPr>
          <p:cNvPr id="5" name="TextBox 4">
            <a:extLst>
              <a:ext uri="{FF2B5EF4-FFF2-40B4-BE49-F238E27FC236}">
                <a16:creationId xmlns:a16="http://schemas.microsoft.com/office/drawing/2014/main" id="{D219C1A7-941D-4578-92BA-260AA064A5AA}"/>
              </a:ext>
            </a:extLst>
          </p:cNvPr>
          <p:cNvSpPr txBox="1"/>
          <p:nvPr/>
        </p:nvSpPr>
        <p:spPr>
          <a:xfrm>
            <a:off x="2915816" y="5589240"/>
            <a:ext cx="6048672" cy="923330"/>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Trời mùa đông lạnh buốt, mây đen xám xịt. Những ngọn gió len lỏi như muốn truyền cái lạnh và từng lá cây, ngọn cỏ. Bên vệ đường một chiếc ấm sành sứt quai nằm lăn lóc.</a:t>
            </a:r>
            <a:endParaRPr 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52" name="Picture 4" descr="C:\Users\Admin\Desktop\KCHUYN~1\KCHUYN~1\🔴 Kể chuyện- CHIẾC ẤM SÀNH NỞ HOA - Chuyện thiếu nhi rất thú vị cho bé 12.jpg"/>
          <p:cNvPicPr>
            <a:picLocks noGrp="1" noChangeAspect="1" noChangeArrowheads="1"/>
          </p:cNvPicPr>
          <p:nvPr>
            <p:ph idx="1"/>
          </p:nvPr>
        </p:nvPicPr>
        <p:blipFill>
          <a:blip r:embed="rId2"/>
          <a:srcRect/>
          <a:stretch>
            <a:fillRect/>
          </a:stretch>
        </p:blipFill>
        <p:spPr bwMode="auto">
          <a:xfrm>
            <a:off x="0" y="0"/>
            <a:ext cx="9220200" cy="6858000"/>
          </a:xfrm>
          <a:prstGeom prst="rect">
            <a:avLst/>
          </a:prstGeom>
          <a:noFill/>
        </p:spPr>
      </p:pic>
      <p:sp>
        <p:nvSpPr>
          <p:cNvPr id="5" name="TextBox 4">
            <a:extLst>
              <a:ext uri="{FF2B5EF4-FFF2-40B4-BE49-F238E27FC236}">
                <a16:creationId xmlns:a16="http://schemas.microsoft.com/office/drawing/2014/main" id="{597D7C23-0609-4C76-A808-F78A530E165C}"/>
              </a:ext>
            </a:extLst>
          </p:cNvPr>
          <p:cNvSpPr txBox="1"/>
          <p:nvPr/>
        </p:nvSpPr>
        <p:spPr>
          <a:xfrm>
            <a:off x="1979712" y="401975"/>
            <a:ext cx="6707088" cy="1200329"/>
          </a:xfrm>
          <a:prstGeom prst="rect">
            <a:avLst/>
          </a:prstGeom>
          <a:noFill/>
        </p:spPr>
        <p:txBody>
          <a:bodyPr wrap="square">
            <a:spAutoFit/>
          </a:bodyPr>
          <a:lstStyle/>
          <a:p>
            <a:pPr algn="l" fontAlgn="base"/>
            <a:r>
              <a:rPr lang="vi-VN" b="1" i="0" dirty="0">
                <a:solidFill>
                  <a:srgbClr val="FF0000"/>
                </a:solidFill>
                <a:effectLst/>
                <a:latin typeface="Open Sans" panose="020B0606030504020204" pitchFamily="34" charset="0"/>
              </a:rPr>
              <a:t>Có một đôi bướm vàng đang dáo dác tìm chỗ trú rét, ấm sành rụt rè hỏi:</a:t>
            </a:r>
            <a:br>
              <a:rPr lang="vi-VN" b="1" i="0" dirty="0">
                <a:solidFill>
                  <a:srgbClr val="FF0000"/>
                </a:solidFill>
                <a:effectLst/>
                <a:latin typeface="Open Sans" panose="020B0606030504020204" pitchFamily="34" charset="0"/>
              </a:rPr>
            </a:br>
            <a:r>
              <a:rPr lang="vi-VN" b="1" i="0" dirty="0">
                <a:solidFill>
                  <a:srgbClr val="FF0000"/>
                </a:solidFill>
                <a:effectLst/>
                <a:latin typeface="Open Sans" panose="020B0606030504020204" pitchFamily="34" charset="0"/>
              </a:rPr>
              <a:t>– Bướm vàng ơi bướm vàng, hãy vào lòng tôi đây này !</a:t>
            </a:r>
            <a:br>
              <a:rPr lang="vi-VN" b="1" i="0" dirty="0">
                <a:solidFill>
                  <a:srgbClr val="FF0000"/>
                </a:solidFill>
                <a:effectLst/>
                <a:latin typeface="Open Sans" panose="020B0606030504020204" pitchFamily="34" charset="0"/>
              </a:rPr>
            </a:br>
            <a:endParaRPr lang="vi-VN" b="1" i="0" dirty="0">
              <a:solidFill>
                <a:srgbClr val="FF0000"/>
              </a:solidFill>
              <a:effectLst/>
              <a:latin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amond(in)">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074" name="Picture 2" descr="C:\Users\Admin\Desktop\KCHUYN~1\KCHUYN~1\🔴 Kể chuyện- CHIẾC ẤM SÀNH NỞ HOA - Chuyện thiếu nhi rất thú vị cho bé 16.jpg"/>
          <p:cNvPicPr>
            <a:picLocks noGrp="1" noChangeAspect="1" noChangeArrowheads="1"/>
          </p:cNvPicPr>
          <p:nvPr>
            <p:ph idx="1"/>
          </p:nvPr>
        </p:nvPicPr>
        <p:blipFill>
          <a:blip r:embed="rId2"/>
          <a:srcRect/>
          <a:stretch>
            <a:fillRect/>
          </a:stretch>
        </p:blipFill>
        <p:spPr bwMode="auto">
          <a:xfrm>
            <a:off x="-12214" y="-35188"/>
            <a:ext cx="9156213" cy="6893187"/>
          </a:xfrm>
          <a:prstGeom prst="rect">
            <a:avLst/>
          </a:prstGeom>
          <a:noFill/>
        </p:spPr>
      </p:pic>
      <p:sp>
        <p:nvSpPr>
          <p:cNvPr id="5" name="TextBox 4">
            <a:extLst>
              <a:ext uri="{FF2B5EF4-FFF2-40B4-BE49-F238E27FC236}">
                <a16:creationId xmlns:a16="http://schemas.microsoft.com/office/drawing/2014/main" id="{874BEC42-1330-4342-ABA8-382908AB3B43}"/>
              </a:ext>
            </a:extLst>
          </p:cNvPr>
          <p:cNvSpPr txBox="1"/>
          <p:nvPr/>
        </p:nvSpPr>
        <p:spPr>
          <a:xfrm>
            <a:off x="2699792" y="384473"/>
            <a:ext cx="4572000" cy="923330"/>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Đôi bướm vàng bay vụt vào lòng ấm sành. Thật là chỗ trú ẩn tuyệt vời: ấm áp và khô ráo.</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098" name="Picture 2" descr="C:\Users\Admin\Desktop\KCHUYN~1\KCHUYN~1\🔴 Kể chuyện- CHIẾC ẤM SÀNH NỞ HOA - Chuyện thiếu nhi rất thú vị cho bé 17.jpg"/>
          <p:cNvPicPr>
            <a:picLocks noGrp="1" noChangeAspect="1" noChangeArrowheads="1"/>
          </p:cNvPicPr>
          <p:nvPr>
            <p:ph idx="1"/>
          </p:nvPr>
        </p:nvPicPr>
        <p:blipFill>
          <a:blip r:embed="rId2"/>
          <a:srcRect/>
          <a:stretch>
            <a:fillRect/>
          </a:stretch>
        </p:blipFill>
        <p:spPr bwMode="auto">
          <a:xfrm>
            <a:off x="-77741" y="0"/>
            <a:ext cx="9221741" cy="6858000"/>
          </a:xfrm>
          <a:prstGeom prst="rect">
            <a:avLst/>
          </a:prstGeom>
          <a:noFill/>
        </p:spPr>
      </p:pic>
      <p:sp>
        <p:nvSpPr>
          <p:cNvPr id="5" name="TextBox 4">
            <a:extLst>
              <a:ext uri="{FF2B5EF4-FFF2-40B4-BE49-F238E27FC236}">
                <a16:creationId xmlns:a16="http://schemas.microsoft.com/office/drawing/2014/main" id="{0A8B8E9B-C2EC-4219-B5A8-E78B1306611E}"/>
              </a:ext>
            </a:extLst>
          </p:cNvPr>
          <p:cNvSpPr txBox="1"/>
          <p:nvPr/>
        </p:nvSpPr>
        <p:spPr>
          <a:xfrm>
            <a:off x="4286280" y="5229200"/>
            <a:ext cx="4572000" cy="1200329"/>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Mùa xuân đến, đôi bướm vàng cảm ơn ấm sành và bay đi tìm hoa thơm. Còn lại một mình, ấm sành vừa buồn, vừa tủi thân nức nở khóc:</a:t>
            </a:r>
            <a:endParaRPr 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122" name="Picture 2" descr="C:\Users\Admin\Desktop\KCHUYN~1\KCHUYN~1\🔴 Kể chuyện- CHIẾC ẤM SÀNH NỞ HOA - Chuyện thiếu nhi rất thú vị cho bé 19.jpg"/>
          <p:cNvPicPr>
            <a:picLocks noGrp="1" noChangeAspect="1" noChangeArrowheads="1"/>
          </p:cNvPicPr>
          <p:nvPr>
            <p:ph idx="1"/>
          </p:nvPr>
        </p:nvPicPr>
        <p:blipFill>
          <a:blip r:embed="rId2"/>
          <a:srcRect/>
          <a:stretch>
            <a:fillRect/>
          </a:stretch>
        </p:blipFill>
        <p:spPr bwMode="auto">
          <a:xfrm>
            <a:off x="-25976" y="1"/>
            <a:ext cx="9169976" cy="6838626"/>
          </a:xfrm>
          <a:prstGeom prst="rect">
            <a:avLst/>
          </a:prstGeom>
          <a:noFill/>
        </p:spPr>
      </p:pic>
      <p:sp>
        <p:nvSpPr>
          <p:cNvPr id="5" name="TextBox 4">
            <a:extLst>
              <a:ext uri="{FF2B5EF4-FFF2-40B4-BE49-F238E27FC236}">
                <a16:creationId xmlns:a16="http://schemas.microsoft.com/office/drawing/2014/main" id="{0553E8EC-A736-4A82-AD8C-1DEDADBF49B7}"/>
              </a:ext>
            </a:extLst>
          </p:cNvPr>
          <p:cNvSpPr txBox="1"/>
          <p:nvPr/>
        </p:nvSpPr>
        <p:spPr>
          <a:xfrm>
            <a:off x="4214842" y="5517232"/>
            <a:ext cx="4572000" cy="646331"/>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Hu ! hu! Sao chẳng có ai kết bạn với tôi? Sao chẳng có ai cần tôi thế này!</a:t>
            </a:r>
            <a:endParaRPr 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7170" name="Picture 2" descr="C:\Users\Admin\Desktop\KCHUYN~1\KCHUYN~1\🔴 Kể chuyện- CHIẾC ẤM SÀNH NỞ HOA - Chuyện thiếu nhi rất thú vị cho bé 22.jpg"/>
          <p:cNvPicPr>
            <a:picLocks noGrp="1" noChangeAspect="1" noChangeArrowheads="1"/>
          </p:cNvPicPr>
          <p:nvPr>
            <p:ph idx="1"/>
          </p:nvPr>
        </p:nvPicPr>
        <p:blipFill>
          <a:blip r:embed="rId2"/>
          <a:srcRect/>
          <a:stretch>
            <a:fillRect/>
          </a:stretch>
        </p:blipFill>
        <p:spPr bwMode="auto">
          <a:xfrm>
            <a:off x="-103909" y="0"/>
            <a:ext cx="9351818" cy="6858000"/>
          </a:xfrm>
          <a:prstGeom prst="rect">
            <a:avLst/>
          </a:prstGeom>
          <a:noFill/>
        </p:spPr>
      </p:pic>
      <p:sp>
        <p:nvSpPr>
          <p:cNvPr id="5" name="TextBox 4">
            <a:extLst>
              <a:ext uri="{FF2B5EF4-FFF2-40B4-BE49-F238E27FC236}">
                <a16:creationId xmlns:a16="http://schemas.microsoft.com/office/drawing/2014/main" id="{216DC121-8336-460F-AEE8-1E7393A92B8F}"/>
              </a:ext>
            </a:extLst>
          </p:cNvPr>
          <p:cNvSpPr txBox="1"/>
          <p:nvPr/>
        </p:nvSpPr>
        <p:spPr>
          <a:xfrm>
            <a:off x="5394807" y="5157192"/>
            <a:ext cx="3779912" cy="646331"/>
          </a:xfrm>
          <a:prstGeom prst="rect">
            <a:avLst/>
          </a:prstGeom>
          <a:noFill/>
        </p:spPr>
        <p:txBody>
          <a:bodyPr wrap="square">
            <a:spAutoFit/>
          </a:bodyPr>
          <a:lstStyle/>
          <a:p>
            <a:r>
              <a:rPr lang="vi-VN" b="1" i="0" dirty="0">
                <a:solidFill>
                  <a:srgbClr val="FF0000"/>
                </a:solidFill>
                <a:effectLst/>
                <a:latin typeface="Open Sans" panose="020B0606030504020204" pitchFamily="34" charset="0"/>
              </a:rPr>
              <a:t>Có cô bé đi qua nhặt chiếc ấm sành sứt quai mang về nhà</a:t>
            </a:r>
            <a:endParaRPr lang="vi-VN" b="1" dirty="0">
              <a:solidFill>
                <a:srgbClr val="FF0000"/>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871045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450</Words>
  <Application>Microsoft Office PowerPoint</Application>
  <PresentationFormat>On-screen Show (4:3)</PresentationFormat>
  <Paragraphs>40</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22</cp:revision>
  <dcterms:created xsi:type="dcterms:W3CDTF">2020-11-10T09:53:38Z</dcterms:created>
  <dcterms:modified xsi:type="dcterms:W3CDTF">2023-11-13T05:46:11Z</dcterms:modified>
</cp:coreProperties>
</file>