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57" r:id="rId5"/>
    <p:sldId id="268" r:id="rId6"/>
    <p:sldId id="258" r:id="rId7"/>
    <p:sldId id="259" r:id="rId8"/>
    <p:sldId id="260" r:id="rId9"/>
    <p:sldId id="261" r:id="rId10"/>
    <p:sldId id="263" r:id="rId11"/>
    <p:sldId id="262" r:id="rId12"/>
    <p:sldId id="264" r:id="rId13"/>
    <p:sldId id="265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5" autoAdjust="0"/>
    <p:restoredTop sz="94660"/>
  </p:normalViewPr>
  <p:slideViewPr>
    <p:cSldViewPr>
      <p:cViewPr>
        <p:scale>
          <a:sx n="57" d="100"/>
          <a:sy n="57" d="100"/>
        </p:scale>
        <p:origin x="-906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EF45-CABA-481D-86FF-F5528A0BF4CA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C8B54-5863-47D9-975A-3EFE0587B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94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EF45-CABA-481D-86FF-F5528A0BF4CA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C8B54-5863-47D9-975A-3EFE0587B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54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EF45-CABA-481D-86FF-F5528A0BF4CA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C8B54-5863-47D9-975A-3EFE0587B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67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EF45-CABA-481D-86FF-F5528A0BF4CA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C8B54-5863-47D9-975A-3EFE0587B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33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EF45-CABA-481D-86FF-F5528A0BF4CA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C8B54-5863-47D9-975A-3EFE0587B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14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EF45-CABA-481D-86FF-F5528A0BF4CA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C8B54-5863-47D9-975A-3EFE0587B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6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EF45-CABA-481D-86FF-F5528A0BF4CA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C8B54-5863-47D9-975A-3EFE0587B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33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EF45-CABA-481D-86FF-F5528A0BF4CA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C8B54-5863-47D9-975A-3EFE0587B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70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EF45-CABA-481D-86FF-F5528A0BF4CA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C8B54-5863-47D9-975A-3EFE0587B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9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EF45-CABA-481D-86FF-F5528A0BF4CA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C8B54-5863-47D9-975A-3EFE0587B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77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EF45-CABA-481D-86FF-F5528A0BF4CA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C8B54-5863-47D9-975A-3EFE0587B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947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3EF45-CABA-481D-86FF-F5528A0BF4CA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C8B54-5863-47D9-975A-3EFE0587B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2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858" cy="6860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21869" y="3402798"/>
            <a:ext cx="9137073" cy="2769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smtClean="0"/>
              <a:t/>
            </a:r>
            <a:br>
              <a:rPr lang="en-US" sz="2800" smtClean="0"/>
            </a:b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Chủ điểm	: Thực vật</a:t>
            </a:r>
            <a:endParaRPr lang="en-US" sz="2800" b="1" smtClean="0"/>
          </a:p>
          <a:p>
            <a:pPr algn="l"/>
            <a:r>
              <a:rPr lang="en-US" sz="2800" b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 tài		: Chắp ghép các hình học thành các hình đơn 		   giản</a:t>
            </a:r>
            <a:br>
              <a:rPr lang="en-US" sz="2800" b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Đối tượng	: 3 – 4 tuổi</a:t>
            </a:r>
            <a:br>
              <a:rPr lang="en-US" sz="2800" b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 viên	: Lê Thị Huệ</a:t>
            </a:r>
            <a:br>
              <a:rPr lang="en-US" sz="2800" b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9147858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5000" y="457200"/>
            <a:ext cx="6553200" cy="1143000"/>
          </a:xfrm>
        </p:spPr>
        <p:txBody>
          <a:bodyPr>
            <a:norm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GD-ĐT QUẬN LONG BIÊN</a:t>
            </a:r>
            <a:b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43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2438400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8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63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1"/>
            <a:ext cx="9144000" cy="419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21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029392"/>
            <a:ext cx="9144000" cy="2552007"/>
          </a:xfrm>
        </p:spPr>
        <p:txBody>
          <a:bodyPr>
            <a:normAutofit fontScale="90000"/>
          </a:bodyPr>
          <a:lstStyle/>
          <a:p>
            <a:r>
              <a:rPr lang="en-US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pt-BR" sz="4000" dirty="0" smtClean="0">
                <a:latin typeface="Times New Roman" pitchFamily="18" charset="0"/>
                <a:cs typeface="Times New Roman" pitchFamily="18" charset="0"/>
              </a:rPr>
              <a:t>Cô  </a:t>
            </a:r>
            <a:r>
              <a:rPr lang="pt-BR" sz="4000" dirty="0">
                <a:latin typeface="Times New Roman" pitchFamily="18" charset="0"/>
                <a:cs typeface="Times New Roman" pitchFamily="18" charset="0"/>
              </a:rPr>
              <a:t>chia lớp thành 2 đội. Nhiệm vụ của 2 đội là gắn mặt cười vào hình chắp ghép đúng. Trò chơi bắt đầu bằng 1 bản nhạc. Kết thúc bản nhạc đội nào gắn được nhiều mặt cười đúng sẽ là đội chiến thắng.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endParaRPr lang="en-US" sz="4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10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92826" cy="6492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229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245754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345" y="1799648"/>
            <a:ext cx="3151187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614" y="3779841"/>
            <a:ext cx="1159958" cy="1402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72" y="3779841"/>
            <a:ext cx="1159958" cy="1402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779841"/>
            <a:ext cx="1159958" cy="1402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574" y="3758738"/>
            <a:ext cx="1159958" cy="1402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09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006081"/>
            <a:ext cx="1165225" cy="140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540" y="3385515"/>
            <a:ext cx="1159958" cy="1402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58309"/>
            <a:ext cx="1159958" cy="1402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50027"/>
            <a:ext cx="1159958" cy="1402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867" y="648657"/>
            <a:ext cx="1159958" cy="1402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46684"/>
            <a:ext cx="1159958" cy="1402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20" y="2649424"/>
            <a:ext cx="1159958" cy="1402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267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43907" y="4406106"/>
            <a:ext cx="4065587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5" y="2286000"/>
            <a:ext cx="1165225" cy="140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7" y="1385109"/>
            <a:ext cx="1165225" cy="140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634" y="2667000"/>
            <a:ext cx="1165225" cy="140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390651"/>
            <a:ext cx="1165225" cy="140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83357"/>
            <a:ext cx="1165225" cy="140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884238"/>
            <a:ext cx="1165225" cy="140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772" y="1630680"/>
            <a:ext cx="1165225" cy="140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605" y="228918"/>
            <a:ext cx="1165225" cy="140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112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33946" y="1904656"/>
            <a:ext cx="3253581" cy="2644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46257" y="2646613"/>
            <a:ext cx="1981201" cy="1107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996604"/>
            <a:ext cx="383020" cy="460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3760736" y="2438400"/>
            <a:ext cx="0" cy="1524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14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46"/>
            <a:ext cx="9144000" cy="6867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47800" y="762000"/>
            <a:ext cx="70866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rgbClr val="FFFF00"/>
                </a:solidFill>
                <a:latin typeface="Times New Roman"/>
              </a:rPr>
              <a:t>I. MỤC ĐÍCH – YÊU CẦU</a:t>
            </a:r>
          </a:p>
          <a:p>
            <a:r>
              <a:rPr lang="en-US" b="1" smtClean="0">
                <a:solidFill>
                  <a:srgbClr val="FFFF00"/>
                </a:solidFill>
                <a:latin typeface="Times New Roman"/>
              </a:rPr>
              <a:t>*</a:t>
            </a:r>
            <a:r>
              <a:rPr lang="vi-VN" b="1">
                <a:solidFill>
                  <a:srgbClr val="FFFF00"/>
                </a:solidFill>
                <a:latin typeface="Times New Roman"/>
              </a:rPr>
              <a:t> </a:t>
            </a:r>
            <a:r>
              <a:rPr lang="vi-VN" sz="2400" b="1">
                <a:solidFill>
                  <a:srgbClr val="FFFF00"/>
                </a:solidFill>
                <a:latin typeface="Times New Roman"/>
              </a:rPr>
              <a:t>Kiến thức :</a:t>
            </a:r>
            <a:endParaRPr lang="vi-VN" sz="2400">
              <a:solidFill>
                <a:srgbClr val="FFFF00"/>
              </a:solidFill>
              <a:latin typeface="Times New Roman"/>
            </a:endParaRPr>
          </a:p>
          <a:p>
            <a:r>
              <a:rPr lang="vi-VN" sz="2400">
                <a:solidFill>
                  <a:srgbClr val="FFFF00"/>
                </a:solidFill>
                <a:latin typeface="Times New Roman"/>
              </a:rPr>
              <a:t>- Trẻ nhận biết gọi đúng tên các hình vuông tròn, tam giác, chữ nhật một cách thành thạo</a:t>
            </a:r>
          </a:p>
          <a:p>
            <a:r>
              <a:rPr lang="vi-VN" sz="2400" b="1" smtClean="0">
                <a:solidFill>
                  <a:srgbClr val="FFFF00"/>
                </a:solidFill>
                <a:latin typeface="Times New Roman"/>
              </a:rPr>
              <a:t>*</a:t>
            </a:r>
            <a:r>
              <a:rPr lang="en-US" sz="2400" b="1" smtClean="0">
                <a:solidFill>
                  <a:srgbClr val="FFFF00"/>
                </a:solidFill>
                <a:latin typeface="Times New Roman"/>
              </a:rPr>
              <a:t> </a:t>
            </a:r>
            <a:r>
              <a:rPr lang="vi-VN" sz="2400" b="1" smtClean="0">
                <a:solidFill>
                  <a:srgbClr val="FFFF00"/>
                </a:solidFill>
                <a:latin typeface="Times New Roman"/>
              </a:rPr>
              <a:t>Kỹ </a:t>
            </a:r>
            <a:r>
              <a:rPr lang="vi-VN" sz="2400" b="1">
                <a:solidFill>
                  <a:srgbClr val="FFFF00"/>
                </a:solidFill>
                <a:latin typeface="Times New Roman"/>
              </a:rPr>
              <a:t>năng :</a:t>
            </a:r>
            <a:endParaRPr lang="vi-VN" sz="2400">
              <a:solidFill>
                <a:srgbClr val="FFFF00"/>
              </a:solidFill>
              <a:latin typeface="Times New Roman"/>
            </a:endParaRPr>
          </a:p>
          <a:p>
            <a:r>
              <a:rPr lang="vi-VN" sz="2400">
                <a:solidFill>
                  <a:srgbClr val="FFFF00"/>
                </a:solidFill>
                <a:latin typeface="Times New Roman"/>
              </a:rPr>
              <a:t>- Rèn kĩ năng chọn đúng các hình thông qua dấu hiệu</a:t>
            </a:r>
          </a:p>
          <a:p>
            <a:r>
              <a:rPr lang="vi-VN" sz="2400">
                <a:solidFill>
                  <a:srgbClr val="FFFF00"/>
                </a:solidFill>
                <a:latin typeface="Times New Roman"/>
              </a:rPr>
              <a:t>- Biết chơi theo nhóm.</a:t>
            </a:r>
          </a:p>
          <a:p>
            <a:r>
              <a:rPr lang="vi-VN" sz="2400" b="1">
                <a:solidFill>
                  <a:srgbClr val="FFFF00"/>
                </a:solidFill>
                <a:latin typeface="Times New Roman"/>
              </a:rPr>
              <a:t>* Thái độ:</a:t>
            </a:r>
            <a:endParaRPr lang="vi-VN" sz="2400">
              <a:solidFill>
                <a:srgbClr val="FFFF00"/>
              </a:solidFill>
              <a:latin typeface="Times New Roman"/>
            </a:endParaRPr>
          </a:p>
          <a:p>
            <a:r>
              <a:rPr lang="vi-VN" sz="2400">
                <a:solidFill>
                  <a:srgbClr val="FFFF00"/>
                </a:solidFill>
                <a:latin typeface="Times New Roman"/>
              </a:rPr>
              <a:t>- Trẻ hứng thú tham gia vào các hoạt động của giờ học.</a:t>
            </a:r>
          </a:p>
          <a:p>
            <a:r>
              <a:rPr lang="vi-VN" sz="2400">
                <a:solidFill>
                  <a:srgbClr val="FFFF00"/>
                </a:solidFill>
                <a:latin typeface="Times New Roman"/>
              </a:rPr>
              <a:t> </a:t>
            </a:r>
            <a:endParaRPr lang="vi-VN" sz="2400" b="0" i="0">
              <a:solidFill>
                <a:srgbClr val="FFFF00"/>
              </a:solidFill>
              <a:effectLst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79771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0" y="1259175"/>
            <a:ext cx="58674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/>
              </a:rPr>
              <a:t>II. CHUẨN BỊ</a:t>
            </a:r>
          </a:p>
          <a:p>
            <a:r>
              <a:rPr lang="vi-VN" sz="2400" b="1" u="sng" smtClean="0">
                <a:solidFill>
                  <a:schemeClr val="bg1"/>
                </a:solidFill>
                <a:latin typeface="Times New Roman"/>
              </a:rPr>
              <a:t>* </a:t>
            </a:r>
            <a:r>
              <a:rPr lang="vi-VN" sz="2400" b="1" u="sng">
                <a:solidFill>
                  <a:schemeClr val="bg1"/>
                </a:solidFill>
                <a:latin typeface="Times New Roman"/>
              </a:rPr>
              <a:t>Đồ dùng của cô</a:t>
            </a:r>
          </a:p>
          <a:p>
            <a:r>
              <a:rPr lang="vi-VN" sz="2400">
                <a:solidFill>
                  <a:schemeClr val="bg1"/>
                </a:solidFill>
                <a:latin typeface="Times New Roman"/>
              </a:rPr>
              <a:t>- Nhạc bài hát: Bạn ơi có biết</a:t>
            </a:r>
          </a:p>
          <a:p>
            <a:r>
              <a:rPr lang="vi-VN" sz="2400">
                <a:solidFill>
                  <a:schemeClr val="bg1"/>
                </a:solidFill>
                <a:latin typeface="Times New Roman"/>
              </a:rPr>
              <a:t>- Tranh các phương tiện giao thông chắp ghép từ các hình</a:t>
            </a:r>
          </a:p>
          <a:p>
            <a:r>
              <a:rPr lang="vi-VN" sz="2400" smtClean="0">
                <a:solidFill>
                  <a:schemeClr val="bg1"/>
                </a:solidFill>
                <a:latin typeface="Times New Roman"/>
              </a:rPr>
              <a:t>-</a:t>
            </a:r>
            <a:r>
              <a:rPr lang="en-US" sz="2400" smtClean="0">
                <a:solidFill>
                  <a:schemeClr val="bg1"/>
                </a:solidFill>
                <a:latin typeface="Times New Roman"/>
              </a:rPr>
              <a:t> </a:t>
            </a:r>
            <a:r>
              <a:rPr lang="vi-VN" sz="2400" smtClean="0">
                <a:solidFill>
                  <a:schemeClr val="bg1"/>
                </a:solidFill>
                <a:latin typeface="Times New Roman"/>
              </a:rPr>
              <a:t>Các </a:t>
            </a:r>
            <a:r>
              <a:rPr lang="vi-VN" sz="2400">
                <a:solidFill>
                  <a:schemeClr val="bg1"/>
                </a:solidFill>
                <a:latin typeface="Times New Roman"/>
              </a:rPr>
              <a:t>hình vuông tròn tam giác, chữ </a:t>
            </a:r>
            <a:r>
              <a:rPr lang="vi-VN" sz="2400" smtClean="0">
                <a:solidFill>
                  <a:schemeClr val="bg1"/>
                </a:solidFill>
                <a:latin typeface="Times New Roman"/>
              </a:rPr>
              <a:t>nhật</a:t>
            </a:r>
            <a:endParaRPr lang="en-US" sz="2400" smtClean="0">
              <a:solidFill>
                <a:schemeClr val="bg1"/>
              </a:solidFill>
              <a:latin typeface="Times New Roman"/>
            </a:endParaRPr>
          </a:p>
          <a:p>
            <a:r>
              <a:rPr lang="en-US" sz="2400" smtClean="0">
                <a:solidFill>
                  <a:schemeClr val="bg1"/>
                </a:solidFill>
                <a:latin typeface="Times New Roman"/>
              </a:rPr>
              <a:t>- Bài giảng điện tử</a:t>
            </a:r>
          </a:p>
          <a:p>
            <a:r>
              <a:rPr lang="en-US" sz="2400" smtClean="0">
                <a:solidFill>
                  <a:schemeClr val="bg1"/>
                </a:solidFill>
                <a:latin typeface="Times New Roman"/>
              </a:rPr>
              <a:t>- Que chỉ</a:t>
            </a:r>
            <a:endParaRPr lang="vi-VN" sz="2400">
              <a:solidFill>
                <a:schemeClr val="bg1"/>
              </a:solidFill>
              <a:latin typeface="Times New Roman"/>
            </a:endParaRPr>
          </a:p>
          <a:p>
            <a:r>
              <a:rPr lang="vi-VN" sz="2400" b="1" u="sng">
                <a:solidFill>
                  <a:schemeClr val="bg1"/>
                </a:solidFill>
                <a:latin typeface="Times New Roman"/>
              </a:rPr>
              <a:t>* Đồ dùng trẻ</a:t>
            </a:r>
          </a:p>
          <a:p>
            <a:r>
              <a:rPr lang="vi-VN" sz="2400">
                <a:solidFill>
                  <a:schemeClr val="bg1"/>
                </a:solidFill>
                <a:latin typeface="Times New Roman"/>
              </a:rPr>
              <a:t>- Các hình tam giác chữ nhật, tròn vuông có màu khác nhau</a:t>
            </a:r>
            <a:endParaRPr lang="vi-VN" sz="2400" b="0" i="0">
              <a:solidFill>
                <a:schemeClr val="bg1"/>
              </a:solidFill>
              <a:effectLst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9442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524000"/>
            <a:ext cx="9144000" cy="1676400"/>
          </a:xfrm>
        </p:spPr>
        <p:txBody>
          <a:bodyPr>
            <a:normAutofit/>
          </a:bodyPr>
          <a:lstStyle/>
          <a:p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Ổn định tổ chức:</a:t>
            </a:r>
            <a:b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 trẻ </a:t>
            </a:r>
            <a:r>
              <a:rPr lang="en-US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5"/>
          <p:cNvSpPr txBox="1">
            <a:spLocks/>
          </p:cNvSpPr>
          <p:nvPr/>
        </p:nvSpPr>
        <p:spPr>
          <a:xfrm>
            <a:off x="0" y="0"/>
            <a:ext cx="914400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CÁCH TIẾN HÀNH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EmTapLaiOTo-VA-4397802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441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6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9"/>
            <a:ext cx="9161743" cy="6856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3671" y="1676400"/>
            <a:ext cx="8534400" cy="3352800"/>
          </a:xfrm>
        </p:spPr>
        <p:txBody>
          <a:bodyPr>
            <a:noAutofit/>
          </a:bodyPr>
          <a:lstStyle/>
          <a:p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2. Phương pháp hình thức tổ chức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59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34636"/>
            <a:ext cx="789709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1295400"/>
            <a:ext cx="1981200" cy="1905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86400" y="1295400"/>
            <a:ext cx="3124200" cy="1905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2362200" y="4343400"/>
            <a:ext cx="2819400" cy="22860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48400" y="4229100"/>
            <a:ext cx="2362200" cy="24003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24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600200"/>
            <a:ext cx="8001000" cy="13716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chắp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191000"/>
            <a:ext cx="28194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40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800" y="-785162"/>
            <a:ext cx="9144000" cy="6858000"/>
          </a:xfrm>
          <a:prstGeom prst="rect">
            <a:avLst/>
          </a:prstGeom>
        </p:spPr>
      </p:pic>
      <p:sp>
        <p:nvSpPr>
          <p:cNvPr id="4" name="Isosceles Triangle 3"/>
          <p:cNvSpPr/>
          <p:nvPr/>
        </p:nvSpPr>
        <p:spPr>
          <a:xfrm rot="13523307">
            <a:off x="-371836" y="3431397"/>
            <a:ext cx="3423746" cy="167160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Isosceles Triangle 5"/>
          <p:cNvSpPr/>
          <p:nvPr/>
        </p:nvSpPr>
        <p:spPr>
          <a:xfrm rot="2710393">
            <a:off x="849724" y="2262940"/>
            <a:ext cx="3423746" cy="1671606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24400" y="2971800"/>
            <a:ext cx="1371600" cy="2590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37564" y="2971800"/>
            <a:ext cx="1371600" cy="2590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27474" y="228600"/>
            <a:ext cx="6844925" cy="1066799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Chắp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8-Point Star 9"/>
          <p:cNvSpPr/>
          <p:nvPr/>
        </p:nvSpPr>
        <p:spPr>
          <a:xfrm>
            <a:off x="1143001" y="3827318"/>
            <a:ext cx="838200" cy="838200"/>
          </a:xfrm>
          <a:prstGeom prst="star8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5400" b="1" dirty="0">
              <a:ln w="38100">
                <a:solidFill>
                  <a:schemeClr val="tx1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8-Point Star 10"/>
          <p:cNvSpPr/>
          <p:nvPr/>
        </p:nvSpPr>
        <p:spPr>
          <a:xfrm>
            <a:off x="2126674" y="2679643"/>
            <a:ext cx="838200" cy="838200"/>
          </a:xfrm>
          <a:prstGeom prst="star8">
            <a:avLst/>
          </a:prstGeom>
          <a:solidFill>
            <a:srgbClr val="0070C0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" name="8-Point Star 11"/>
          <p:cNvSpPr/>
          <p:nvPr/>
        </p:nvSpPr>
        <p:spPr>
          <a:xfrm>
            <a:off x="6404264" y="3816927"/>
            <a:ext cx="838200" cy="838200"/>
          </a:xfrm>
          <a:prstGeom prst="star8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3" name="8-Point Star 12"/>
          <p:cNvSpPr/>
          <p:nvPr/>
        </p:nvSpPr>
        <p:spPr>
          <a:xfrm>
            <a:off x="4991100" y="3816927"/>
            <a:ext cx="838200" cy="838200"/>
          </a:xfrm>
          <a:prstGeom prst="star8">
            <a:avLst/>
          </a:prstGeom>
          <a:solidFill>
            <a:srgbClr val="0070C0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5400" b="1" dirty="0">
              <a:ln w="38100">
                <a:solidFill>
                  <a:schemeClr val="tx1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35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6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57400" y="274638"/>
            <a:ext cx="7086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Chắp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Isosceles Triangle 6"/>
          <p:cNvSpPr/>
          <p:nvPr/>
        </p:nvSpPr>
        <p:spPr>
          <a:xfrm rot="13499350">
            <a:off x="1357782" y="2344074"/>
            <a:ext cx="2642331" cy="1327293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rot="13499994">
            <a:off x="3253683" y="2343986"/>
            <a:ext cx="2642331" cy="1327293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 rot="2715988">
            <a:off x="4202290" y="1370191"/>
            <a:ext cx="2642331" cy="1327293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 rot="2709853">
            <a:off x="2308722" y="1374407"/>
            <a:ext cx="2642331" cy="1327293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71373" y="4411107"/>
            <a:ext cx="1860651" cy="176109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032024" y="4411106"/>
            <a:ext cx="1860651" cy="176109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8-Point Star 13"/>
          <p:cNvSpPr/>
          <p:nvPr/>
        </p:nvSpPr>
        <p:spPr>
          <a:xfrm>
            <a:off x="2259847" y="2514600"/>
            <a:ext cx="838200" cy="838200"/>
          </a:xfrm>
          <a:prstGeom prst="star8">
            <a:avLst/>
          </a:prstGeom>
          <a:solidFill>
            <a:srgbClr val="0070C0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44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8-Point Star 14"/>
          <p:cNvSpPr/>
          <p:nvPr/>
        </p:nvSpPr>
        <p:spPr>
          <a:xfrm>
            <a:off x="5032024" y="1735281"/>
            <a:ext cx="838200" cy="838200"/>
          </a:xfrm>
          <a:prstGeom prst="star8">
            <a:avLst/>
          </a:prstGeom>
          <a:solidFill>
            <a:srgbClr val="FFFF00"/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44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8-Point Star 15"/>
          <p:cNvSpPr/>
          <p:nvPr/>
        </p:nvSpPr>
        <p:spPr>
          <a:xfrm>
            <a:off x="3098047" y="1828800"/>
            <a:ext cx="838200" cy="838200"/>
          </a:xfrm>
          <a:prstGeom prst="star8">
            <a:avLst/>
          </a:prstGeom>
          <a:solidFill>
            <a:srgbClr val="FFFF00"/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" name="8-Point Star 16"/>
          <p:cNvSpPr/>
          <p:nvPr/>
        </p:nvSpPr>
        <p:spPr>
          <a:xfrm>
            <a:off x="4240407" y="2483427"/>
            <a:ext cx="838200" cy="838200"/>
          </a:xfrm>
          <a:prstGeom prst="star8">
            <a:avLst/>
          </a:prstGeom>
          <a:solidFill>
            <a:srgbClr val="0070C0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44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8-Point Star 17"/>
          <p:cNvSpPr/>
          <p:nvPr/>
        </p:nvSpPr>
        <p:spPr>
          <a:xfrm>
            <a:off x="5543249" y="4844844"/>
            <a:ext cx="838200" cy="838200"/>
          </a:xfrm>
          <a:prstGeom prst="star8">
            <a:avLst/>
          </a:prstGeom>
          <a:solidFill>
            <a:srgbClr val="0070C0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9" name="8-Point Star 18"/>
          <p:cNvSpPr/>
          <p:nvPr/>
        </p:nvSpPr>
        <p:spPr>
          <a:xfrm>
            <a:off x="3629887" y="4872553"/>
            <a:ext cx="838200" cy="838200"/>
          </a:xfrm>
          <a:prstGeom prst="star8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4400" b="1" dirty="0">
              <a:ln w="38100">
                <a:solidFill>
                  <a:schemeClr val="tx1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5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156</Words>
  <Application>Microsoft Office PowerPoint</Application>
  <PresentationFormat>On-screen Show (4:3)</PresentationFormat>
  <Paragraphs>40</Paragraphs>
  <Slides>17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PHÒNG GD-ĐT QUẬN LONG BIÊN TRƯỜNG MẦM NON GIANG BIÊN</vt:lpstr>
      <vt:lpstr>PowerPoint Presentation</vt:lpstr>
      <vt:lpstr>PowerPoint Presentation</vt:lpstr>
      <vt:lpstr>1. Ổn định tổ chức: Cho trẻ hát “ Bạn ơi có biết”</vt:lpstr>
      <vt:lpstr>2. Phương pháp hình thức tổ chức</vt:lpstr>
      <vt:lpstr>Hoạt động 1: Ôn các hình đã học</vt:lpstr>
      <vt:lpstr>Hoạt động 2: Dạy chắp ghép các hình học thành các hình đơn giản</vt:lpstr>
      <vt:lpstr>a. Chắp ghép hình vuông:</vt:lpstr>
      <vt:lpstr>b. Chắp ghép hình chữ nhật:</vt:lpstr>
      <vt:lpstr>TRÒ CHƠI</vt:lpstr>
      <vt:lpstr>PowerPoint Presentation</vt:lpstr>
      <vt:lpstr>Trò chơi 2: Ghép hình  Cách chơi:Cô  chia lớp thành 2 đội. Nhiệm vụ của 2 đội là gắn mặt cười vào hình chắp ghép đúng. Trò chơi bắt đầu bằng 1 bản nhạc. Kết thúc bản nhạc đội nào gắn được nhiều mặt cười đúng sẽ là đội chiến thắng.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Đề tài : Chắp ghép các hình học thành      các hình đơn giản. Lứa tuổi : Mẫu giáo bé C1. Người dạy: Nguyễn Thị Nhàn.</dc:title>
  <dc:creator>admin</dc:creator>
  <cp:lastModifiedBy>Techsi.vn</cp:lastModifiedBy>
  <cp:revision>19</cp:revision>
  <dcterms:created xsi:type="dcterms:W3CDTF">2018-03-26T14:49:07Z</dcterms:created>
  <dcterms:modified xsi:type="dcterms:W3CDTF">2021-03-18T09:45:19Z</dcterms:modified>
</cp:coreProperties>
</file>