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3"/>
    <p:sldId id="265" r:id="rId4"/>
    <p:sldId id="257" r:id="rId5"/>
    <p:sldId id="258" r:id="rId6"/>
    <p:sldId id="259" r:id="rId7"/>
    <p:sldId id="260" r:id="rId8"/>
    <p:sldId id="261" r:id="rId9"/>
    <p:sldId id="274" r:id="rId10"/>
    <p:sldId id="275" r:id="rId11"/>
    <p:sldId id="264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1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7" d="100"/>
          <a:sy n="77" d="100"/>
        </p:scale>
        <p:origin x="-306" y="186"/>
      </p:cViewPr>
      <p:guideLst>
        <p:guide orient="horz" pos="2131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notesMaster" Target="notesMasters/notesMaster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2F62A5-8F4E-4ABD-87C2-23842E83F328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2DC3B6-D65F-442B-95CF-2156A1433F4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2DC3B6-D65F-442B-95CF-2156A1433F49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38623-F018-45A2-B0BE-60F76AD6D85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371C5-9964-4C33-A9F8-A839467AEE1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38623-F018-45A2-B0BE-60F76AD6D85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371C5-9964-4C33-A9F8-A839467AEE1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38623-F018-45A2-B0BE-60F76AD6D85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371C5-9964-4C33-A9F8-A839467AEE1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38623-F018-45A2-B0BE-60F76AD6D85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371C5-9964-4C33-A9F8-A839467AEE1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38623-F018-45A2-B0BE-60F76AD6D85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371C5-9964-4C33-A9F8-A839467AEE1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38623-F018-45A2-B0BE-60F76AD6D850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371C5-9964-4C33-A9F8-A839467AEE1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38623-F018-45A2-B0BE-60F76AD6D850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371C5-9964-4C33-A9F8-A839467AEE1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38623-F018-45A2-B0BE-60F76AD6D850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371C5-9964-4C33-A9F8-A839467AEE1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38623-F018-45A2-B0BE-60F76AD6D850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371C5-9964-4C33-A9F8-A839467AEE1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38623-F018-45A2-B0BE-60F76AD6D850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371C5-9964-4C33-A9F8-A839467AEE1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38623-F018-45A2-B0BE-60F76AD6D850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371C5-9964-4C33-A9F8-A839467AEE1D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938623-F018-45A2-B0BE-60F76AD6D85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7371C5-9964-4C33-A9F8-A839467AEE1D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wmf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6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6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6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1PTHDP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981200" y="609600"/>
            <a:ext cx="60960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b="1" dirty="0" smtClean="0">
              <a:solidFill>
                <a:srgbClr val="0000CC"/>
              </a:solidFill>
            </a:endParaRPr>
          </a:p>
          <a:p>
            <a:pPr algn="ctr"/>
            <a:endParaRPr lang="en-US" b="1" dirty="0">
              <a:solidFill>
                <a:srgbClr val="0000CC"/>
              </a:solidFill>
            </a:endParaRPr>
          </a:p>
          <a:p>
            <a:pPr algn="ctr"/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 GIÁO DỤC VÀ ĐÀO TẠO QUẬN LONG BIÊN </a:t>
            </a:r>
            <a:endParaRPr lang="en-US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</a:t>
            </a:r>
            <a:r>
              <a:rPr lang="en-US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GIANG B IÊN</a:t>
            </a:r>
            <a:endParaRPr lang="en-US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310714" y="3124200"/>
            <a:ext cx="4572000" cy="15684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VỰC 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 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TRIỂN NHẬN THỨC</a:t>
            </a:r>
            <a:endParaRPr lang="vi-VN" sz="2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 tài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 sánh chiều cao hai đối tượng </a:t>
            </a:r>
            <a:endParaRPr lang="en-US" b="1" i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 tuổi: Trẻ 3- 4tuổi </a:t>
            </a:r>
            <a:endParaRPr lang="en-US" b="1" i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599" y="1905000"/>
            <a:ext cx="936581" cy="979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3495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600200" y="1524000"/>
            <a:ext cx="6019800" cy="27997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TC: </a:t>
            </a:r>
            <a:r>
              <a:rPr lang="en-US" sz="44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44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sz="44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sz="44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44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4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44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44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4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en-US" sz="44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sz="44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44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44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4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44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44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4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thấp</a:t>
            </a:r>
            <a:r>
              <a:rPr lang="en-US" sz="44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endParaRPr lang="en-US" sz="44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4454820" y="74711"/>
            <a:ext cx="234360" cy="30777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vi-VN" sz="1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kumimoji="0" lang="vi-VN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035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1066800" y="762000"/>
            <a:ext cx="7467600" cy="39693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vi-VN" sz="28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28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Kiến thức</a:t>
            </a:r>
            <a:endParaRPr lang="vi-VN" sz="28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 - </a:t>
            </a:r>
            <a:r>
              <a:rPr lang="vi-VN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 nhận biết được đồ vật </a:t>
            </a:r>
            <a:r>
              <a:rPr lang="en-US" altLang="vi-VN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vi-VN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altLang="vi-VN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thấp</a:t>
            </a:r>
            <a:r>
              <a:rPr lang="vi-VN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28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 - Củng cố màu sắc, số lượng</a:t>
            </a:r>
            <a:endParaRPr lang="vi-VN" sz="28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sz="28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 2. Kỹ năng</a:t>
            </a:r>
            <a:endParaRPr lang="vi-VN" sz="28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 - Chọn theo yêu cầu của </a:t>
            </a:r>
            <a:r>
              <a:rPr lang="vi-VN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 </a:t>
            </a:r>
            <a:r>
              <a:rPr lang="vi-VN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 vật </a:t>
            </a:r>
            <a:r>
              <a:rPr lang="en-US" altLang="vi-VN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vi-VN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thấp</a:t>
            </a:r>
            <a:endParaRPr lang="vi-VN" sz="28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 -  Nói được các từ </a:t>
            </a:r>
            <a:r>
              <a:rPr lang="en-US" altLang="vi-VN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vi-VN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hơn - </a:t>
            </a:r>
            <a:r>
              <a:rPr lang="en-US" altLang="vi-VN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thấp</a:t>
            </a:r>
            <a:r>
              <a:rPr lang="vi-VN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hơn</a:t>
            </a:r>
            <a:endParaRPr lang="vi-VN" sz="28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</a:t>
            </a:r>
            <a:r>
              <a:rPr lang="vi-VN" sz="28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Thái độ</a:t>
            </a:r>
            <a:endParaRPr lang="vi-VN" sz="28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 - </a:t>
            </a:r>
            <a:r>
              <a:rPr lang="vi-VN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GD: Hợp tác, đoàn kết với bạn khi chơi.</a:t>
            </a:r>
            <a:endParaRPr lang="vi-VN" sz="28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Picture4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6856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6" descr="Firewrk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762000"/>
            <a:ext cx="1447800" cy="1211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6" descr="Firewrk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07817"/>
            <a:ext cx="1447800" cy="1211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Firewrk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308768"/>
            <a:ext cx="1447800" cy="1211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685800" y="1367631"/>
            <a:ext cx="7913595" cy="1198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0000FF"/>
                </a:solidFill>
              </a:rPr>
              <a:t>ỔN ĐỊNH TỔ CHỨC</a:t>
            </a:r>
            <a:endParaRPr lang="en-US" sz="3600" b="1" dirty="0" smtClean="0">
              <a:solidFill>
                <a:srgbClr val="0000FF"/>
              </a:solidFill>
            </a:endParaRPr>
          </a:p>
          <a:p>
            <a:pPr algn="ctr"/>
            <a:r>
              <a:rPr lang="en-US" sz="36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 trò chơi : Gieo hạt</a:t>
            </a:r>
            <a:endParaRPr lang="en-US" sz="36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repeatCount="indefinite" decel="10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9" presetClass="entr" presetSubtype="0" repeatCount="indefinite" decel="10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9" presetClass="entr" presetSubtype="0" repeatCount="indefinite" decel="10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266700" y="1219200"/>
            <a:ext cx="8610600" cy="2368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 PHÁP, HÌNH THỨC TỔ CHỨC</a:t>
            </a:r>
            <a:endParaRPr lang="en-US" sz="2800" b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4000" b="1" i="1" dirty="0">
              <a:solidFill>
                <a:srgbClr val="0000FF"/>
              </a:solidFill>
            </a:endParaRPr>
          </a:p>
          <a:p>
            <a:pPr algn="ctr"/>
            <a:r>
              <a:rPr lang="en-US" sz="4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 </a:t>
            </a: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sự bằng nhau về chiều cao của hai đối tượng</a:t>
            </a:r>
            <a:endParaRPr lang="en-US" sz="4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685800" y="1238210"/>
            <a:ext cx="8229600" cy="14452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4000" b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 sánh chiều cao 2 đối tượng </a:t>
            </a:r>
            <a:endParaRPr lang="en-US" sz="48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 flipH="1" flipV="1">
            <a:off x="1447800" y="6019800"/>
            <a:ext cx="6019800" cy="762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 rot="16200000">
            <a:off x="1412875" y="3089275"/>
            <a:ext cx="4641215" cy="1219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3500120" y="3891280"/>
            <a:ext cx="3008630" cy="13220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 Box 2"/>
          <p:cNvSpPr txBox="1"/>
          <p:nvPr/>
        </p:nvSpPr>
        <p:spPr>
          <a:xfrm>
            <a:off x="2957830" y="728980"/>
            <a:ext cx="138557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2400" b="1">
                <a:gradFill>
                  <a:gsLst>
                    <a:gs pos="0">
                      <a:srgbClr val="7B32B2"/>
                    </a:gs>
                    <a:gs pos="100000">
                      <a:srgbClr val="401A5D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Cao hơn</a:t>
            </a:r>
            <a:endParaRPr lang="en-US" sz="2400" b="1">
              <a:gradFill>
                <a:gsLst>
                  <a:gs pos="0">
                    <a:srgbClr val="7B32B2"/>
                  </a:gs>
                  <a:gs pos="100000">
                    <a:srgbClr val="401A5D"/>
                  </a:gs>
                </a:gsLst>
                <a:lin scaled="0"/>
              </a:gra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Box 3"/>
          <p:cNvSpPr txBox="1"/>
          <p:nvPr/>
        </p:nvSpPr>
        <p:spPr>
          <a:xfrm>
            <a:off x="4419600" y="2438400"/>
            <a:ext cx="15494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2400" b="1">
                <a:gradFill>
                  <a:gsLst>
                    <a:gs pos="0">
                      <a:srgbClr val="7B32B2"/>
                    </a:gs>
                    <a:gs pos="100000">
                      <a:srgbClr val="401A5D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Thấp hơn</a:t>
            </a:r>
            <a:endParaRPr lang="en-US" sz="2400" b="1">
              <a:gradFill>
                <a:gsLst>
                  <a:gs pos="0">
                    <a:srgbClr val="7B32B2"/>
                  </a:gs>
                  <a:gs pos="100000">
                    <a:srgbClr val="401A5D"/>
                  </a:gs>
                </a:gsLst>
                <a:lin scaled="0"/>
              </a:gra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 animBg="1"/>
      <p:bldP spid="3" grpId="1"/>
      <p:bldP spid="2" grpId="1" animBg="1"/>
      <p:bldP spid="4" grpId="0"/>
      <p:bldP spid="4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927" y="-22675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8"/>
          <p:cNvSpPr/>
          <p:nvPr/>
        </p:nvSpPr>
        <p:spPr>
          <a:xfrm>
            <a:off x="609600" y="1295400"/>
            <a:ext cx="79248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5400" b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6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 chơi củng cố </a:t>
            </a:r>
            <a:endParaRPr lang="en-US" sz="6600" b="1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676400" y="3406325"/>
            <a:ext cx="548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 XEM AI NHANH</a:t>
            </a:r>
            <a:endParaRPr lang="en-US" sz="2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 flipH="1" flipV="1">
            <a:off x="1447800" y="6019800"/>
            <a:ext cx="6019800" cy="762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 rot="16200000">
            <a:off x="1671320" y="3347720"/>
            <a:ext cx="4124960" cy="1219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3500120" y="3891280"/>
            <a:ext cx="3008630" cy="13220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 Box 2"/>
          <p:cNvSpPr txBox="1"/>
          <p:nvPr/>
        </p:nvSpPr>
        <p:spPr>
          <a:xfrm>
            <a:off x="304800" y="0"/>
            <a:ext cx="7993380" cy="13220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ctr"/>
            <a:r>
              <a:rPr lang="en-US" sz="4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Trong hai cái cột vàng và đỏ, </a:t>
            </a:r>
            <a:endParaRPr lang="en-US" sz="40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tìm cái cột cao hơn </a:t>
            </a:r>
            <a:endParaRPr lang="en-US" sz="40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randomBar dir="vert"/>
      </p:transition>
    </mc:Choice>
    <mc:Fallback>
      <p:transition spd="slow">
        <p:randomBar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 flipH="1" flipV="1">
            <a:off x="1447800" y="6019800"/>
            <a:ext cx="6019800" cy="762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 rot="16200000">
            <a:off x="1706245" y="3382645"/>
            <a:ext cx="4054475" cy="12192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3500120" y="3891280"/>
            <a:ext cx="3008630" cy="13220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 Box 2"/>
          <p:cNvSpPr txBox="1"/>
          <p:nvPr/>
        </p:nvSpPr>
        <p:spPr>
          <a:xfrm>
            <a:off x="-76200" y="-5715"/>
            <a:ext cx="8876030" cy="13220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ctr"/>
            <a:r>
              <a:rPr lang="en-US" sz="4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Trong hai cái cột vàng và đỏ, </a:t>
            </a:r>
            <a:endParaRPr lang="en-US" sz="40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tìm cái cột thấp hơn </a:t>
            </a:r>
            <a:endParaRPr lang="en-US" sz="40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800</Words>
  <Application>WPS Presentation</Application>
  <PresentationFormat>On-screen Show (4:3)</PresentationFormat>
  <Paragraphs>46</Paragraphs>
  <Slides>10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8" baseType="lpstr">
      <vt:lpstr>Arial</vt:lpstr>
      <vt:lpstr>SimSun</vt:lpstr>
      <vt:lpstr>Wingdings</vt:lpstr>
      <vt:lpstr>Times New Roman</vt:lpstr>
      <vt:lpstr>Calibri</vt:lpstr>
      <vt:lpstr>Microsoft YaHei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Techsi.vn</cp:lastModifiedBy>
  <cp:revision>22</cp:revision>
  <dcterms:created xsi:type="dcterms:W3CDTF">2019-10-24T03:41:00Z</dcterms:created>
  <dcterms:modified xsi:type="dcterms:W3CDTF">2023-10-16T09:14:40Z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BE4C494DBD644DBABDA774D1A14C7A74_12</vt:lpwstr>
  </property>
  <property fmtid="{D5CDD505-2E9C-101B-9397-08002B2CF9AE}" pid="3" name="KSOProductBuildVer">
    <vt:lpwstr>1033-12.2.0.13266</vt:lpwstr>
  </property>
</Properties>
</file>