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3" r:id="rId3"/>
    <p:sldId id="289" r:id="rId4"/>
    <p:sldId id="263" r:id="rId5"/>
    <p:sldId id="288" r:id="rId6"/>
    <p:sldId id="290" r:id="rId7"/>
    <p:sldId id="279" r:id="rId8"/>
    <p:sldId id="291" r:id="rId9"/>
    <p:sldId id="292" r:id="rId10"/>
    <p:sldId id="272" r:id="rId11"/>
    <p:sldId id="286" r:id="rId12"/>
    <p:sldId id="293" r:id="rId13"/>
    <p:sldId id="294" r:id="rId14"/>
    <p:sldId id="295" r:id="rId15"/>
    <p:sldId id="296" r:id="rId16"/>
    <p:sldId id="297" r:id="rId17"/>
    <p:sldId id="298" r:id="rId18"/>
    <p:sldId id="287"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varScale="1">
        <p:scale>
          <a:sx n="64" d="100"/>
          <a:sy n="64" d="100"/>
        </p:scale>
        <p:origin x="102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AA5E30B6-C739-4A9B-A28B-38A7FB6749E1}" type="datetimeFigureOut">
              <a:rPr lang="en-US" smtClean="0"/>
              <a:t>3/20/2023</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F459E6C8-B4D8-402B-910F-E6463A95335E}" type="slidenum">
              <a:rPr lang="en-US" smtClean="0"/>
              <a:t>‹#›</a:t>
            </a:fld>
            <a:endParaRPr lang="en-US"/>
          </a:p>
        </p:txBody>
      </p:sp>
    </p:spTree>
    <p:extLst>
      <p:ext uri="{BB962C8B-B14F-4D97-AF65-F5344CB8AC3E}">
        <p14:creationId xmlns:p14="http://schemas.microsoft.com/office/powerpoint/2010/main" val="2122595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5E30B6-C739-4A9B-A28B-38A7FB6749E1}"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59E6C8-B4D8-402B-910F-E6463A95335E}" type="slidenum">
              <a:rPr lang="en-US" smtClean="0"/>
              <a:t>‹#›</a:t>
            </a:fld>
            <a:endParaRPr lang="en-US"/>
          </a:p>
        </p:txBody>
      </p:sp>
    </p:spTree>
    <p:extLst>
      <p:ext uri="{BB962C8B-B14F-4D97-AF65-F5344CB8AC3E}">
        <p14:creationId xmlns:p14="http://schemas.microsoft.com/office/powerpoint/2010/main" val="1862216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5E30B6-C739-4A9B-A28B-38A7FB6749E1}"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59E6C8-B4D8-402B-910F-E6463A95335E}" type="slidenum">
              <a:rPr lang="en-US" smtClean="0"/>
              <a:t>‹#›</a:t>
            </a:fld>
            <a:endParaRPr lang="en-US"/>
          </a:p>
        </p:txBody>
      </p:sp>
    </p:spTree>
    <p:extLst>
      <p:ext uri="{BB962C8B-B14F-4D97-AF65-F5344CB8AC3E}">
        <p14:creationId xmlns:p14="http://schemas.microsoft.com/office/powerpoint/2010/main" val="2339614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5E30B6-C739-4A9B-A28B-38A7FB6749E1}"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59E6C8-B4D8-402B-910F-E6463A95335E}" type="slidenum">
              <a:rPr lang="en-US" smtClean="0"/>
              <a:t>‹#›</a:t>
            </a:fld>
            <a:endParaRPr lang="en-US"/>
          </a:p>
        </p:txBody>
      </p:sp>
    </p:spTree>
    <p:extLst>
      <p:ext uri="{BB962C8B-B14F-4D97-AF65-F5344CB8AC3E}">
        <p14:creationId xmlns:p14="http://schemas.microsoft.com/office/powerpoint/2010/main" val="136061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5E30B6-C739-4A9B-A28B-38A7FB6749E1}"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59E6C8-B4D8-402B-910F-E6463A95335E}" type="slidenum">
              <a:rPr lang="en-US" smtClean="0"/>
              <a:t>‹#›</a:t>
            </a:fld>
            <a:endParaRPr lang="en-US"/>
          </a:p>
        </p:txBody>
      </p:sp>
    </p:spTree>
    <p:extLst>
      <p:ext uri="{BB962C8B-B14F-4D97-AF65-F5344CB8AC3E}">
        <p14:creationId xmlns:p14="http://schemas.microsoft.com/office/powerpoint/2010/main" val="17186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5E30B6-C739-4A9B-A28B-38A7FB6749E1}"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59E6C8-B4D8-402B-910F-E6463A95335E}" type="slidenum">
              <a:rPr lang="en-US" smtClean="0"/>
              <a:t>‹#›</a:t>
            </a:fld>
            <a:endParaRPr lang="en-US"/>
          </a:p>
        </p:txBody>
      </p:sp>
    </p:spTree>
    <p:extLst>
      <p:ext uri="{BB962C8B-B14F-4D97-AF65-F5344CB8AC3E}">
        <p14:creationId xmlns:p14="http://schemas.microsoft.com/office/powerpoint/2010/main" val="4138863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5E30B6-C739-4A9B-A28B-38A7FB6749E1}" type="datetimeFigureOut">
              <a:rPr lang="en-US" smtClean="0"/>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59E6C8-B4D8-402B-910F-E6463A95335E}" type="slidenum">
              <a:rPr lang="en-US" smtClean="0"/>
              <a:t>‹#›</a:t>
            </a:fld>
            <a:endParaRPr lang="en-US"/>
          </a:p>
        </p:txBody>
      </p:sp>
    </p:spTree>
    <p:extLst>
      <p:ext uri="{BB962C8B-B14F-4D97-AF65-F5344CB8AC3E}">
        <p14:creationId xmlns:p14="http://schemas.microsoft.com/office/powerpoint/2010/main" val="365472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5E30B6-C739-4A9B-A28B-38A7FB6749E1}" type="datetimeFigureOut">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59E6C8-B4D8-402B-910F-E6463A95335E}" type="slidenum">
              <a:rPr lang="en-US" smtClean="0"/>
              <a:t>‹#›</a:t>
            </a:fld>
            <a:endParaRPr lang="en-US"/>
          </a:p>
        </p:txBody>
      </p:sp>
    </p:spTree>
    <p:extLst>
      <p:ext uri="{BB962C8B-B14F-4D97-AF65-F5344CB8AC3E}">
        <p14:creationId xmlns:p14="http://schemas.microsoft.com/office/powerpoint/2010/main" val="271977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5E30B6-C739-4A9B-A28B-38A7FB6749E1}" type="datetimeFigureOut">
              <a:rPr lang="en-US" smtClean="0"/>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59E6C8-B4D8-402B-910F-E6463A95335E}" type="slidenum">
              <a:rPr lang="en-US" smtClean="0"/>
              <a:t>‹#›</a:t>
            </a:fld>
            <a:endParaRPr lang="en-US"/>
          </a:p>
        </p:txBody>
      </p:sp>
    </p:spTree>
    <p:extLst>
      <p:ext uri="{BB962C8B-B14F-4D97-AF65-F5344CB8AC3E}">
        <p14:creationId xmlns:p14="http://schemas.microsoft.com/office/powerpoint/2010/main" val="376741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AA5E30B6-C739-4A9B-A28B-38A7FB6749E1}"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459E6C8-B4D8-402B-910F-E6463A95335E}" type="slidenum">
              <a:rPr lang="en-US" smtClean="0"/>
              <a:t>‹#›</a:t>
            </a:fld>
            <a:endParaRPr lang="en-US"/>
          </a:p>
        </p:txBody>
      </p:sp>
    </p:spTree>
    <p:extLst>
      <p:ext uri="{BB962C8B-B14F-4D97-AF65-F5344CB8AC3E}">
        <p14:creationId xmlns:p14="http://schemas.microsoft.com/office/powerpoint/2010/main" val="98563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AA5E30B6-C739-4A9B-A28B-38A7FB6749E1}" type="datetimeFigureOut">
              <a:rPr lang="en-US" smtClean="0"/>
              <a:t>3/20/2023</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459E6C8-B4D8-402B-910F-E6463A95335E}" type="slidenum">
              <a:rPr lang="en-US" smtClean="0"/>
              <a:t>‹#›</a:t>
            </a:fld>
            <a:endParaRPr lang="en-US"/>
          </a:p>
        </p:txBody>
      </p:sp>
    </p:spTree>
    <p:extLst>
      <p:ext uri="{BB962C8B-B14F-4D97-AF65-F5344CB8AC3E}">
        <p14:creationId xmlns:p14="http://schemas.microsoft.com/office/powerpoint/2010/main" val="376264044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AA5E30B6-C739-4A9B-A28B-38A7FB6749E1}" type="datetimeFigureOut">
              <a:rPr lang="en-US" smtClean="0"/>
              <a:t>3/20/2023</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F459E6C8-B4D8-402B-910F-E6463A95335E}" type="slidenum">
              <a:rPr lang="en-US" smtClean="0"/>
              <a:t>‹#›</a:t>
            </a:fld>
            <a:endParaRPr lang="en-US"/>
          </a:p>
        </p:txBody>
      </p:sp>
    </p:spTree>
    <p:extLst>
      <p:ext uri="{BB962C8B-B14F-4D97-AF65-F5344CB8AC3E}">
        <p14:creationId xmlns:p14="http://schemas.microsoft.com/office/powerpoint/2010/main" val="12631898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62000" y="735012"/>
            <a:ext cx="9144000" cy="1470025"/>
          </a:xfrm>
        </p:spPr>
        <p:txBody>
          <a:bodyPr>
            <a:normAutofit/>
          </a:bodyPr>
          <a:lstStyle/>
          <a:p>
            <a:r>
              <a:rPr lang="en-US" sz="3600" b="1" dirty="0">
                <a:solidFill>
                  <a:schemeClr val="tx2">
                    <a:lumMod val="75000"/>
                  </a:schemeClr>
                </a:solidFill>
                <a:latin typeface="Times New Roman" pitchFamily="18" charset="0"/>
                <a:cs typeface="Times New Roman" pitchFamily="18" charset="0"/>
              </a:rPr>
              <a:t>LĨNH VỰC PHÁT TRIỂN NGÔN NGỮ</a:t>
            </a:r>
          </a:p>
        </p:txBody>
      </p:sp>
      <p:sp>
        <p:nvSpPr>
          <p:cNvPr id="7" name="Subtitle 6"/>
          <p:cNvSpPr>
            <a:spLocks noGrp="1"/>
          </p:cNvSpPr>
          <p:nvPr>
            <p:ph type="subTitle" idx="1"/>
          </p:nvPr>
        </p:nvSpPr>
        <p:spPr>
          <a:xfrm>
            <a:off x="1234815" y="2736460"/>
            <a:ext cx="8648700" cy="3352800"/>
          </a:xfrm>
        </p:spPr>
        <p:txBody>
          <a:bodyPr>
            <a:normAutofit/>
          </a:bodyPr>
          <a:lstStyle/>
          <a:p>
            <a:pPr algn="l"/>
            <a:r>
              <a:rPr lang="en-US" sz="2800" b="1" dirty="0" err="1">
                <a:solidFill>
                  <a:schemeClr val="tx2">
                    <a:lumMod val="75000"/>
                  </a:schemeClr>
                </a:solidFill>
                <a:latin typeface="Times New Roman" pitchFamily="18" charset="0"/>
                <a:cs typeface="Times New Roman" pitchFamily="18" charset="0"/>
              </a:rPr>
              <a:t>Chủ</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điểm</a:t>
            </a:r>
            <a:r>
              <a:rPr lang="en-US" sz="2800" b="1" dirty="0">
                <a:solidFill>
                  <a:schemeClr val="tx2">
                    <a:lumMod val="75000"/>
                  </a:schemeClr>
                </a:solidFill>
                <a:latin typeface="Times New Roman" pitchFamily="18" charset="0"/>
                <a:cs typeface="Times New Roman" pitchFamily="18" charset="0"/>
              </a:rPr>
              <a:t>	: </a:t>
            </a:r>
            <a:r>
              <a:rPr lang="en-US" sz="2800" b="1" dirty="0" err="1">
                <a:solidFill>
                  <a:schemeClr val="tx2">
                    <a:lumMod val="75000"/>
                  </a:schemeClr>
                </a:solidFill>
                <a:latin typeface="Times New Roman" pitchFamily="18" charset="0"/>
                <a:cs typeface="Times New Roman" pitchFamily="18" charset="0"/>
              </a:rPr>
              <a:t>Phương</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tiện</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giao</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thông</a:t>
            </a:r>
            <a:endParaRPr lang="en-US" sz="2800" b="1" dirty="0">
              <a:solidFill>
                <a:schemeClr val="tx2">
                  <a:lumMod val="75000"/>
                </a:schemeClr>
              </a:solidFill>
              <a:latin typeface="Times New Roman" pitchFamily="18" charset="0"/>
              <a:cs typeface="Times New Roman" pitchFamily="18" charset="0"/>
            </a:endParaRPr>
          </a:p>
          <a:p>
            <a:pPr algn="l"/>
            <a:r>
              <a:rPr lang="en-US" sz="2800" b="1" dirty="0" err="1">
                <a:solidFill>
                  <a:schemeClr val="tx2">
                    <a:lumMod val="75000"/>
                  </a:schemeClr>
                </a:solidFill>
                <a:latin typeface="Times New Roman" pitchFamily="18" charset="0"/>
                <a:cs typeface="Times New Roman" pitchFamily="18" charset="0"/>
              </a:rPr>
              <a:t>Đề</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tài</a:t>
            </a:r>
            <a:r>
              <a:rPr lang="en-US" sz="2800" b="1" dirty="0">
                <a:solidFill>
                  <a:schemeClr val="tx2">
                    <a:lumMod val="75000"/>
                  </a:schemeClr>
                </a:solidFill>
                <a:latin typeface="Times New Roman" pitchFamily="18" charset="0"/>
                <a:cs typeface="Times New Roman" pitchFamily="18" charset="0"/>
              </a:rPr>
              <a:t>		: </a:t>
            </a:r>
            <a:r>
              <a:rPr lang="en-US" sz="2800" b="1" dirty="0" err="1">
                <a:solidFill>
                  <a:schemeClr val="tx2">
                    <a:lumMod val="75000"/>
                  </a:schemeClr>
                </a:solidFill>
                <a:latin typeface="Times New Roman" pitchFamily="18" charset="0"/>
                <a:cs typeface="Times New Roman" pitchFamily="18" charset="0"/>
              </a:rPr>
              <a:t>Tìm</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hiểu</a:t>
            </a:r>
            <a:r>
              <a:rPr lang="en-US" sz="2800" b="1" dirty="0">
                <a:solidFill>
                  <a:schemeClr val="tx2">
                    <a:lumMod val="75000"/>
                  </a:schemeClr>
                </a:solidFill>
                <a:latin typeface="Times New Roman" pitchFamily="18" charset="0"/>
                <a:cs typeface="Times New Roman" pitchFamily="18" charset="0"/>
              </a:rPr>
              <a:t> 1 </a:t>
            </a:r>
            <a:r>
              <a:rPr lang="en-US" sz="2800" b="1" dirty="0" err="1">
                <a:solidFill>
                  <a:schemeClr val="tx2">
                    <a:lumMod val="75000"/>
                  </a:schemeClr>
                </a:solidFill>
                <a:latin typeface="Times New Roman" pitchFamily="18" charset="0"/>
                <a:cs typeface="Times New Roman" pitchFamily="18" charset="0"/>
              </a:rPr>
              <a:t>số</a:t>
            </a:r>
            <a:r>
              <a:rPr lang="en-US" sz="2800" b="1" dirty="0">
                <a:solidFill>
                  <a:schemeClr val="tx2">
                    <a:lumMod val="75000"/>
                  </a:schemeClr>
                </a:solidFill>
                <a:latin typeface="Times New Roman" pitchFamily="18" charset="0"/>
                <a:cs typeface="Times New Roman" pitchFamily="18" charset="0"/>
              </a:rPr>
              <a:t> PTGT </a:t>
            </a:r>
            <a:r>
              <a:rPr lang="en-US" sz="2800" b="1" dirty="0" err="1">
                <a:solidFill>
                  <a:schemeClr val="tx2">
                    <a:lumMod val="75000"/>
                  </a:schemeClr>
                </a:solidFill>
                <a:latin typeface="Times New Roman" pitchFamily="18" charset="0"/>
                <a:cs typeface="Times New Roman" pitchFamily="18" charset="0"/>
              </a:rPr>
              <a:t>đường</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sắt</a:t>
            </a:r>
            <a:endParaRPr lang="en-US" sz="2800" b="1" dirty="0">
              <a:solidFill>
                <a:schemeClr val="tx2">
                  <a:lumMod val="75000"/>
                </a:schemeClr>
              </a:solidFill>
              <a:latin typeface="Times New Roman" pitchFamily="18" charset="0"/>
              <a:cs typeface="Times New Roman" pitchFamily="18" charset="0"/>
            </a:endParaRPr>
          </a:p>
          <a:p>
            <a:pPr algn="l"/>
            <a:r>
              <a:rPr lang="en-US" sz="2800" b="1" dirty="0" err="1">
                <a:solidFill>
                  <a:schemeClr val="tx2">
                    <a:lumMod val="75000"/>
                  </a:schemeClr>
                </a:solidFill>
                <a:latin typeface="Times New Roman" pitchFamily="18" charset="0"/>
                <a:cs typeface="Times New Roman" pitchFamily="18" charset="0"/>
              </a:rPr>
              <a:t>Đối</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tượng</a:t>
            </a:r>
            <a:r>
              <a:rPr lang="en-US" sz="2800" b="1" dirty="0">
                <a:solidFill>
                  <a:schemeClr val="tx2">
                    <a:lumMod val="75000"/>
                  </a:schemeClr>
                </a:solidFill>
                <a:latin typeface="Times New Roman" pitchFamily="18" charset="0"/>
                <a:cs typeface="Times New Roman" pitchFamily="18" charset="0"/>
              </a:rPr>
              <a:t>	: 3 – 4 </a:t>
            </a:r>
            <a:r>
              <a:rPr lang="en-US" sz="2800" b="1" dirty="0" err="1">
                <a:solidFill>
                  <a:schemeClr val="tx2">
                    <a:lumMod val="75000"/>
                  </a:schemeClr>
                </a:solidFill>
                <a:latin typeface="Times New Roman" pitchFamily="18" charset="0"/>
                <a:cs typeface="Times New Roman" pitchFamily="18" charset="0"/>
              </a:rPr>
              <a:t>tuổi</a:t>
            </a:r>
            <a:endParaRPr lang="en-US" sz="2800" b="1" dirty="0">
              <a:solidFill>
                <a:schemeClr val="tx2">
                  <a:lumMod val="75000"/>
                </a:schemeClr>
              </a:solidFill>
              <a:latin typeface="Times New Roman" pitchFamily="18" charset="0"/>
              <a:cs typeface="Times New Roman" pitchFamily="18" charset="0"/>
            </a:endParaRPr>
          </a:p>
          <a:p>
            <a:pPr algn="l"/>
            <a:r>
              <a:rPr lang="en-US" sz="2800" b="1" dirty="0" err="1">
                <a:solidFill>
                  <a:schemeClr val="tx2">
                    <a:lumMod val="75000"/>
                  </a:schemeClr>
                </a:solidFill>
                <a:latin typeface="Times New Roman" pitchFamily="18" charset="0"/>
                <a:cs typeface="Times New Roman" pitchFamily="18" charset="0"/>
              </a:rPr>
              <a:t>Giáo</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viên</a:t>
            </a:r>
            <a:r>
              <a:rPr lang="en-US" sz="2800" b="1" dirty="0">
                <a:solidFill>
                  <a:schemeClr val="tx2">
                    <a:lumMod val="75000"/>
                  </a:schemeClr>
                </a:solidFill>
                <a:latin typeface="Times New Roman" pitchFamily="18" charset="0"/>
                <a:cs typeface="Times New Roman" pitchFamily="18" charset="0"/>
              </a:rPr>
              <a:t>	: </a:t>
            </a:r>
            <a:r>
              <a:rPr lang="en-US" sz="2800" b="1" dirty="0" err="1">
                <a:solidFill>
                  <a:schemeClr val="tx2">
                    <a:lumMod val="75000"/>
                  </a:schemeClr>
                </a:solidFill>
                <a:latin typeface="Times New Roman" pitchFamily="18" charset="0"/>
                <a:cs typeface="Times New Roman" pitchFamily="18" charset="0"/>
              </a:rPr>
              <a:t>Nguyễn</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Thị</a:t>
            </a:r>
            <a:r>
              <a:rPr lang="en-US" sz="2800" b="1" dirty="0">
                <a:solidFill>
                  <a:schemeClr val="tx2">
                    <a:lumMod val="75000"/>
                  </a:schemeClr>
                </a:solidFill>
                <a:latin typeface="Times New Roman" pitchFamily="18" charset="0"/>
                <a:cs typeface="Times New Roman" pitchFamily="18" charset="0"/>
              </a:rPr>
              <a:t> Mai Anh</a:t>
            </a:r>
          </a:p>
          <a:p>
            <a:pPr algn="l"/>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Nguyễn</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Thị</a:t>
            </a:r>
            <a:r>
              <a:rPr lang="en-US" sz="2800" b="1" dirty="0">
                <a:solidFill>
                  <a:schemeClr val="tx2">
                    <a:lumMod val="75000"/>
                  </a:schemeClr>
                </a:solidFill>
                <a:latin typeface="Times New Roman" pitchFamily="18" charset="0"/>
                <a:cs typeface="Times New Roman" pitchFamily="18" charset="0"/>
              </a:rPr>
              <a:t> </a:t>
            </a:r>
            <a:r>
              <a:rPr lang="en-US" sz="2800" b="1" dirty="0" err="1">
                <a:solidFill>
                  <a:schemeClr val="tx2">
                    <a:lumMod val="75000"/>
                  </a:schemeClr>
                </a:solidFill>
                <a:latin typeface="Times New Roman" pitchFamily="18" charset="0"/>
                <a:cs typeface="Times New Roman" pitchFamily="18" charset="0"/>
              </a:rPr>
              <a:t>Hòa</a:t>
            </a:r>
            <a:endParaRPr lang="en-US" sz="2800" b="1" dirty="0">
              <a:solidFill>
                <a:schemeClr val="tx2">
                  <a:lumMod val="75000"/>
                </a:schemeClr>
              </a:solidFill>
              <a:latin typeface="Times New Roman" pitchFamily="18" charset="0"/>
              <a:cs typeface="Times New Roman" pitchFamily="18" charset="0"/>
            </a:endParaRPr>
          </a:p>
          <a:p>
            <a:pPr algn="l"/>
            <a:r>
              <a:rPr lang="en-US" sz="2800" b="1" dirty="0">
                <a:solidFill>
                  <a:schemeClr val="tx2">
                    <a:lumMod val="75000"/>
                  </a:schemeClr>
                </a:solidFill>
                <a:latin typeface="Times New Roman" pitchFamily="18" charset="0"/>
                <a:cs typeface="Times New Roman" pitchFamily="18" charset="0"/>
              </a:rPr>
              <a:t>                       </a:t>
            </a:r>
          </a:p>
        </p:txBody>
      </p:sp>
      <p:sp>
        <p:nvSpPr>
          <p:cNvPr id="5" name="Title 5"/>
          <p:cNvSpPr txBox="1">
            <a:spLocks/>
          </p:cNvSpPr>
          <p:nvPr/>
        </p:nvSpPr>
        <p:spPr>
          <a:xfrm>
            <a:off x="0" y="0"/>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C00000"/>
                </a:solidFill>
                <a:latin typeface="Times New Roman" pitchFamily="18" charset="0"/>
                <a:cs typeface="Times New Roman" pitchFamily="18" charset="0"/>
              </a:rPr>
              <a:t>PHÒNG GD-ĐT QUẬN LONG BIÊN</a:t>
            </a:r>
          </a:p>
          <a:p>
            <a:r>
              <a:rPr lang="en-US" sz="2400" b="1">
                <a:solidFill>
                  <a:srgbClr val="C00000"/>
                </a:solidFill>
                <a:latin typeface="Times New Roman" pitchFamily="18" charset="0"/>
                <a:cs typeface="Times New Roman" pitchFamily="18" charset="0"/>
              </a:rPr>
              <a:t>TRƯỜNG MẦM NON GIANG BIÊN</a:t>
            </a:r>
          </a:p>
        </p:txBody>
      </p:sp>
    </p:spTree>
    <p:extLst>
      <p:ext uri="{BB962C8B-B14F-4D97-AF65-F5344CB8AC3E}">
        <p14:creationId xmlns:p14="http://schemas.microsoft.com/office/powerpoint/2010/main" val="231609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206"/>
            <a:ext cx="9144000" cy="652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219200" y="2743200"/>
            <a:ext cx="6705600" cy="2133600"/>
          </a:xfrm>
          <a:scene3d>
            <a:camera prst="isometricOffAxis1Right"/>
            <a:lightRig rig="threePt" dir="t"/>
          </a:scene3d>
        </p:spPr>
        <p:txBody>
          <a:bodyPr>
            <a:noAutofit/>
          </a:bodyPr>
          <a:lstStyle/>
          <a:p>
            <a:r>
              <a:rPr lang="en-US" sz="7200" b="1">
                <a:latin typeface="Times New Roman" pitchFamily="18" charset="0"/>
                <a:cs typeface="Times New Roman" pitchFamily="18" charset="0"/>
              </a:rPr>
              <a:t>TC 1 “Tàu về ga”</a:t>
            </a:r>
          </a:p>
        </p:txBody>
      </p:sp>
    </p:spTree>
    <p:extLst>
      <p:ext uri="{BB962C8B-B14F-4D97-AF65-F5344CB8AC3E}">
        <p14:creationId xmlns:p14="http://schemas.microsoft.com/office/powerpoint/2010/main" val="2375211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175"/>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28600" y="1066800"/>
            <a:ext cx="8229600" cy="4038600"/>
          </a:xfrm>
        </p:spPr>
        <p:txBody>
          <a:bodyPr>
            <a:noAutofit/>
          </a:bodyPr>
          <a:lstStyle/>
          <a:p>
            <a:pPr fontAlgn="base"/>
            <a:r>
              <a:rPr lang="vi-VN" sz="3200"/>
              <a:t>Cách chơi: Những người chơi đứng thành hàng dọc. Người sau để tay lên vai người trước làm tàu hỏa. Người dẫn đầu vừa chạy vừa hô lệnh “Tàu lên dốc” hoặc “Tàu xuống dốc”.</a:t>
            </a:r>
            <a:br>
              <a:rPr lang="vi-VN" sz="3200"/>
            </a:br>
            <a:r>
              <a:rPr lang="vi-VN" sz="3200"/>
              <a:t>Khi nghe lệnh “Tàu lên dốc” tất cả chạy chậm, bàn châm nhón lên, chạy bằng mũi bàn chân. Khi nghe lệnh “Tàu xuống dốc”, tất cả chạy chậm chậm bằng gót chân. </a:t>
            </a:r>
          </a:p>
        </p:txBody>
      </p:sp>
      <p:pic>
        <p:nvPicPr>
          <p:cNvPr id="4" name="EmDiQuaNgaTuDuongPho-VA-4853596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5105400"/>
            <a:ext cx="609600" cy="609600"/>
          </a:xfrm>
          <a:prstGeom prst="rect">
            <a:avLst/>
          </a:prstGeom>
        </p:spPr>
      </p:pic>
    </p:spTree>
    <p:extLst>
      <p:ext uri="{BB962C8B-B14F-4D97-AF65-F5344CB8AC3E}">
        <p14:creationId xmlns:p14="http://schemas.microsoft.com/office/powerpoint/2010/main" val="3839845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685800" y="685800"/>
            <a:ext cx="8229600" cy="1143000"/>
          </a:xfrm>
        </p:spPr>
        <p:txBody>
          <a:bodyPr>
            <a:noAutofit/>
          </a:bodyPr>
          <a:lstStyle/>
          <a:p>
            <a:r>
              <a:rPr lang="en-US" sz="7200" b="1">
                <a:latin typeface="Times New Roman" pitchFamily="18" charset="0"/>
                <a:cs typeface="Times New Roman" pitchFamily="18" charset="0"/>
              </a:rPr>
              <a:t>TC 2 “Tai ai tinh”</a:t>
            </a:r>
          </a:p>
        </p:txBody>
      </p:sp>
      <p:sp>
        <p:nvSpPr>
          <p:cNvPr id="5" name="Title 2"/>
          <p:cNvSpPr txBox="1">
            <a:spLocks/>
          </p:cNvSpPr>
          <p:nvPr/>
        </p:nvSpPr>
        <p:spPr>
          <a:xfrm>
            <a:off x="456406" y="2590800"/>
            <a:ext cx="8229600" cy="2667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atin typeface="Times New Roman" pitchFamily="18" charset="0"/>
                <a:cs typeface="Times New Roman" pitchFamily="18" charset="0"/>
              </a:rPr>
              <a:t>Cách chơi: Cô cho cả lớp nghe âm thanh của các PTGT và trẻ phải đoán được âm thanh đó là của PTGT nào</a:t>
            </a:r>
          </a:p>
        </p:txBody>
      </p:sp>
    </p:spTree>
    <p:extLst>
      <p:ext uri="{BB962C8B-B14F-4D97-AF65-F5344CB8AC3E}">
        <p14:creationId xmlns:p14="http://schemas.microsoft.com/office/powerpoint/2010/main" val="212617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eng-chuong-xe-dap-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2400" y="5715000"/>
            <a:ext cx="609600" cy="609600"/>
          </a:xfrm>
          <a:prstGeom prst="rect">
            <a:avLst/>
          </a:prstGeom>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774" y="714260"/>
            <a:ext cx="6372626"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7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eng-may-bay-ha-ca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324600"/>
            <a:ext cx="609600" cy="609600"/>
          </a:xfrm>
          <a:prstGeom prst="rect">
            <a:avLst/>
          </a:prstGeom>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43"/>
            <a:ext cx="9144000" cy="608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2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animEffect transition="in" filter="circle(in)">
                                      <p:cBhvr>
                                        <p:cTn id="11"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eng-coi-ot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5943600"/>
            <a:ext cx="609600" cy="609600"/>
          </a:xfrm>
          <a:prstGeom prst="rect">
            <a:avLst/>
          </a:prstGeom>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1" y="533400"/>
            <a:ext cx="916328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0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wheel(1)">
                                      <p:cBhvr>
                                        <p:cTn id="11"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eng-coi-xe-may-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5867400"/>
            <a:ext cx="609600" cy="609600"/>
          </a:xfrm>
          <a:prstGeom prst="rect">
            <a:avLst/>
          </a:prstGeom>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734"/>
            <a:ext cx="9144000" cy="653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4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wipe(down)">
                                      <p:cBhvr>
                                        <p:cTn id="11"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eng-coi-tau-hoa-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6019800"/>
            <a:ext cx="609600" cy="609600"/>
          </a:xfrm>
          <a:prstGeom prst="rect">
            <a:avLst/>
          </a:prstGeom>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 y="0"/>
            <a:ext cx="9141178" cy="514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8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randombar(horizontal)">
                                      <p:cBhvr>
                                        <p:cTn id="11"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9" y="685800"/>
            <a:ext cx="921173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44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 y="0"/>
            <a:ext cx="91521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 y="1524000"/>
            <a:ext cx="8915400" cy="2590800"/>
          </a:xfrm>
        </p:spPr>
        <p:txBody>
          <a:bodyPr>
            <a:prstTxWarp prst="textDoubleWave1">
              <a:avLst>
                <a:gd name="adj1" fmla="val 6250"/>
                <a:gd name="adj2" fmla="val 300"/>
              </a:avLst>
            </a:prstTxWarp>
            <a:normAutofit/>
          </a:bodyPr>
          <a:lstStyle/>
          <a:p>
            <a:r>
              <a:rPr lang="en-US" b="1">
                <a:latin typeface="Times New Roman" pitchFamily="18" charset="0"/>
                <a:cs typeface="Times New Roman" pitchFamily="18" charset="0"/>
              </a:rPr>
              <a:t>Cô cho trẻ hát bài “Đoàn tàu nhỏ xíu”</a:t>
            </a:r>
          </a:p>
        </p:txBody>
      </p:sp>
      <p:pic>
        <p:nvPicPr>
          <p:cNvPr id="4" name="Đoàn Tàu Nhỏ Xí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715000"/>
            <a:ext cx="609600" cy="609600"/>
          </a:xfrm>
          <a:prstGeom prst="rect">
            <a:avLst/>
          </a:prstGeom>
        </p:spPr>
      </p:pic>
    </p:spTree>
    <p:extLst>
      <p:ext uri="{BB962C8B-B14F-4D97-AF65-F5344CB8AC3E}">
        <p14:creationId xmlns:p14="http://schemas.microsoft.com/office/powerpoint/2010/main" val="78811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57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78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7A0CC00-14D0-4756-8501-DFDE9B208AD8}"/>
              </a:ext>
            </a:extLst>
          </p:cNvPr>
          <p:cNvSpPr txBox="1"/>
          <p:nvPr/>
        </p:nvSpPr>
        <p:spPr>
          <a:xfrm>
            <a:off x="7162800" y="728664"/>
            <a:ext cx="19812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tàu</a:t>
            </a:r>
            <a:endParaRPr lang="en-US" sz="2800" b="1" dirty="0">
              <a:latin typeface="Times New Roman" panose="02020603050405020304" pitchFamily="18" charset="0"/>
              <a:cs typeface="Times New Roman" panose="02020603050405020304" pitchFamily="18" charset="0"/>
            </a:endParaRPr>
          </a:p>
        </p:txBody>
      </p:sp>
      <p:sp>
        <p:nvSpPr>
          <p:cNvPr id="3" name="Arrow: Right 2">
            <a:extLst>
              <a:ext uri="{FF2B5EF4-FFF2-40B4-BE49-F238E27FC236}">
                <a16:creationId xmlns:a16="http://schemas.microsoft.com/office/drawing/2014/main" id="{C05E04E9-7588-4E14-8F62-4B5850B24989}"/>
              </a:ext>
            </a:extLst>
          </p:cNvPr>
          <p:cNvSpPr/>
          <p:nvPr/>
        </p:nvSpPr>
        <p:spPr>
          <a:xfrm rot="8061359">
            <a:off x="6324600" y="1493282"/>
            <a:ext cx="914400" cy="259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9234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10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A5B0E59-6D5F-40F3-8739-517FCDDC57F8}"/>
              </a:ext>
            </a:extLst>
          </p:cNvPr>
          <p:cNvSpPr txBox="1"/>
          <p:nvPr/>
        </p:nvSpPr>
        <p:spPr>
          <a:xfrm>
            <a:off x="3429000" y="990600"/>
            <a:ext cx="39624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Toa </a:t>
            </a:r>
            <a:r>
              <a:rPr lang="en-US" sz="3200" b="1" dirty="0" err="1">
                <a:latin typeface="Times New Roman" panose="02020603050405020304" pitchFamily="18" charset="0"/>
                <a:cs typeface="Times New Roman" panose="02020603050405020304" pitchFamily="18" charset="0"/>
              </a:rPr>
              <a:t>tàu</a:t>
            </a:r>
            <a:endParaRPr lang="en-US" sz="3200" b="1" dirty="0">
              <a:latin typeface="Times New Roman" panose="02020603050405020304" pitchFamily="18" charset="0"/>
              <a:cs typeface="Times New Roman" panose="02020603050405020304" pitchFamily="18" charset="0"/>
            </a:endParaRPr>
          </a:p>
        </p:txBody>
      </p:sp>
      <p:sp>
        <p:nvSpPr>
          <p:cNvPr id="3" name="Arrow: Right 2">
            <a:extLst>
              <a:ext uri="{FF2B5EF4-FFF2-40B4-BE49-F238E27FC236}">
                <a16:creationId xmlns:a16="http://schemas.microsoft.com/office/drawing/2014/main" id="{E27F7DD4-386A-4E75-8251-77D16FEB308A}"/>
              </a:ext>
            </a:extLst>
          </p:cNvPr>
          <p:cNvSpPr/>
          <p:nvPr/>
        </p:nvSpPr>
        <p:spPr>
          <a:xfrm rot="7579855">
            <a:off x="2179937" y="2265245"/>
            <a:ext cx="1184581" cy="335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98E540-11FC-4592-94F5-64A6FD9BCA71}"/>
              </a:ext>
            </a:extLst>
          </p:cNvPr>
          <p:cNvSpPr txBox="1"/>
          <p:nvPr/>
        </p:nvSpPr>
        <p:spPr>
          <a:xfrm>
            <a:off x="6642953" y="4495720"/>
            <a:ext cx="251460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Đ</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err="1">
                <a:solidFill>
                  <a:srgbClr val="FF0000"/>
                </a:solidFill>
                <a:latin typeface="Times New Roman" panose="02020603050405020304" pitchFamily="18" charset="0"/>
                <a:cs typeface="Times New Roman" panose="02020603050405020304" pitchFamily="18" charset="0"/>
              </a:rPr>
              <a:t>ờng</a:t>
            </a:r>
            <a:r>
              <a:rPr lang="en-US" sz="3200" dirty="0">
                <a:solidFill>
                  <a:srgbClr val="FF0000"/>
                </a:solidFill>
                <a:latin typeface="Times New Roman" panose="02020603050405020304" pitchFamily="18" charset="0"/>
                <a:cs typeface="Times New Roman" panose="02020603050405020304" pitchFamily="18" charset="0"/>
              </a:rPr>
              <a:t> ray</a:t>
            </a:r>
          </a:p>
        </p:txBody>
      </p:sp>
      <p:sp>
        <p:nvSpPr>
          <p:cNvPr id="5" name="Arrow: Right 4">
            <a:extLst>
              <a:ext uri="{FF2B5EF4-FFF2-40B4-BE49-F238E27FC236}">
                <a16:creationId xmlns:a16="http://schemas.microsoft.com/office/drawing/2014/main" id="{6108D4B0-65E3-455B-BFA8-9A4AE032A14C}"/>
              </a:ext>
            </a:extLst>
          </p:cNvPr>
          <p:cNvSpPr/>
          <p:nvPr/>
        </p:nvSpPr>
        <p:spPr>
          <a:xfrm rot="10291928">
            <a:off x="5334000" y="4953000"/>
            <a:ext cx="1295400" cy="279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24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80">
                                          <p:stCondLst>
                                            <p:cond delay="0"/>
                                          </p:stCondLst>
                                        </p:cTn>
                                        <p:tgtEl>
                                          <p:spTgt spid="4"/>
                                        </p:tgtEl>
                                      </p:cBhvr>
                                    </p:animEffect>
                                    <p:anim calcmode="lin" valueType="num">
                                      <p:cBhvr>
                                        <p:cTn id="2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gtEl>
                                      </p:cBhvr>
                                      <p:to x="100000" y="60000"/>
                                    </p:animScale>
                                    <p:animScale>
                                      <p:cBhvr>
                                        <p:cTn id="29" dur="166" decel="50000">
                                          <p:stCondLst>
                                            <p:cond delay="676"/>
                                          </p:stCondLst>
                                        </p:cTn>
                                        <p:tgtEl>
                                          <p:spTgt spid="4"/>
                                        </p:tgtEl>
                                      </p:cBhvr>
                                      <p:to x="100000" y="100000"/>
                                    </p:animScale>
                                    <p:animScale>
                                      <p:cBhvr>
                                        <p:cTn id="30" dur="26">
                                          <p:stCondLst>
                                            <p:cond delay="1312"/>
                                          </p:stCondLst>
                                        </p:cTn>
                                        <p:tgtEl>
                                          <p:spTgt spid="4"/>
                                        </p:tgtEl>
                                      </p:cBhvr>
                                      <p:to x="100000" y="80000"/>
                                    </p:animScale>
                                    <p:animScale>
                                      <p:cBhvr>
                                        <p:cTn id="31" dur="166" decel="50000">
                                          <p:stCondLst>
                                            <p:cond delay="1338"/>
                                          </p:stCondLst>
                                        </p:cTn>
                                        <p:tgtEl>
                                          <p:spTgt spid="4"/>
                                        </p:tgtEl>
                                      </p:cBhvr>
                                      <p:to x="100000" y="100000"/>
                                    </p:animScale>
                                    <p:animScale>
                                      <p:cBhvr>
                                        <p:cTn id="32" dur="26">
                                          <p:stCondLst>
                                            <p:cond delay="1642"/>
                                          </p:stCondLst>
                                        </p:cTn>
                                        <p:tgtEl>
                                          <p:spTgt spid="4"/>
                                        </p:tgtEl>
                                      </p:cBhvr>
                                      <p:to x="100000" y="90000"/>
                                    </p:animScale>
                                    <p:animScale>
                                      <p:cBhvr>
                                        <p:cTn id="33" dur="166" decel="50000">
                                          <p:stCondLst>
                                            <p:cond delay="1668"/>
                                          </p:stCondLst>
                                        </p:cTn>
                                        <p:tgtEl>
                                          <p:spTgt spid="4"/>
                                        </p:tgtEl>
                                      </p:cBhvr>
                                      <p:to x="100000" y="100000"/>
                                    </p:animScale>
                                    <p:animScale>
                                      <p:cBhvr>
                                        <p:cTn id="34" dur="26">
                                          <p:stCondLst>
                                            <p:cond delay="1808"/>
                                          </p:stCondLst>
                                        </p:cTn>
                                        <p:tgtEl>
                                          <p:spTgt spid="4"/>
                                        </p:tgtEl>
                                      </p:cBhvr>
                                      <p:to x="100000" y="95000"/>
                                    </p:animScale>
                                    <p:animScale>
                                      <p:cBhvr>
                                        <p:cTn id="35" dur="166" decel="50000">
                                          <p:stCondLst>
                                            <p:cond delay="1834"/>
                                          </p:stCondLst>
                                        </p:cTn>
                                        <p:tgtEl>
                                          <p:spTgt spid="4"/>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2E0DFBB-D8B3-4EF4-B58A-320AFC681999}"/>
              </a:ext>
            </a:extLst>
          </p:cNvPr>
          <p:cNvSpPr txBox="1"/>
          <p:nvPr/>
        </p:nvSpPr>
        <p:spPr>
          <a:xfrm>
            <a:off x="457200" y="5638800"/>
            <a:ext cx="32766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Bánh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xe</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hoả</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Arrow: Right 2">
            <a:extLst>
              <a:ext uri="{FF2B5EF4-FFF2-40B4-BE49-F238E27FC236}">
                <a16:creationId xmlns:a16="http://schemas.microsoft.com/office/drawing/2014/main" id="{555AD92D-C8D5-456E-9D9F-DE4C0B69393B}"/>
              </a:ext>
            </a:extLst>
          </p:cNvPr>
          <p:cNvSpPr/>
          <p:nvPr/>
        </p:nvSpPr>
        <p:spPr>
          <a:xfrm rot="14169051">
            <a:off x="3352800" y="5377190"/>
            <a:ext cx="1752600"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22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1"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BDF2E8F-0D6F-4E2B-9079-062BC9F8A157}"/>
              </a:ext>
            </a:extLst>
          </p:cNvPr>
          <p:cNvSpPr txBox="1"/>
          <p:nvPr/>
        </p:nvSpPr>
        <p:spPr>
          <a:xfrm>
            <a:off x="304800" y="533400"/>
            <a:ext cx="16764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khói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id="{2BC227F3-BB16-44D8-A72B-FC3C86A0DF7D}"/>
              </a:ext>
            </a:extLst>
          </p:cNvPr>
          <p:cNvSpPr/>
          <p:nvPr/>
        </p:nvSpPr>
        <p:spPr>
          <a:xfrm rot="1775905">
            <a:off x="1030418" y="1205167"/>
            <a:ext cx="1478226" cy="349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13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533400"/>
            <a:ext cx="9121588" cy="534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464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2" y="0"/>
            <a:ext cx="9177051" cy="688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A10ECF0-FF05-4F3B-A324-B758932DB130}"/>
              </a:ext>
            </a:extLst>
          </p:cNvPr>
          <p:cNvSpPr txBox="1"/>
          <p:nvPr/>
        </p:nvSpPr>
        <p:spPr>
          <a:xfrm>
            <a:off x="4343400" y="5043641"/>
            <a:ext cx="4419600"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Tàu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ngầm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142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Template>
  <TotalTime>616</TotalTime>
  <Words>210</Words>
  <Application>Microsoft Office PowerPoint</Application>
  <PresentationFormat>On-screen Show (4:3)</PresentationFormat>
  <Paragraphs>20</Paragraphs>
  <Slides>18</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 Light</vt:lpstr>
      <vt:lpstr>Times New Roman</vt:lpstr>
      <vt:lpstr>Metropolitan</vt:lpstr>
      <vt:lpstr>LĨNH VỰC PHÁT TRIỂN NGÔN NGỮ</vt:lpstr>
      <vt:lpstr>Cô cho trẻ hát bài “Đoàn tàu nhỏ xíu”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TC 1 “Tàu về ga”</vt:lpstr>
      <vt:lpstr>Cách chơi: Những người chơi đứng thành hàng dọc. Người sau để tay lên vai người trước làm tàu hỏa. Người dẫn đầu vừa chạy vừa hô lệnh “Tàu lên dốc” hoặc “Tàu xuống dốc”. Khi nghe lệnh “Tàu lên dốc” tất cả chạy chậm, bàn châm nhón lên, chạy bằng mũi bàn chân. Khi nghe lệnh “Tàu xuống dốc”, tất cả chạy chậm chậm bằng gót chân. </vt:lpstr>
      <vt:lpstr>TC 2 “Tai ai tinh”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LĨNH VỰC PHÁT TRIỂN NGÔN NGỮ</dc:title>
  <dc:creator>Windows User</dc:creator>
  <cp:lastModifiedBy>Administrator</cp:lastModifiedBy>
  <cp:revision>37</cp:revision>
  <dcterms:created xsi:type="dcterms:W3CDTF">2021-03-07T13:50:48Z</dcterms:created>
  <dcterms:modified xsi:type="dcterms:W3CDTF">2023-03-20T08:52:38Z</dcterms:modified>
</cp:coreProperties>
</file>