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mf" ContentType="image/x-wm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80" r:id="rId4"/>
    <p:sldId id="263" r:id="rId5"/>
    <p:sldId id="271" r:id="rId6"/>
    <p:sldId id="266" r:id="rId7"/>
    <p:sldId id="267" r:id="rId8"/>
    <p:sldId id="268" r:id="rId9"/>
    <p:sldId id="269" r:id="rId10"/>
    <p:sldId id="270" r:id="rId11"/>
    <p:sldId id="272" r:id="rId12"/>
    <p:sldId id="273" r:id="rId13"/>
    <p:sldId id="259" r:id="rId14"/>
    <p:sldId id="279" r:id="rId15"/>
    <p:sldId id="282" r:id="rId16"/>
    <p:sldId id="274" r:id="rId17"/>
    <p:sldId id="275" r:id="rId18"/>
    <p:sldId id="281" r:id="rId19"/>
    <p:sldId id="276" r:id="rId20"/>
    <p:sldId id="278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CC2D1-4FBD-43FC-8A0C-B1DA5B984A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FB520-DCAE-4364-97DE-15C27DBECB0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GIF"/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hyperlink" Target="http://3.bp.blogspot.com/-YHJODcEUz-Y/TkTLnGNQpCI/AAAAAAAAAf8/Sn8-j60ICJU/s1600/1232929990wHZKSp8.jpg" TargetMode="Externa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hyperlink" Target="http://2.bp.blogspot.com/-juPZCPnt-Wc/TkTLlo69ttI/AAAAAAAAAeU/kcZPHZy6T-c/s1600/8066_view_325002773.jpg" TargetMode="Externa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6" Type="http://schemas.openxmlformats.org/officeDocument/2006/relationships/image" Target="../media/image38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7.GI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GIF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hyperlink" Target="Nhac/nhac%20hinh%20thieu%20nhi/YouTube%20-%20Xuan%20mai%20-%20Chau%20ve%20ong%20mat%20troi%20end.flv" TargetMode="External"/><Relationship Id="rId4" Type="http://schemas.openxmlformats.org/officeDocument/2006/relationships/image" Target="../media/image8.GIF"/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emf"/><Relationship Id="rId8" Type="http://schemas.openxmlformats.org/officeDocument/2006/relationships/image" Target="../media/image45.emf"/><Relationship Id="rId7" Type="http://schemas.openxmlformats.org/officeDocument/2006/relationships/image" Target="../media/image44.emf"/><Relationship Id="rId6" Type="http://schemas.openxmlformats.org/officeDocument/2006/relationships/image" Target="../media/image11.png"/><Relationship Id="rId5" Type="http://schemas.microsoft.com/office/2007/relationships/media" Target="file:///F:\PHONG%20CHONG%20MA%20TUY%20HIV%20-%20AIDS%20(%20Thanh%20pho)%202008-2009\TRUYEN%20THONG%20MA%20TUY\Mo%20uoc%20ngay%20mai.mp3" TargetMode="External"/><Relationship Id="rId4" Type="http://schemas.openxmlformats.org/officeDocument/2006/relationships/audio" Target="file:///F:\PHONG%20CHONG%20MA%20TUY%20HIV%20-%20AIDS%20(%20Thanh%20pho)%202008-2009\TRUYEN%20THONG%20MA%20TUY\Mo%20uoc%20ngay%20mai.mp3" TargetMode="External"/><Relationship Id="rId3" Type="http://schemas.openxmlformats.org/officeDocument/2006/relationships/image" Target="../media/image43.png"/><Relationship Id="rId22" Type="http://schemas.openxmlformats.org/officeDocument/2006/relationships/slideLayout" Target="../slideLayouts/slideLayout2.xml"/><Relationship Id="rId21" Type="http://schemas.openxmlformats.org/officeDocument/2006/relationships/audio" Target="../media/audio4.wav"/><Relationship Id="rId20" Type="http://schemas.openxmlformats.org/officeDocument/2006/relationships/image" Target="../media/image55.GIF"/><Relationship Id="rId2" Type="http://schemas.openxmlformats.org/officeDocument/2006/relationships/image" Target="../media/image42.png"/><Relationship Id="rId19" Type="http://schemas.microsoft.com/office/2007/relationships/media" Target="file:///C:\Documents%20and%20Settings\Admin\My%20Documents\THU%20THI%20HUYEN%202009\tren%20con%20duong%202%20loi%201%20lan.wav" TargetMode="External"/><Relationship Id="rId18" Type="http://schemas.openxmlformats.org/officeDocument/2006/relationships/audio" Target="file:///C:\Documents%20and%20Settings\Admin\My%20Documents\THU%20THI%20HUYEN%202009\tren%20con%20duong%202%20loi%201%20lan.wav" TargetMode="External"/><Relationship Id="rId17" Type="http://schemas.openxmlformats.org/officeDocument/2006/relationships/image" Target="../media/image54.GIF"/><Relationship Id="rId16" Type="http://schemas.openxmlformats.org/officeDocument/2006/relationships/image" Target="../media/image53.emf"/><Relationship Id="rId15" Type="http://schemas.openxmlformats.org/officeDocument/2006/relationships/image" Target="../media/image52.emf"/><Relationship Id="rId14" Type="http://schemas.openxmlformats.org/officeDocument/2006/relationships/image" Target="../media/image51.emf"/><Relationship Id="rId13" Type="http://schemas.openxmlformats.org/officeDocument/2006/relationships/image" Target="../media/image50.emf"/><Relationship Id="rId12" Type="http://schemas.openxmlformats.org/officeDocument/2006/relationships/image" Target="../media/image49.emf"/><Relationship Id="rId11" Type="http://schemas.openxmlformats.org/officeDocument/2006/relationships/image" Target="../media/image48.emf"/><Relationship Id="rId10" Type="http://schemas.openxmlformats.org/officeDocument/2006/relationships/image" Target="../media/image47.emf"/><Relationship Id="rId1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media" Target="file:///C:\Game\Bejeweled%201.4\sounds\firecrackle.mp3" TargetMode="External"/><Relationship Id="rId3" Type="http://schemas.openxmlformats.org/officeDocument/2006/relationships/audio" Target="file:///C:\Game\Bejeweled%201.4\sounds\firecrackle.mp3" TargetMode="External"/><Relationship Id="rId2" Type="http://schemas.openxmlformats.org/officeDocument/2006/relationships/audio" Target="../media/audio1.wav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hyperlink" Target="http://3.bp.blogspot.com/-YHJODcEUz-Y/TkTLnGNQpCI/AAAAAAAAAf8/Sn8-j60ICJU/s1600/1232929990wHZKSp8.jpg" TargetMode="Externa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hyperlink" Target="http://2.bp.blogspot.com/-juPZCPnt-Wc/TkTLlo69ttI/AAAAAAAAAeU/kcZPHZy6T-c/s1600/8066_view_325002773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hyperlink" Target="http://2.bp.blogspot.com/-lV1pLKxJneM/TkTLnAa7CKI/AAAAAAAAAf0/X1zC1AGyl10/s1600/baby-names-baby-in-towel(2)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10" y="-385556"/>
            <a:ext cx="9144000" cy="689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5867400"/>
            <a:ext cx="4000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slide0039_image1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3962400"/>
            <a:ext cx="857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slide0039_image1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4953000"/>
            <a:ext cx="857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slide0039_image1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4953000"/>
            <a:ext cx="857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5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880371"/>
            <a:ext cx="1371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WordArt 8"/>
          <p:cNvSpPr>
            <a:spLocks noChangeArrowheads="1" noChangeShapeType="1" noTextEdit="1"/>
          </p:cNvSpPr>
          <p:nvPr/>
        </p:nvSpPr>
        <p:spPr bwMode="auto">
          <a:xfrm>
            <a:off x="1099159" y="84342"/>
            <a:ext cx="7525070" cy="1066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25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0" dirty="0">
                <a:ln w="12700">
                  <a:solidFill>
                    <a:srgbClr val="FF33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PHÒNG GIÁO DỤC VÀ ĐÀO TẠO QUẬN LONG BIÊN</a:t>
            </a:r>
            <a:endParaRPr lang="en-US" sz="2000" b="1" kern="10" dirty="0">
              <a:ln w="12700">
                <a:solidFill>
                  <a:srgbClr val="FF3300"/>
                </a:solidFill>
                <a:rou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0" dirty="0">
                <a:ln w="12700">
                  <a:solidFill>
                    <a:srgbClr val="FF33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 MẦM NON GIANG BIÊN</a:t>
            </a:r>
            <a:endParaRPr lang="en-US" sz="2000" b="1" kern="10" dirty="0">
              <a:ln w="12700">
                <a:solidFill>
                  <a:srgbClr val="FF3300"/>
                </a:solidFill>
                <a:rou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4" name="Oval 12"/>
          <p:cNvSpPr>
            <a:spLocks noChangeArrowheads="1"/>
          </p:cNvSpPr>
          <p:nvPr/>
        </p:nvSpPr>
        <p:spPr bwMode="auto">
          <a:xfrm>
            <a:off x="1099159" y="1151142"/>
            <a:ext cx="7031865" cy="1980303"/>
          </a:xfrm>
          <a:prstGeom prst="ellipse">
            <a:avLst/>
          </a:prstGeom>
          <a:solidFill>
            <a:srgbClr val="EEB0E7"/>
          </a:solidFill>
          <a:ln w="9525">
            <a:solidFill>
              <a:schemeClr val="bg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LĨNH VỰC PHÁT TRIỂN NGÔN NGỮ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5" name="WordArt 13"/>
          <p:cNvSpPr>
            <a:spLocks noChangeArrowheads="1" noChangeShapeType="1" noTextEdit="1"/>
          </p:cNvSpPr>
          <p:nvPr/>
        </p:nvSpPr>
        <p:spPr bwMode="auto">
          <a:xfrm>
            <a:off x="685800" y="3131446"/>
            <a:ext cx="7938429" cy="216626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tài:Thơ: Đôi mắt của em</a:t>
            </a:r>
            <a:endParaRPr lang="en-US" sz="4000" b="1" kern="10" dirty="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6" name="Rectangle 14"/>
          <p:cNvSpPr>
            <a:spLocks noChangeArrowheads="1"/>
          </p:cNvSpPr>
          <p:nvPr/>
        </p:nvSpPr>
        <p:spPr bwMode="auto">
          <a:xfrm>
            <a:off x="1774064" y="6030913"/>
            <a:ext cx="584593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</a:rPr>
              <a:t>Giáo v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</a:rPr>
              <a:t>i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</a:rPr>
              <a:t>ên: </a:t>
            </a:r>
            <a:r>
              <a:rPr lang="en-US" sz="28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Nguyễn Thị Nhung</a:t>
            </a:r>
            <a:endParaRPr lang="en-US" sz="2800" b="1" i="1" dirty="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556" name="Picture 4" descr="hinhnen_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5"/>
          <p:cNvSpPr>
            <a:spLocks noChangeArrowheads="1"/>
          </p:cNvSpPr>
          <p:nvPr/>
        </p:nvSpPr>
        <p:spPr bwMode="auto">
          <a:xfrm rot="10800000">
            <a:off x="250825" y="476250"/>
            <a:ext cx="4549775" cy="2089150"/>
          </a:xfrm>
          <a:prstGeom prst="wedgeEllipseCallout">
            <a:avLst>
              <a:gd name="adj1" fmla="val 12176"/>
              <a:gd name="adj2" fmla="val 40042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</a:ln>
        </p:spPr>
        <p:txBody>
          <a:bodyPr rot="10800000"/>
          <a:lstStyle/>
          <a:p>
            <a:pPr algn="ctr"/>
            <a:r>
              <a:rPr lang="en-US" sz="4000" dirty="0">
                <a:solidFill>
                  <a:srgbClr val="FD3A13"/>
                </a:solidFill>
              </a:rPr>
              <a:t>Đàm thoại:</a:t>
            </a:r>
            <a:endParaRPr lang="en-US" sz="4000" dirty="0">
              <a:solidFill>
                <a:srgbClr val="FD3A13"/>
              </a:solidFill>
            </a:endParaRPr>
          </a:p>
          <a:p>
            <a:pPr algn="ctr"/>
            <a:r>
              <a:rPr lang="en-US" sz="2400" dirty="0" smtClean="0"/>
              <a:t>Cô</a:t>
            </a:r>
            <a:r>
              <a:rPr lang="en-US" sz="2400" dirty="0" smtClean="0"/>
              <a:t> </a:t>
            </a:r>
            <a:r>
              <a:rPr lang="en-US" sz="2400" dirty="0"/>
              <a:t>vừa nghe đọc bài thơ gì?</a:t>
            </a:r>
            <a:endParaRPr lang="en-US" sz="2400" dirty="0"/>
          </a:p>
          <a:p>
            <a:pPr algn="ctr"/>
            <a:r>
              <a:rPr lang="en-US" sz="2400" dirty="0"/>
              <a:t>Của tác giả </a:t>
            </a:r>
            <a:r>
              <a:rPr lang="en-US" sz="2400" dirty="0" smtClean="0"/>
              <a:t>nào?</a:t>
            </a:r>
            <a:endParaRPr lang="en-US" sz="2400" dirty="0"/>
          </a:p>
        </p:txBody>
      </p:sp>
      <p:grpSp>
        <p:nvGrpSpPr>
          <p:cNvPr id="2" name="Group 6"/>
          <p:cNvGrpSpPr/>
          <p:nvPr/>
        </p:nvGrpSpPr>
        <p:grpSpPr bwMode="auto">
          <a:xfrm>
            <a:off x="4786313" y="1125538"/>
            <a:ext cx="3975100" cy="5580062"/>
            <a:chOff x="2698" y="527"/>
            <a:chExt cx="2504" cy="3515"/>
          </a:xfrm>
        </p:grpSpPr>
        <p:grpSp>
          <p:nvGrpSpPr>
            <p:cNvPr id="23560" name="Group 7"/>
            <p:cNvGrpSpPr/>
            <p:nvPr/>
          </p:nvGrpSpPr>
          <p:grpSpPr bwMode="auto">
            <a:xfrm>
              <a:off x="2698" y="527"/>
              <a:ext cx="2504" cy="3515"/>
              <a:chOff x="3061" y="935"/>
              <a:chExt cx="1913" cy="3288"/>
            </a:xfrm>
          </p:grpSpPr>
          <p:grpSp>
            <p:nvGrpSpPr>
              <p:cNvPr id="23562" name="Group 8"/>
              <p:cNvGrpSpPr/>
              <p:nvPr/>
            </p:nvGrpSpPr>
            <p:grpSpPr bwMode="auto">
              <a:xfrm>
                <a:off x="3061" y="935"/>
                <a:ext cx="1905" cy="3266"/>
                <a:chOff x="5952" y="720"/>
                <a:chExt cx="3888" cy="3168"/>
              </a:xfrm>
            </p:grpSpPr>
            <p:sp>
              <p:nvSpPr>
                <p:cNvPr id="23564" name="Rectangle 9"/>
                <p:cNvSpPr>
                  <a:spLocks noChangeArrowheads="1"/>
                </p:cNvSpPr>
                <p:nvPr/>
              </p:nvSpPr>
              <p:spPr bwMode="auto">
                <a:xfrm>
                  <a:off x="5952" y="2587"/>
                  <a:ext cx="3888" cy="1301"/>
                </a:xfrm>
                <a:prstGeom prst="rect">
                  <a:avLst/>
                </a:prstGeom>
                <a:gradFill rotWithShape="1">
                  <a:gsLst>
                    <a:gs pos="0">
                      <a:srgbClr val="99FFCC"/>
                    </a:gs>
                    <a:gs pos="50000">
                      <a:srgbClr val="CCFFCC"/>
                    </a:gs>
                    <a:gs pos="100000">
                      <a:srgbClr val="99FFCC"/>
                    </a:gs>
                  </a:gsLst>
                  <a:lin ang="5400000" scaled="1"/>
                </a:gradFill>
                <a:ln w="9525">
                  <a:solidFill>
                    <a:srgbClr val="37B3FF"/>
                  </a:solidFill>
                  <a:miter lim="800000"/>
                </a:ln>
              </p:spPr>
              <p:txBody>
                <a:bodyPr wrap="none" anchor="ctr"/>
                <a:lstStyle/>
                <a:p>
                  <a:pPr marL="342900" indent="-342900" eaLnBrk="0" hangingPunct="0"/>
                  <a:endParaRPr lang="en-US" sz="2400" b="1"/>
                </a:p>
                <a:p>
                  <a:pPr marL="342900" indent="-342900" eaLnBrk="0" hangingPunct="0"/>
                  <a:endParaRPr lang="en-US" sz="2000" b="1" u="sng">
                    <a:solidFill>
                      <a:srgbClr val="0000FF"/>
                    </a:solidFill>
                  </a:endParaRPr>
                </a:p>
                <a:p>
                  <a:pPr marL="342900" indent="-342900" eaLnBrk="0" hangingPunct="0"/>
                  <a:endParaRPr lang="en-US" sz="2400" b="1">
                    <a:solidFill>
                      <a:srgbClr val="0000FF"/>
                    </a:solidFill>
                    <a:latin typeface=".VnTime" pitchFamily="34" charset="0"/>
                  </a:endParaRPr>
                </a:p>
              </p:txBody>
            </p:sp>
            <p:pic>
              <p:nvPicPr>
                <p:cNvPr id="23565" name="Picture 10" descr="TWEETY"/>
                <p:cNvPicPr>
                  <a:picLocks noChangeAspect="1" noChangeArrowheads="1" noCrop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57" y="720"/>
                  <a:ext cx="1206" cy="1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66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5952" y="1706"/>
                  <a:ext cx="1776" cy="8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67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7728" y="1680"/>
                  <a:ext cx="2112" cy="8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23563" name="Picture 13" descr="A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9" y="2907"/>
                <a:ext cx="1905" cy="1316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561" name="Rectangle 14"/>
            <p:cNvSpPr>
              <a:spLocks noChangeArrowheads="1"/>
            </p:cNvSpPr>
            <p:nvPr/>
          </p:nvSpPr>
          <p:spPr bwMode="auto">
            <a:xfrm>
              <a:off x="3152" y="2205"/>
              <a:ext cx="163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b="1" dirty="0" smtClean="0">
                  <a:latin typeface="VNI-Times" pitchFamily="2" charset="0"/>
                </a:rPr>
                <a:t>đôi mắtcủa </a:t>
              </a:r>
              <a:r>
                <a:rPr lang="en-US" sz="2800" b="1" dirty="0">
                  <a:latin typeface="VNI-Times" pitchFamily="2" charset="0"/>
                </a:rPr>
                <a:t>em</a:t>
              </a:r>
              <a:endParaRPr lang="en-US" sz="2800" b="1" dirty="0">
                <a:latin typeface="VNI-Times" pitchFamily="2" charset="0"/>
              </a:endParaRPr>
            </a:p>
            <a:p>
              <a:pPr algn="ctr"/>
              <a:r>
                <a:rPr lang="en-US" sz="2800" b="1" dirty="0" smtClean="0">
                  <a:latin typeface="VNI-Times" pitchFamily="2" charset="0"/>
                </a:rPr>
                <a:t>Lê </a:t>
              </a:r>
              <a:r>
                <a:rPr lang="en-US" sz="2800" b="1" dirty="0">
                  <a:latin typeface="VNI-Times" pitchFamily="2" charset="0"/>
                </a:rPr>
                <a:t>Thị Mỹ Phương</a:t>
              </a:r>
              <a:endParaRPr lang="en-US" sz="2800" b="1" dirty="0">
                <a:latin typeface="VNI-Times" pitchFamily="2" charset="0"/>
              </a:endParaRPr>
            </a:p>
            <a:p>
              <a:pPr algn="ctr"/>
              <a:endParaRPr lang="en-US" sz="2800" b="1" dirty="0">
                <a:latin typeface="VNI-Times" pitchFamily="2" charset="0"/>
              </a:endParaRPr>
            </a:p>
          </p:txBody>
        </p:sp>
      </p:grpSp>
      <p:sp>
        <p:nvSpPr>
          <p:cNvPr id="2355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en-US" sz="1400">
                <a:cs typeface="Calibri" panose="020F0502020204030204" pitchFamily="34" charset="0"/>
              </a:rPr>
              <a:t>Lê Thị Mỹ Phương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Bài thơ nói đến bộ phận nào trên cơ thể?</a:t>
            </a:r>
            <a:br>
              <a:rPr lang="en-US" sz="4000">
                <a:solidFill>
                  <a:schemeClr val="tx2"/>
                </a:solidFill>
              </a:rPr>
            </a:br>
            <a:endParaRPr lang="en-US" sz="4000">
              <a:solidFill>
                <a:schemeClr val="tx2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565400"/>
            <a:ext cx="51117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mắt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7467600" cy="434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Đôi mắt được tác giả miêu tả như thế nào?</a:t>
            </a:r>
            <a:br>
              <a:rPr lang="en-US" sz="4000" dirty="0">
                <a:solidFill>
                  <a:srgbClr val="FF0000"/>
                </a:solidFill>
              </a:rPr>
            </a:b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565400"/>
            <a:ext cx="51117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Ảnh baby dễ thương">
            <a:hlinkClick r:id="rId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10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2743200" y="5810250"/>
            <a:ext cx="34956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Đôi mắt xinh xinh</a:t>
            </a:r>
            <a:endParaRPr lang="en-US" sz="3600" b="1" kern="10">
              <a:ln w="12700">
                <a:solidFill>
                  <a:srgbClr val="EAEAEA"/>
                </a:solidFill>
                <a:rou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Đôi mắt tròn tròn</a:t>
            </a:r>
            <a:endParaRPr lang="en-US" sz="3600" b="1" kern="10">
              <a:ln w="12700">
                <a:solidFill>
                  <a:srgbClr val="EAEAEA"/>
                </a:solidFill>
                <a:rou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H="1">
            <a:off x="5257800" y="1828800"/>
            <a:ext cx="1447800" cy="6096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762000" y="1828800"/>
            <a:ext cx="1447800" cy="6096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2"/>
          <p:cNvSpPr>
            <a:spLocks noChangeArrowheads="1"/>
          </p:cNvSpPr>
          <p:nvPr/>
        </p:nvSpPr>
        <p:spPr bwMode="auto">
          <a:xfrm>
            <a:off x="1619250" y="188913"/>
            <a:ext cx="6192838" cy="79216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sz="3200" dirty="0"/>
              <a:t>Đôi mắt giúp bé điều gì?</a:t>
            </a:r>
            <a:endParaRPr lang="en-US" sz="3200" dirty="0"/>
          </a:p>
        </p:txBody>
      </p:sp>
      <p:grpSp>
        <p:nvGrpSpPr>
          <p:cNvPr id="2" name="Group 3"/>
          <p:cNvGrpSpPr/>
          <p:nvPr/>
        </p:nvGrpSpPr>
        <p:grpSpPr bwMode="auto">
          <a:xfrm>
            <a:off x="250825" y="1052513"/>
            <a:ext cx="3200400" cy="2057400"/>
            <a:chOff x="158" y="799"/>
            <a:chExt cx="2016" cy="1296"/>
          </a:xfrm>
        </p:grpSpPr>
        <p:sp>
          <p:nvSpPr>
            <p:cNvPr id="25615" name="AutoShape 4"/>
            <p:cNvSpPr>
              <a:spLocks noChangeArrowheads="1"/>
            </p:cNvSpPr>
            <p:nvPr/>
          </p:nvSpPr>
          <p:spPr bwMode="auto">
            <a:xfrm>
              <a:off x="158" y="799"/>
              <a:ext cx="2016" cy="1296"/>
            </a:xfrm>
            <a:prstGeom prst="cloudCallout">
              <a:avLst>
                <a:gd name="adj1" fmla="val 55157"/>
                <a:gd name="adj2" fmla="val 45912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25616" name="Picture 5" descr="sun14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845"/>
              <a:ext cx="1406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/>
          <p:nvPr/>
        </p:nvGrpSpPr>
        <p:grpSpPr bwMode="auto">
          <a:xfrm>
            <a:off x="0" y="3933825"/>
            <a:ext cx="2984500" cy="2376488"/>
            <a:chOff x="340" y="2478"/>
            <a:chExt cx="1880" cy="1633"/>
          </a:xfrm>
        </p:grpSpPr>
        <p:sp>
          <p:nvSpPr>
            <p:cNvPr id="25613" name="AutoShape 7"/>
            <p:cNvSpPr>
              <a:spLocks noChangeArrowheads="1"/>
            </p:cNvSpPr>
            <p:nvPr/>
          </p:nvSpPr>
          <p:spPr bwMode="auto">
            <a:xfrm>
              <a:off x="340" y="2614"/>
              <a:ext cx="1880" cy="1497"/>
            </a:xfrm>
            <a:prstGeom prst="cloudCallout">
              <a:avLst>
                <a:gd name="adj1" fmla="val 76065"/>
                <a:gd name="adj2" fmla="val -25551"/>
              </a:avLst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25614" name="Picture 8" descr="XMASCA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2478"/>
              <a:ext cx="1248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9"/>
          <p:cNvGrpSpPr/>
          <p:nvPr/>
        </p:nvGrpSpPr>
        <p:grpSpPr bwMode="auto">
          <a:xfrm>
            <a:off x="6156325" y="836613"/>
            <a:ext cx="2987675" cy="2305050"/>
            <a:chOff x="3470" y="754"/>
            <a:chExt cx="1950" cy="1400"/>
          </a:xfrm>
        </p:grpSpPr>
        <p:sp>
          <p:nvSpPr>
            <p:cNvPr id="25610" name="AutoShape 10"/>
            <p:cNvSpPr>
              <a:spLocks noChangeArrowheads="1"/>
            </p:cNvSpPr>
            <p:nvPr/>
          </p:nvSpPr>
          <p:spPr bwMode="auto">
            <a:xfrm>
              <a:off x="3470" y="754"/>
              <a:ext cx="1950" cy="1400"/>
            </a:xfrm>
            <a:prstGeom prst="cloudCallout">
              <a:avLst>
                <a:gd name="adj1" fmla="val -67130"/>
                <a:gd name="adj2" fmla="val 46569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25611" name="Picture 11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207"/>
              <a:ext cx="66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Picture 12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32" y="1026"/>
              <a:ext cx="876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/>
          <p:nvPr/>
        </p:nvGrpSpPr>
        <p:grpSpPr bwMode="auto">
          <a:xfrm>
            <a:off x="6443663" y="3716338"/>
            <a:ext cx="2700337" cy="2881312"/>
            <a:chOff x="3651" y="2523"/>
            <a:chExt cx="1905" cy="1633"/>
          </a:xfrm>
        </p:grpSpPr>
        <p:sp>
          <p:nvSpPr>
            <p:cNvPr id="25608" name="AutoShape 14"/>
            <p:cNvSpPr>
              <a:spLocks noChangeArrowheads="1"/>
            </p:cNvSpPr>
            <p:nvPr/>
          </p:nvSpPr>
          <p:spPr bwMode="auto">
            <a:xfrm>
              <a:off x="3651" y="2568"/>
              <a:ext cx="1905" cy="1588"/>
            </a:xfrm>
            <a:prstGeom prst="cloudCallout">
              <a:avLst>
                <a:gd name="adj1" fmla="val -78454"/>
                <a:gd name="adj2" fmla="val -23676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25609" name="Picture 15" descr="1 (1820)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2523"/>
              <a:ext cx="1089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08275"/>
            <a:ext cx="29527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Ảnh baby dễ thương">
            <a:hlinkClick r:id="rId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5943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13"/>
          <p:cNvGrpSpPr/>
          <p:nvPr/>
        </p:nvGrpSpPr>
        <p:grpSpPr bwMode="auto">
          <a:xfrm>
            <a:off x="0" y="0"/>
            <a:ext cx="9144000" cy="5715000"/>
            <a:chOff x="0" y="0"/>
            <a:chExt cx="5760" cy="4392"/>
          </a:xfrm>
        </p:grpSpPr>
        <p:pic>
          <p:nvPicPr>
            <p:cNvPr id="29705" name="Picture 4" descr="n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15" descr="fduende3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64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0" name="Picture 6" descr="Butterfly-06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714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 descr="bu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 descr="bu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WordArt 16"/>
          <p:cNvSpPr>
            <a:spLocks noChangeArrowheads="1" noChangeShapeType="1" noTextEdit="1"/>
          </p:cNvSpPr>
          <p:nvPr/>
        </p:nvSpPr>
        <p:spPr bwMode="auto">
          <a:xfrm>
            <a:off x="2438400" y="5810250"/>
            <a:ext cx="39147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12700">
                <a:solidFill>
                  <a:srgbClr val="EAEAEA"/>
                </a:solidFill>
                <a:round/>
              </a:ln>
              <a:solidFill>
                <a:schemeClr val="tx2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0" y="5638800"/>
            <a:ext cx="45720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vi-VN" sz="2800" b="1" kern="10">
                <a:ln w="12700">
                  <a:solidFill>
                    <a:srgbClr val="EAEAEA"/>
                  </a:solidFill>
                  <a:rou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/>
              </a:rPr>
              <a:t>Em yêu em quý</a:t>
            </a:r>
            <a:endParaRPr lang="vi-VN" sz="2800" b="1" kern="10">
              <a:ln w="12700">
                <a:solidFill>
                  <a:srgbClr val="EAEAEA"/>
                </a:solidFill>
                <a:rou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Times New Roman" panose="02020603050405020304"/>
            </a:endParaRPr>
          </a:p>
          <a:p>
            <a:pPr algn="ctr">
              <a:defRPr/>
            </a:pPr>
            <a:r>
              <a:rPr lang="vi-VN" sz="2800" b="1" kern="10">
                <a:ln w="12700">
                  <a:solidFill>
                    <a:srgbClr val="EAEAEA"/>
                  </a:solidFill>
                  <a:rou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/>
              </a:rPr>
              <a:t>Đôi mắt xinh xinh</a:t>
            </a:r>
            <a:endParaRPr lang="en-US" sz="28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omd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lavap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r="5353" b="5661"/>
          <a:stretch>
            <a:fillRect/>
          </a:stretch>
        </p:blipFill>
        <p:spPr bwMode="auto">
          <a:xfrm>
            <a:off x="720725" y="3511550"/>
            <a:ext cx="266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/>
          <p:nvPr/>
        </p:nvGrpSpPr>
        <p:grpSpPr bwMode="auto">
          <a:xfrm rot="558427">
            <a:off x="2197100" y="3135313"/>
            <a:ext cx="706438" cy="1066800"/>
            <a:chOff x="576" y="2688"/>
            <a:chExt cx="1632" cy="1344"/>
          </a:xfrm>
        </p:grpSpPr>
        <p:pic>
          <p:nvPicPr>
            <p:cNvPr id="26650" name="Picture 5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1" name="Picture 6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2" name="Picture 7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3" name="Picture 8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4" name="Picture 9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5" name="Picture 10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6" name="Picture 11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7" name="Picture 12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9" name="Picture 13" descr="be hai ho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6684">
            <a:off x="2916238" y="692150"/>
            <a:ext cx="330993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AutoShape 14"/>
          <p:cNvSpPr>
            <a:spLocks noChangeArrowheads="1"/>
          </p:cNvSpPr>
          <p:nvPr/>
        </p:nvSpPr>
        <p:spPr bwMode="auto">
          <a:xfrm>
            <a:off x="5688013" y="333375"/>
            <a:ext cx="3455987" cy="2303463"/>
          </a:xfrm>
          <a:prstGeom prst="cloudCallout">
            <a:avLst>
              <a:gd name="adj1" fmla="val 667"/>
              <a:gd name="adj2" fmla="val 2312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pPr algn="ctr"/>
            <a:r>
              <a:rPr lang="en-US" sz="2400" i="1"/>
              <a:t>Bé làm gì để bảo vệ đôi mắt của mình?</a:t>
            </a:r>
            <a:endParaRPr lang="en-US" sz="2400" i="1"/>
          </a:p>
        </p:txBody>
      </p:sp>
      <p:pic>
        <p:nvPicPr>
          <p:cNvPr id="26631" name="Picture 15" descr="voi nuo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3"/>
          <a:stretch>
            <a:fillRect/>
          </a:stretch>
        </p:blipFill>
        <p:spPr bwMode="auto">
          <a:xfrm rot="-1312151">
            <a:off x="1979613" y="2133600"/>
            <a:ext cx="685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6"/>
          <p:cNvGrpSpPr/>
          <p:nvPr/>
        </p:nvGrpSpPr>
        <p:grpSpPr bwMode="auto">
          <a:xfrm rot="558427">
            <a:off x="1908175" y="3141663"/>
            <a:ext cx="706438" cy="1066800"/>
            <a:chOff x="576" y="2688"/>
            <a:chExt cx="1632" cy="1344"/>
          </a:xfrm>
        </p:grpSpPr>
        <p:pic>
          <p:nvPicPr>
            <p:cNvPr id="26642" name="Picture 17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3" name="Picture 18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4" name="Picture 19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5" name="Picture 20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6" name="Picture 21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7" name="Picture 22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8" name="Picture 23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9" name="Picture 24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5"/>
          <p:cNvGrpSpPr/>
          <p:nvPr/>
        </p:nvGrpSpPr>
        <p:grpSpPr bwMode="auto">
          <a:xfrm rot="558427">
            <a:off x="2268538" y="3213100"/>
            <a:ext cx="706437" cy="1066800"/>
            <a:chOff x="576" y="2688"/>
            <a:chExt cx="1632" cy="1344"/>
          </a:xfrm>
        </p:grpSpPr>
        <p:pic>
          <p:nvPicPr>
            <p:cNvPr id="26634" name="Picture 26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5" name="Picture 27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6" name="Picture 28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7" name="Picture 29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8" name="Picture 30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9" name="Picture 31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0" name="Picture 32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1" name="Picture 33" descr="nuoc mat Copy of scan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8051" name="Picture 3" descr="SO02009_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2" y="2095500"/>
            <a:ext cx="35086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2" name="Picture 4" descr="SO00656_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905000"/>
            <a:ext cx="344751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3" name="WordArt 5"/>
          <p:cNvSpPr>
            <a:spLocks noChangeArrowheads="1" noChangeShapeType="1" noTextEdit="1"/>
          </p:cNvSpPr>
          <p:nvPr/>
        </p:nvSpPr>
        <p:spPr bwMode="auto">
          <a:xfrm>
            <a:off x="2565237" y="1574170"/>
            <a:ext cx="4414892" cy="185483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60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HOẠT ĐỘNG </a:t>
            </a:r>
            <a:r>
              <a:rPr lang="en-US" sz="60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60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6000" b="1" kern="10" dirty="0" smtClean="0">
              <a:ln w="9525">
                <a:solidFill>
                  <a:srgbClr val="FF0000"/>
                </a:solidFill>
                <a:round/>
              </a:ln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60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Trò chơi: bé nhanh nhẹn</a:t>
            </a:r>
            <a:endParaRPr lang="en-US" sz="6000" b="1" kern="10" dirty="0">
              <a:ln w="9525">
                <a:solidFill>
                  <a:srgbClr val="FF0000"/>
                </a:solidFill>
                <a:round/>
              </a:ln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9" name="Picture 8" descr="x63353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4" y="6019800"/>
            <a:ext cx="72548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x63353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544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a-Nha-Thuong-Nhau-Nhac-ne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6952" y="3619500"/>
            <a:ext cx="1268198" cy="171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titled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58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58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58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58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80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1752600" y="1752600"/>
            <a:ext cx="6476999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53"/>
              </a:avLst>
            </a:prstTxWarp>
          </a:bodyPr>
          <a:lstStyle/>
          <a:p>
            <a:pPr algn="ctr"/>
            <a:r>
              <a:rPr lang="en-US" sz="4000" b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C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b="1" kern="10" dirty="0" smtClean="0">
                <a:ln w="12700">
                  <a:solidFill>
                    <a:srgbClr val="FF0000"/>
                  </a:solidFill>
                  <a:round/>
                </a:ln>
                <a:solidFill>
                  <a:srgbClr val="C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ết thúc: hát “Đôi mắt xinh”</a:t>
            </a:r>
            <a:endParaRPr lang="en-US" sz="4000" b="1" kern="10" dirty="0">
              <a:ln w="12700">
                <a:solidFill>
                  <a:srgbClr val="FF0000"/>
                </a:solidFill>
                <a:round/>
              </a:ln>
              <a:solidFill>
                <a:srgbClr val="C0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26" descr="0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6" descr="0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286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6" descr="0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6" descr="0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85" y="38862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girlflow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338"/>
            <a:ext cx="169227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AN19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3357563"/>
            <a:ext cx="13970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04_voge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6188" y="333375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WordArt 6">
            <a:hlinkClick r:id="rId5" action="ppaction://hlinkfile"/>
          </p:cNvPr>
          <p:cNvSpPr>
            <a:spLocks noChangeArrowheads="1" noChangeShapeType="1" noTextEdit="1"/>
          </p:cNvSpPr>
          <p:nvPr/>
        </p:nvSpPr>
        <p:spPr bwMode="auto">
          <a:xfrm>
            <a:off x="1447800" y="2209800"/>
            <a:ext cx="6264275" cy="165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chemeClr val="tx2"/>
                  </a:solidFill>
                  <a:round/>
                </a:ln>
                <a:solidFill>
                  <a:srgbClr val="FF0000"/>
                </a:solidFill>
                <a:effectLst>
                  <a:outerShdw dist="101600" algn="ctr" rotWithShape="0">
                    <a:srgbClr val="4D4D4D"/>
                  </a:outerShdw>
                </a:effectLst>
                <a:latin typeface="Times New Roman" panose="02020603050405020304"/>
                <a:cs typeface="Times New Roman" panose="02020603050405020304"/>
              </a:rPr>
              <a:t>Hoạt động 1: Gây hứng thú</a:t>
            </a:r>
            <a:endParaRPr lang="en-US" sz="3600" b="1" kern="10">
              <a:ln w="12700">
                <a:solidFill>
                  <a:schemeClr val="tx2"/>
                </a:solidFill>
                <a:round/>
              </a:ln>
              <a:solidFill>
                <a:srgbClr val="FF0000"/>
              </a:solidFill>
              <a:effectLst>
                <a:outerShdw dist="101600" algn="ctr" rotWithShape="0">
                  <a:srgbClr val="4D4D4D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079" name="Picture 4" descr="cay cong vie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0901" y="2590800"/>
            <a:ext cx="6236003" cy="1446550"/>
          </a:xfrm>
          <a:prstGeom prst="rect">
            <a:avLst/>
          </a:prstGeom>
          <a:ln>
            <a:solidFill>
              <a:srgbClr val="1D50B7"/>
            </a:solidFill>
          </a:ln>
          <a:scene3d>
            <a:camera prst="orthographicFront">
              <a:rot lat="0" lon="0" rev="300000"/>
            </a:camera>
            <a:lightRig rig="threePt" dir="t"/>
          </a:scene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Cô giới thiệu chương trình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3000" fill="hold"/>
                                        <p:tgtEl>
                                          <p:spTgt spid="409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4096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AutoShape 2">
            <a:hlinkClick r:id="" action="ppaction://noaction"/>
          </p:cNvPr>
          <p:cNvSpPr>
            <a:spLocks noEditPoints="1" noChangeArrowheads="1"/>
          </p:cNvSpPr>
          <p:nvPr/>
        </p:nvSpPr>
        <p:spPr bwMode="auto">
          <a:xfrm rot="-936315">
            <a:off x="7473928" y="1095418"/>
            <a:ext cx="1067653" cy="1223963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6D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9027" name="AutoShape 3">
            <a:hlinkClick r:id="" action="ppaction://noaction"/>
          </p:cNvPr>
          <p:cNvSpPr>
            <a:spLocks noEditPoints="1" noChangeArrowheads="1"/>
          </p:cNvSpPr>
          <p:nvPr/>
        </p:nvSpPr>
        <p:spPr bwMode="auto">
          <a:xfrm rot="-1068472">
            <a:off x="345878" y="2131377"/>
            <a:ext cx="786490" cy="982663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FF53"/>
              </a:gs>
              <a:gs pos="100000">
                <a:srgbClr val="FF6D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29028" name="Group 84"/>
          <p:cNvGrpSpPr/>
          <p:nvPr/>
        </p:nvGrpSpPr>
        <p:grpSpPr bwMode="auto">
          <a:xfrm rot="10800000">
            <a:off x="35370" y="4003217"/>
            <a:ext cx="2163366" cy="2838450"/>
            <a:chOff x="3936" y="-15"/>
            <a:chExt cx="1817" cy="1788"/>
          </a:xfrm>
        </p:grpSpPr>
        <p:pic>
          <p:nvPicPr>
            <p:cNvPr id="129029" name="Picture 85" descr="hoa-hong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30" name="Picture 86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31" name="Picture 87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9032" name="Group 80"/>
          <p:cNvGrpSpPr/>
          <p:nvPr/>
        </p:nvGrpSpPr>
        <p:grpSpPr bwMode="auto">
          <a:xfrm rot="5400000">
            <a:off x="6636456" y="4332436"/>
            <a:ext cx="2884487" cy="2128838"/>
            <a:chOff x="3936" y="-15"/>
            <a:chExt cx="1817" cy="1788"/>
          </a:xfrm>
        </p:grpSpPr>
        <p:pic>
          <p:nvPicPr>
            <p:cNvPr id="129033" name="Picture 81" descr="hoa-hong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34" name="Picture 82" descr="hoa-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35" name="Picture 83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9036" name="Rectangle 12"/>
          <p:cNvSpPr>
            <a:spLocks noChangeArrowheads="1"/>
          </p:cNvSpPr>
          <p:nvPr/>
        </p:nvSpPr>
        <p:spPr bwMode="auto">
          <a:xfrm>
            <a:off x="0" y="0"/>
            <a:ext cx="8001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b="1">
              <a:cs typeface="Arial" panose="020B0604020202020204" pitchFamily="34" charset="0"/>
            </a:endParaRPr>
          </a:p>
        </p:txBody>
      </p:sp>
      <p:sp>
        <p:nvSpPr>
          <p:cNvPr id="129037" name="AutoShape 13"/>
          <p:cNvSpPr>
            <a:spLocks noChangeArrowheads="1"/>
          </p:cNvSpPr>
          <p:nvPr/>
        </p:nvSpPr>
        <p:spPr bwMode="auto">
          <a:xfrm>
            <a:off x="658416" y="5113793"/>
            <a:ext cx="302419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38" name="AutoShape 14"/>
          <p:cNvSpPr>
            <a:spLocks noChangeArrowheads="1"/>
          </p:cNvSpPr>
          <p:nvPr/>
        </p:nvSpPr>
        <p:spPr bwMode="auto">
          <a:xfrm>
            <a:off x="7143750" y="381000"/>
            <a:ext cx="4572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39" name="AutoShape 15"/>
          <p:cNvSpPr>
            <a:spLocks noChangeArrowheads="1"/>
          </p:cNvSpPr>
          <p:nvPr/>
        </p:nvSpPr>
        <p:spPr bwMode="auto">
          <a:xfrm>
            <a:off x="3567791" y="1992315"/>
            <a:ext cx="3429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40" name="AutoShape 16"/>
          <p:cNvSpPr>
            <a:spLocks noChangeArrowheads="1"/>
          </p:cNvSpPr>
          <p:nvPr/>
        </p:nvSpPr>
        <p:spPr bwMode="auto">
          <a:xfrm>
            <a:off x="7372351" y="4038600"/>
            <a:ext cx="37028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41" name="AutoShape 17"/>
          <p:cNvSpPr>
            <a:spLocks noChangeArrowheads="1"/>
          </p:cNvSpPr>
          <p:nvPr/>
        </p:nvSpPr>
        <p:spPr bwMode="auto">
          <a:xfrm>
            <a:off x="6915150" y="5943600"/>
            <a:ext cx="40005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042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705600"/>
            <a:ext cx="1143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043" name="Group 19"/>
          <p:cNvGrpSpPr/>
          <p:nvPr/>
        </p:nvGrpSpPr>
        <p:grpSpPr bwMode="auto">
          <a:xfrm>
            <a:off x="2695772" y="5638802"/>
            <a:ext cx="5161163" cy="835025"/>
            <a:chOff x="4200" y="1980"/>
            <a:chExt cx="6675" cy="1425"/>
          </a:xfrm>
        </p:grpSpPr>
        <p:sp>
          <p:nvSpPr>
            <p:cNvPr id="129044" name="Freeform 20"/>
            <p:cNvSpPr/>
            <p:nvPr/>
          </p:nvSpPr>
          <p:spPr bwMode="auto">
            <a:xfrm>
              <a:off x="4200" y="1980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45" name="Freeform 21"/>
            <p:cNvSpPr/>
            <p:nvPr/>
          </p:nvSpPr>
          <p:spPr bwMode="auto">
            <a:xfrm>
              <a:off x="4200" y="2318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46" name="Freeform 22"/>
            <p:cNvSpPr/>
            <p:nvPr/>
          </p:nvSpPr>
          <p:spPr bwMode="auto">
            <a:xfrm>
              <a:off x="4200" y="2487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47" name="Freeform 23"/>
            <p:cNvSpPr/>
            <p:nvPr/>
          </p:nvSpPr>
          <p:spPr bwMode="auto">
            <a:xfrm>
              <a:off x="4200" y="2655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 cmpd="sng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48" name="Freeform 24"/>
            <p:cNvSpPr/>
            <p:nvPr/>
          </p:nvSpPr>
          <p:spPr bwMode="auto">
            <a:xfrm>
              <a:off x="4215" y="2149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9049" name="Picture 25" descr="Lua chon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84" y="5028745"/>
            <a:ext cx="1277567" cy="115570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50" name="Picture 26" descr="Not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2" y="5294315"/>
            <a:ext cx="406004" cy="103028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51" name="Picture 27" descr="Not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4953000"/>
            <a:ext cx="315516" cy="113665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52" name="Picture 28" descr="Not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468" y="5230812"/>
            <a:ext cx="327422" cy="1312863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53" name="Picture 29" descr="Not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522915"/>
            <a:ext cx="406004" cy="1030287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54" name="Picture 30" descr="Not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5403850"/>
            <a:ext cx="338138" cy="99695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55" name="Picture 31" descr="Not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781" y="5019854"/>
            <a:ext cx="326231" cy="99695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56" name="Picture 32" descr="Not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5181600"/>
            <a:ext cx="291704" cy="99695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57" name="Picture 33" descr="Not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5410200"/>
            <a:ext cx="334566" cy="996950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58" name="Picture 34" descr="Not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5410200"/>
            <a:ext cx="376238" cy="954088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b="1">
              <a:cs typeface="Arial" panose="020B0604020202020204" pitchFamily="34" charset="0"/>
            </a:endParaRPr>
          </a:p>
        </p:txBody>
      </p:sp>
      <p:sp>
        <p:nvSpPr>
          <p:cNvPr id="129060" name="AutoShape 36"/>
          <p:cNvSpPr>
            <a:spLocks noChangeArrowheads="1"/>
          </p:cNvSpPr>
          <p:nvPr/>
        </p:nvSpPr>
        <p:spPr bwMode="auto">
          <a:xfrm>
            <a:off x="815324" y="5691188"/>
            <a:ext cx="302419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61" name="AutoShape 37"/>
          <p:cNvSpPr>
            <a:spLocks noChangeArrowheads="1"/>
          </p:cNvSpPr>
          <p:nvPr/>
        </p:nvSpPr>
        <p:spPr bwMode="auto">
          <a:xfrm>
            <a:off x="7258050" y="533400"/>
            <a:ext cx="4572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62" name="AutoShape 38"/>
          <p:cNvSpPr>
            <a:spLocks noChangeArrowheads="1"/>
          </p:cNvSpPr>
          <p:nvPr/>
        </p:nvSpPr>
        <p:spPr bwMode="auto">
          <a:xfrm>
            <a:off x="7486651" y="4191000"/>
            <a:ext cx="37028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63" name="AutoShape 39"/>
          <p:cNvSpPr>
            <a:spLocks noChangeArrowheads="1"/>
          </p:cNvSpPr>
          <p:nvPr/>
        </p:nvSpPr>
        <p:spPr bwMode="auto">
          <a:xfrm>
            <a:off x="8117552" y="5083949"/>
            <a:ext cx="40005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064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6858000"/>
            <a:ext cx="1143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73" name="AutoShape 49">
            <a:hlinkClick r:id="" action="ppaction://noaction"/>
          </p:cNvPr>
          <p:cNvSpPr>
            <a:spLocks noEditPoints="1" noChangeArrowheads="1"/>
          </p:cNvSpPr>
          <p:nvPr/>
        </p:nvSpPr>
        <p:spPr bwMode="auto">
          <a:xfrm rot="8671078">
            <a:off x="1407117" y="1005566"/>
            <a:ext cx="419100" cy="982663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FF53"/>
              </a:gs>
              <a:gs pos="100000">
                <a:srgbClr val="FF6D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29074" name="Picture 50"/>
          <p:cNvPicPr>
            <a:picLocks noChangeAspect="1" noChangeArrowheads="1"/>
          </p:cNvPicPr>
          <p:nvPr/>
        </p:nvPicPr>
        <p:blipFill>
          <a:blip r:embed="rId16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47321" y="2710158"/>
            <a:ext cx="5810250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75" name="Picture 51"/>
          <p:cNvPicPr>
            <a:picLocks noChangeAspect="1" noChangeArrowheads="1"/>
          </p:cNvPicPr>
          <p:nvPr/>
        </p:nvPicPr>
        <p:blipFill>
          <a:blip r:embed="rId16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44691" y="2820968"/>
            <a:ext cx="6040438" cy="3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76" name="Picture 52"/>
          <p:cNvPicPr>
            <a:picLocks noChangeAspect="1" noChangeArrowheads="1"/>
          </p:cNvPicPr>
          <p:nvPr/>
        </p:nvPicPr>
        <p:blipFill>
          <a:blip r:embed="rId16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02" y="6376758"/>
            <a:ext cx="738657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77" name="Picture 53" descr="flower006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4626">
            <a:off x="8454961" y="-97481"/>
            <a:ext cx="7429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78" name="Picture 54" descr="flower006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0001">
            <a:off x="-28561" y="-38100"/>
            <a:ext cx="7429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79" name="Picture 55" descr="flower006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0425">
            <a:off x="-223087" y="5489114"/>
            <a:ext cx="9906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80" name="Picture 56" descr="flower006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515" y="5811616"/>
            <a:ext cx="7429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81" name="Picture 57"/>
          <p:cNvPicPr>
            <a:picLocks noChangeAspect="1" noChangeArrowheads="1"/>
          </p:cNvPicPr>
          <p:nvPr/>
        </p:nvPicPr>
        <p:blipFill>
          <a:blip r:embed="rId16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22" y="125413"/>
            <a:ext cx="775576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82" name="tren con duong 2 loi 1 lan.wav">
            <a:hlinkClick r:id="" action="ppaction://media"/>
          </p:cNvPr>
          <p:cNvPicPr>
            <a:picLocks noRot="1"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link="rId19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14" y="6442331"/>
            <a:ext cx="219075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83" name="AutoShape 59"/>
          <p:cNvSpPr>
            <a:spLocks noChangeArrowheads="1"/>
          </p:cNvSpPr>
          <p:nvPr/>
        </p:nvSpPr>
        <p:spPr bwMode="auto">
          <a:xfrm>
            <a:off x="4758928" y="1447801"/>
            <a:ext cx="27503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9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84" name="AutoShape 60"/>
          <p:cNvSpPr>
            <a:spLocks noChangeArrowheads="1"/>
          </p:cNvSpPr>
          <p:nvPr/>
        </p:nvSpPr>
        <p:spPr bwMode="auto">
          <a:xfrm>
            <a:off x="3857837" y="870575"/>
            <a:ext cx="27503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9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85" name="AutoShape 61"/>
          <p:cNvSpPr>
            <a:spLocks noChangeArrowheads="1"/>
          </p:cNvSpPr>
          <p:nvPr/>
        </p:nvSpPr>
        <p:spPr bwMode="auto">
          <a:xfrm>
            <a:off x="6016112" y="715495"/>
            <a:ext cx="3429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86" name="AutoShape 62"/>
          <p:cNvSpPr>
            <a:spLocks noChangeArrowheads="1"/>
          </p:cNvSpPr>
          <p:nvPr/>
        </p:nvSpPr>
        <p:spPr bwMode="auto">
          <a:xfrm>
            <a:off x="2457450" y="533402"/>
            <a:ext cx="381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087" name="Picture 63"/>
          <p:cNvPicPr>
            <a:picLocks noChangeAspect="1" noChangeArrowheads="1"/>
          </p:cNvPicPr>
          <p:nvPr/>
        </p:nvPicPr>
        <p:blipFill>
          <a:blip r:embed="rId16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45" y="-138965"/>
            <a:ext cx="914019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88" name="AutoShape 64"/>
          <p:cNvSpPr>
            <a:spLocks noChangeArrowheads="1"/>
          </p:cNvSpPr>
          <p:nvPr/>
        </p:nvSpPr>
        <p:spPr bwMode="auto">
          <a:xfrm>
            <a:off x="2400300" y="1447802"/>
            <a:ext cx="381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89" name="AutoShape 65"/>
          <p:cNvSpPr>
            <a:spLocks noChangeArrowheads="1"/>
          </p:cNvSpPr>
          <p:nvPr/>
        </p:nvSpPr>
        <p:spPr bwMode="auto">
          <a:xfrm>
            <a:off x="707041" y="3508728"/>
            <a:ext cx="717203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90" name="AutoShape 66"/>
          <p:cNvSpPr>
            <a:spLocks noChangeArrowheads="1"/>
          </p:cNvSpPr>
          <p:nvPr/>
        </p:nvSpPr>
        <p:spPr bwMode="auto">
          <a:xfrm>
            <a:off x="7200900" y="2590800"/>
            <a:ext cx="51435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092" name="Picture 68" descr="flower006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337175"/>
            <a:ext cx="7429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95" name="Picture 71" descr="5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4546" y="1344616"/>
            <a:ext cx="5289693" cy="335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 dir="in"/>
    <p:sndAc>
      <p:stSnd>
        <p:snd r:embed="rId21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9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29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29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129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129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9" presetClass="entr" presetSubtype="1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9" presetClass="entr" presetSubtype="1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129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129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12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12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129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0" fill="hold"/>
                                        <p:tgtEl>
                                          <p:spTgt spid="129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129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129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129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129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9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9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9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9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9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9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9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9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9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9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9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9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9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9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9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9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9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0" fill="hold"/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0" fill="hold"/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9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9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9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9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9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9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9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9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9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9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29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9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9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29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9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9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9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9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9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9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29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29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29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29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9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29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2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6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042"/>
                </p:tgtEl>
              </p:cMediaNode>
            </p:audio>
            <p:audio>
              <p:cMediaNode>
                <p:cTn id="15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064"/>
                </p:tgtEl>
              </p:cMediaNode>
            </p:audio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9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2857" fill="hold"/>
                                        <p:tgtEl>
                                          <p:spTgt spid="1290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082"/>
                  </p:tgtEl>
                </p:cond>
              </p:nextCondLst>
            </p:seq>
            <p:audio>
              <p:cMediaNode>
                <p:cTn id="1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082"/>
                </p:tgtEl>
              </p:cMediaNode>
            </p:audio>
          </p:childTnLst>
        </p:cTn>
      </p:par>
    </p:tnLst>
    <p:bldLst>
      <p:bldP spid="129026" grpId="0" animBg="1"/>
      <p:bldP spid="129027" grpId="0" animBg="1"/>
      <p:bldP spid="129037" grpId="0" animBg="1"/>
      <p:bldP spid="129038" grpId="0" animBg="1"/>
      <p:bldP spid="129039" grpId="0" animBg="1"/>
      <p:bldP spid="129040" grpId="0" animBg="1"/>
      <p:bldP spid="129041" grpId="0" animBg="1"/>
      <p:bldP spid="129060" grpId="0" animBg="1"/>
      <p:bldP spid="129061" grpId="0" animBg="1"/>
      <p:bldP spid="129062" grpId="0" animBg="1"/>
      <p:bldP spid="129063" grpId="0" animBg="1"/>
      <p:bldP spid="129073" grpId="0" animBg="1"/>
      <p:bldP spid="129083" grpId="0" animBg="1"/>
      <p:bldP spid="129084" grpId="0" animBg="1"/>
      <p:bldP spid="129085" grpId="0" animBg="1"/>
      <p:bldP spid="129086" grpId="0" animBg="1"/>
      <p:bldP spid="129088" grpId="0" animBg="1"/>
      <p:bldP spid="129089" grpId="0" animBg="1"/>
      <p:bldP spid="1290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00" name="Picture 4" descr="Picture1khung hinh 1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77200" y="6019800"/>
            <a:ext cx="76200" cy="3048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AutoShape 6">
            <a:hlinkClick r:id="" action="ppaction://noaction" highlightClick="1">
              <a:snd r:embed="rId2" name="Cac be tra loi dung roi day khen cac be nao 2.wav"/>
            </a:hlinkClick>
          </p:cNvPr>
          <p:cNvSpPr>
            <a:spLocks noChangeArrowheads="1"/>
          </p:cNvSpPr>
          <p:nvPr/>
        </p:nvSpPr>
        <p:spPr bwMode="auto">
          <a:xfrm>
            <a:off x="8382000" y="6096000"/>
            <a:ext cx="762000" cy="7620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991" name="firecrackle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WordArt 8"/>
          <p:cNvSpPr>
            <a:spLocks noChangeArrowheads="1" noChangeShapeType="1" noTextEdit="1"/>
          </p:cNvSpPr>
          <p:nvPr/>
        </p:nvSpPr>
        <p:spPr bwMode="auto">
          <a:xfrm>
            <a:off x="2667000" y="1600200"/>
            <a:ext cx="31718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99"/>
                  </a:solidFill>
                  <a:round/>
                </a:ln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:</a:t>
            </a:r>
            <a:endParaRPr lang="en-US" sz="3600" kern="10">
              <a:ln w="9525">
                <a:solidFill>
                  <a:srgbClr val="000099"/>
                </a:solidFill>
                <a:round/>
              </a:ln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1993" name="WordArt 9"/>
          <p:cNvSpPr>
            <a:spLocks noChangeArrowheads="1" noChangeShapeType="1" noTextEdit="1"/>
          </p:cNvSpPr>
          <p:nvPr/>
        </p:nvSpPr>
        <p:spPr bwMode="auto">
          <a:xfrm>
            <a:off x="2133600" y="2819400"/>
            <a:ext cx="49149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FF0000"/>
                </a:solidFill>
                <a:round/>
              </a:ln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106" name="Rectangle 9"/>
          <p:cNvSpPr>
            <a:spLocks noChangeArrowheads="1"/>
          </p:cNvSpPr>
          <p:nvPr/>
        </p:nvSpPr>
        <p:spPr bwMode="auto">
          <a:xfrm>
            <a:off x="2133600" y="2667000"/>
            <a:ext cx="502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  <a:cs typeface="Calibri" panose="020F0502020204030204" pitchFamily="34" charset="0"/>
              </a:rPr>
              <a:t>Phần 1: </a:t>
            </a:r>
            <a:r>
              <a:rPr lang="en-US" sz="3200" i="1" dirty="0" smtClean="0">
                <a:solidFill>
                  <a:srgbClr val="FF0000"/>
                </a:solidFill>
                <a:cs typeface="Calibri" panose="020F0502020204030204" pitchFamily="34" charset="0"/>
              </a:rPr>
              <a:t>Bé hiểu biết</a:t>
            </a:r>
            <a:endParaRPr lang="en-US" sz="1400" dirty="0">
              <a:solidFill>
                <a:srgbClr val="FF0000"/>
              </a:solidFill>
            </a:endParaRPr>
          </a:p>
          <a:p>
            <a:pPr algn="ctr" eaLnBrk="0" hangingPunct="0"/>
            <a:r>
              <a:rPr lang="en-US" sz="3200" i="1" dirty="0">
                <a:solidFill>
                  <a:srgbClr val="FF0000"/>
                </a:solidFill>
                <a:cs typeface="Calibri" panose="020F0502020204030204" pitchFamily="34" charset="0"/>
              </a:rPr>
              <a:t>Phần 2: Bé tài năng</a:t>
            </a:r>
            <a:endParaRPr lang="en-US" sz="1400" dirty="0">
              <a:solidFill>
                <a:srgbClr val="FF0000"/>
              </a:solidFill>
            </a:endParaRPr>
          </a:p>
          <a:p>
            <a:pPr algn="ctr" eaLnBrk="0" hangingPunct="0"/>
            <a:r>
              <a:rPr lang="en-US" sz="3200" i="1" dirty="0">
                <a:solidFill>
                  <a:srgbClr val="FF0000"/>
                </a:solidFill>
                <a:cs typeface="Calibri" panose="020F0502020204030204" pitchFamily="34" charset="0"/>
              </a:rPr>
              <a:t>Phần 3: </a:t>
            </a:r>
            <a:r>
              <a:rPr lang="en-US" sz="3200" i="1" dirty="0" smtClean="0">
                <a:solidFill>
                  <a:srgbClr val="FF0000"/>
                </a:solidFill>
                <a:cs typeface="Calibri" panose="020F0502020204030204" pitchFamily="34" charset="0"/>
              </a:rPr>
              <a:t>Bé nhanh nhẹn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81" fill="hold"/>
                                        <p:tgtEl>
                                          <p:spTgt spid="419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1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91"/>
                </p:tgtEl>
              </p:cMediaNode>
            </p:audio>
          </p:childTnLst>
        </p:cTn>
      </p:par>
    </p:tnLst>
    <p:bldLst>
      <p:bldP spid="41992" grpId="0" animBg="1"/>
      <p:bldP spid="419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4724400"/>
          </a:xfrm>
        </p:spPr>
        <p:txBody>
          <a:bodyPr>
            <a:prstTxWarp prst="textCurveDown">
              <a:avLst/>
            </a:prstTxWarp>
            <a:normAutofit/>
          </a:bodyPr>
          <a:lstStyle/>
          <a:p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Vũ điệu chăm sóc mắt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438400" y="259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/>
              <a:t>  </a:t>
            </a:r>
            <a:endParaRPr lang="en-US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170238" y="2819400"/>
            <a:ext cx="2797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/>
              <a:t> </a:t>
            </a:r>
            <a:endParaRPr lang="en-US" sz="160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470400" y="32766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3352800" y="6019800"/>
            <a:ext cx="3416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25EF03"/>
                </a:solidFill>
              </a:rPr>
              <a:t>Đôi mắt của em</a:t>
            </a:r>
            <a:endParaRPr lang="en-US" sz="3600">
              <a:solidFill>
                <a:srgbClr val="25EF0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Ảnh baby dễ thương">
            <a:hlinkClick r:id="rId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10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2743200" y="5810250"/>
            <a:ext cx="34956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Đôi mắt xinh xinh</a:t>
            </a:r>
            <a:endParaRPr lang="en-US" sz="3600" b="1" kern="10">
              <a:ln w="12700">
                <a:solidFill>
                  <a:srgbClr val="EAEAEA"/>
                </a:solidFill>
                <a:rou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Đôi mắt tròn tròn</a:t>
            </a:r>
            <a:endParaRPr lang="en-US" sz="3600" b="1" kern="10">
              <a:ln w="12700">
                <a:solidFill>
                  <a:srgbClr val="EAEAEA"/>
                </a:solidFill>
                <a:rou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H="1">
            <a:off x="5257800" y="1828800"/>
            <a:ext cx="1447800" cy="6096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762000" y="1828800"/>
            <a:ext cx="1447800" cy="6096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 bwMode="auto">
          <a:xfrm>
            <a:off x="250825" y="1052513"/>
            <a:ext cx="3200400" cy="2057400"/>
            <a:chOff x="158" y="799"/>
            <a:chExt cx="2016" cy="1296"/>
          </a:xfrm>
        </p:grpSpPr>
        <p:sp>
          <p:nvSpPr>
            <p:cNvPr id="19471" name="AutoShape 4"/>
            <p:cNvSpPr>
              <a:spLocks noChangeArrowheads="1"/>
            </p:cNvSpPr>
            <p:nvPr/>
          </p:nvSpPr>
          <p:spPr bwMode="auto">
            <a:xfrm>
              <a:off x="158" y="799"/>
              <a:ext cx="2016" cy="1296"/>
            </a:xfrm>
            <a:prstGeom prst="cloudCallout">
              <a:avLst>
                <a:gd name="adj1" fmla="val 55157"/>
                <a:gd name="adj2" fmla="val 45912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19472" name="Picture 5" descr="sun14[1]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845"/>
              <a:ext cx="1406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/>
          <p:nvPr/>
        </p:nvGrpSpPr>
        <p:grpSpPr bwMode="auto">
          <a:xfrm>
            <a:off x="0" y="3933825"/>
            <a:ext cx="2984500" cy="2376488"/>
            <a:chOff x="340" y="2478"/>
            <a:chExt cx="1880" cy="1633"/>
          </a:xfrm>
        </p:grpSpPr>
        <p:sp>
          <p:nvSpPr>
            <p:cNvPr id="19469" name="AutoShape 7"/>
            <p:cNvSpPr>
              <a:spLocks noChangeArrowheads="1"/>
            </p:cNvSpPr>
            <p:nvPr/>
          </p:nvSpPr>
          <p:spPr bwMode="auto">
            <a:xfrm>
              <a:off x="340" y="2614"/>
              <a:ext cx="1880" cy="1497"/>
            </a:xfrm>
            <a:prstGeom prst="cloudCallout">
              <a:avLst>
                <a:gd name="adj1" fmla="val 76065"/>
                <a:gd name="adj2" fmla="val -25551"/>
              </a:avLst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19470" name="Picture 8" descr="XMASCA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2478"/>
              <a:ext cx="1248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9"/>
          <p:cNvGrpSpPr/>
          <p:nvPr/>
        </p:nvGrpSpPr>
        <p:grpSpPr bwMode="auto">
          <a:xfrm>
            <a:off x="6156325" y="836613"/>
            <a:ext cx="2987675" cy="2305050"/>
            <a:chOff x="3470" y="754"/>
            <a:chExt cx="1950" cy="1400"/>
          </a:xfrm>
        </p:grpSpPr>
        <p:sp>
          <p:nvSpPr>
            <p:cNvPr id="19466" name="AutoShape 10"/>
            <p:cNvSpPr>
              <a:spLocks noChangeArrowheads="1"/>
            </p:cNvSpPr>
            <p:nvPr/>
          </p:nvSpPr>
          <p:spPr bwMode="auto">
            <a:xfrm>
              <a:off x="3470" y="754"/>
              <a:ext cx="1950" cy="1400"/>
            </a:xfrm>
            <a:prstGeom prst="cloudCallout">
              <a:avLst>
                <a:gd name="adj1" fmla="val -67130"/>
                <a:gd name="adj2" fmla="val 46569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19467" name="Picture 11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207"/>
              <a:ext cx="66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12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32" y="1026"/>
              <a:ext cx="876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/>
          <p:nvPr/>
        </p:nvGrpSpPr>
        <p:grpSpPr bwMode="auto">
          <a:xfrm>
            <a:off x="6443663" y="3716338"/>
            <a:ext cx="2700337" cy="2881312"/>
            <a:chOff x="3651" y="2523"/>
            <a:chExt cx="1905" cy="1633"/>
          </a:xfrm>
        </p:grpSpPr>
        <p:sp>
          <p:nvSpPr>
            <p:cNvPr id="19464" name="AutoShape 14"/>
            <p:cNvSpPr>
              <a:spLocks noChangeArrowheads="1"/>
            </p:cNvSpPr>
            <p:nvPr/>
          </p:nvSpPr>
          <p:spPr bwMode="auto">
            <a:xfrm>
              <a:off x="3651" y="2568"/>
              <a:ext cx="1905" cy="1588"/>
            </a:xfrm>
            <a:prstGeom prst="cloudCallout">
              <a:avLst>
                <a:gd name="adj1" fmla="val -78454"/>
                <a:gd name="adj2" fmla="val -23676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19465" name="Picture 15" descr="1 (1820)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2523"/>
              <a:ext cx="1089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08275"/>
            <a:ext cx="29527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WordArt 16"/>
          <p:cNvSpPr>
            <a:spLocks noChangeArrowheads="1" noChangeShapeType="1" noTextEdit="1"/>
          </p:cNvSpPr>
          <p:nvPr/>
        </p:nvSpPr>
        <p:spPr bwMode="auto">
          <a:xfrm>
            <a:off x="2590800" y="5562600"/>
            <a:ext cx="39147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Giúp em nhìn thấy </a:t>
            </a:r>
            <a:endParaRPr lang="en-US" sz="3600" b="1" kern="10">
              <a:ln w="12700">
                <a:solidFill>
                  <a:srgbClr val="EAEAEA"/>
                </a:solidFill>
                <a:round/>
              </a:ln>
              <a:solidFill>
                <a:schemeClr val="tx2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Mọi vật xung quanh</a:t>
            </a:r>
            <a:endParaRPr lang="en-US" sz="3600" b="1" kern="10">
              <a:ln w="12700">
                <a:solidFill>
                  <a:srgbClr val="EAEAEA"/>
                </a:solidFill>
                <a:round/>
              </a:ln>
              <a:solidFill>
                <a:schemeClr val="tx2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Ảnh baby dễ thương">
            <a:hlinkClick r:id="rId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5943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3"/>
          <p:cNvGrpSpPr/>
          <p:nvPr/>
        </p:nvGrpSpPr>
        <p:grpSpPr bwMode="auto">
          <a:xfrm>
            <a:off x="0" y="0"/>
            <a:ext cx="9144000" cy="5715000"/>
            <a:chOff x="0" y="0"/>
            <a:chExt cx="5760" cy="4392"/>
          </a:xfrm>
        </p:grpSpPr>
        <p:pic>
          <p:nvPicPr>
            <p:cNvPr id="20489" name="Picture 4" descr="n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15" descr="fduende3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64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Picture 6" descr="Butterfly-06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714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bu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bu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WordArt 16"/>
          <p:cNvSpPr>
            <a:spLocks noChangeArrowheads="1" noChangeShapeType="1" noTextEdit="1"/>
          </p:cNvSpPr>
          <p:nvPr/>
        </p:nvSpPr>
        <p:spPr bwMode="auto">
          <a:xfrm>
            <a:off x="2438400" y="5810250"/>
            <a:ext cx="39147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12700">
                <a:solidFill>
                  <a:srgbClr val="EAEAEA"/>
                </a:solidFill>
                <a:round/>
              </a:ln>
              <a:solidFill>
                <a:schemeClr val="tx2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0" y="5638800"/>
            <a:ext cx="45720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vi-VN" sz="2800" b="1" kern="10">
                <a:ln w="12700">
                  <a:solidFill>
                    <a:srgbClr val="EAEAEA"/>
                  </a:solidFill>
                  <a:rou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/>
              </a:rPr>
              <a:t>Em yêu em quý</a:t>
            </a:r>
            <a:endParaRPr lang="vi-VN" sz="2800" b="1" kern="10">
              <a:ln w="12700">
                <a:solidFill>
                  <a:srgbClr val="EAEAEA"/>
                </a:solidFill>
                <a:rou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Times New Roman" panose="02020603050405020304"/>
            </a:endParaRPr>
          </a:p>
          <a:p>
            <a:pPr algn="ctr">
              <a:defRPr/>
            </a:pPr>
            <a:r>
              <a:rPr lang="vi-VN" sz="2800" b="1" kern="10">
                <a:ln w="12700">
                  <a:solidFill>
                    <a:srgbClr val="EAEAEA"/>
                  </a:solidFill>
                  <a:rou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/>
              </a:rPr>
              <a:t>Đôi mắt xinh xinh</a:t>
            </a:r>
            <a:endParaRPr lang="en-US" sz="28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Ảnh baby dễ thương">
            <a:hlinkClick r:id="rId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90805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WordArt 5"/>
          <p:cNvSpPr>
            <a:spLocks noChangeArrowheads="1" noChangeShapeType="1" noTextEdit="1"/>
          </p:cNvSpPr>
          <p:nvPr/>
        </p:nvSpPr>
        <p:spPr bwMode="auto">
          <a:xfrm>
            <a:off x="2209800" y="4857750"/>
            <a:ext cx="5029200" cy="200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b="1" kern="10">
              <a:ln w="12700">
                <a:solidFill>
                  <a:srgbClr val="EAEAEA"/>
                </a:solidFill>
                <a:rou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Giữ cho đôi mắt </a:t>
            </a:r>
            <a:endParaRPr lang="vi-VN" sz="3600" b="1" kern="10">
              <a:ln w="12700">
                <a:solidFill>
                  <a:srgbClr val="EAEAEA"/>
                </a:solidFill>
                <a:rou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Ngày càng sáng hơn</a:t>
            </a:r>
            <a:endParaRPr lang="vi-VN" sz="3600" b="1" kern="10">
              <a:ln w="12700">
                <a:solidFill>
                  <a:srgbClr val="EAEAEA"/>
                </a:solidFill>
                <a:rou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sz="3600" b="1" kern="10">
              <a:ln w="12700">
                <a:solidFill>
                  <a:srgbClr val="EAEAEA"/>
                </a:solidFill>
                <a:rou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6096000" y="1066800"/>
            <a:ext cx="1447800" cy="6096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1600200" y="1066800"/>
            <a:ext cx="1600200" cy="9144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  <p:bldP spid="819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809</Words>
  <Application>WPS Presentation</Application>
  <PresentationFormat>On-screen Show (4:3)</PresentationFormat>
  <Paragraphs>75</Paragraphs>
  <Slides>20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SimSun</vt:lpstr>
      <vt:lpstr>Wingdings</vt:lpstr>
      <vt:lpstr>Tw Cen MT</vt:lpstr>
      <vt:lpstr>Times New Roman</vt:lpstr>
      <vt:lpstr>Times New Roman</vt:lpstr>
      <vt:lpstr>Calibri</vt:lpstr>
      <vt:lpstr>.VnTime</vt:lpstr>
      <vt:lpstr>VNI-Times</vt:lpstr>
      <vt:lpstr>Segoe Print</vt:lpstr>
      <vt:lpstr>Microsoft YaHei</vt:lpstr>
      <vt:lpstr>Arial Unicode MS</vt:lpstr>
      <vt:lpstr>Tahoma</vt:lpstr>
      <vt:lpstr>Office Theme</vt:lpstr>
      <vt:lpstr>PowerPoint 演示文稿</vt:lpstr>
      <vt:lpstr>PowerPoint 演示文稿</vt:lpstr>
      <vt:lpstr>PowerPoint 演示文稿</vt:lpstr>
      <vt:lpstr>Vũ điệu chăm sóc mắt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Huu Computer</dc:creator>
  <cp:lastModifiedBy>HP</cp:lastModifiedBy>
  <cp:revision>20</cp:revision>
  <dcterms:created xsi:type="dcterms:W3CDTF">2022-04-19T02:34:00Z</dcterms:created>
  <dcterms:modified xsi:type="dcterms:W3CDTF">2023-10-17T15:19:56Z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634670A95EE846589C0E9BAFF9F21197_12</vt:lpwstr>
  </property>
  <property fmtid="{D5CDD505-2E9C-101B-9397-08002B2CF9AE}" pid="3" name="KSOProductBuildVer">
    <vt:lpwstr>1033-12.2.0.13266</vt:lpwstr>
  </property>
</Properties>
</file>