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</p:sldMasterIdLst>
  <p:notesMasterIdLst>
    <p:notesMasterId r:id="rId28"/>
  </p:notesMasterIdLst>
  <p:sldIdLst>
    <p:sldId id="258" r:id="rId4"/>
    <p:sldId id="259" r:id="rId5"/>
    <p:sldId id="260" r:id="rId6"/>
    <p:sldId id="263" r:id="rId7"/>
    <p:sldId id="261" r:id="rId8"/>
    <p:sldId id="262" r:id="rId9"/>
    <p:sldId id="289" r:id="rId10"/>
    <p:sldId id="265" r:id="rId11"/>
    <p:sldId id="291" r:id="rId12"/>
    <p:sldId id="296" r:id="rId13"/>
    <p:sldId id="297" r:id="rId14"/>
    <p:sldId id="298" r:id="rId15"/>
    <p:sldId id="293" r:id="rId16"/>
    <p:sldId id="268" r:id="rId17"/>
    <p:sldId id="282" r:id="rId18"/>
    <p:sldId id="286" r:id="rId19"/>
    <p:sldId id="285" r:id="rId20"/>
    <p:sldId id="295" r:id="rId21"/>
    <p:sldId id="256" r:id="rId22"/>
    <p:sldId id="257" r:id="rId23"/>
    <p:sldId id="272" r:id="rId24"/>
    <p:sldId id="274" r:id="rId25"/>
    <p:sldId id="275" r:id="rId26"/>
    <p:sldId id="27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51B1F-33B8-4136-9D48-45D2623D0183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8F15E-5F24-4FA2-BA8E-412F32262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9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5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4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26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4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1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9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6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4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3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6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72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07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5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6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3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1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9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5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5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16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7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6A30D-06EC-4B69-994F-73F6A4B8CB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70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04B81E-0EAC-4E23-A96E-60E0E8631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7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C0FA27-9DDB-48AD-9D49-1C8AF1C304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84973-2009-4CBB-897E-316E3A4101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3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412D3-39C5-4634-B817-511C0BF93A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72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4C2839-6B5E-4A0C-AABA-68C7DCC144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15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B51AA-D76E-4344-85BF-5C9035AD9A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05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FB177-B28A-488A-ADC0-2543E57B610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3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47DC9-9D95-4598-8F5F-FE21429A70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76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75E72-1890-4B5F-9BC1-BB4DFE423C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97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B3293-D6CA-480F-A59E-2ECD09B82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30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6A30D-06EC-4B69-994F-73F6A4B8CB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19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04B81E-0EAC-4E23-A96E-60E0E8631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2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C0FA27-9DDB-48AD-9D49-1C8AF1C304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84973-2009-4CBB-897E-316E3A4101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99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412D3-39C5-4634-B817-511C0BF93A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1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4C2839-6B5E-4A0C-AABA-68C7DCC144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33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B51AA-D76E-4344-85BF-5C9035AD9A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85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FB177-B28A-488A-ADC0-2543E57B610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47DC9-9D95-4598-8F5F-FE21429A70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75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75E72-1890-4B5F-9BC1-BB4DFE423C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2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B3293-D6CA-480F-A59E-2ECD09B82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9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75FF8-FC75-44A5-A9D5-FA7A51FF9D3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9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4" r:id="rId3"/>
    <p:sldLayoutId id="2147483683" r:id="rId4"/>
    <p:sldLayoutId id="2147483682" r:id="rId5"/>
    <p:sldLayoutId id="2147483681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4" r:id="rId20"/>
    <p:sldLayoutId id="2147483663" r:id="rId21"/>
    <p:sldLayoutId id="2147483662" r:id="rId22"/>
    <p:sldLayoutId id="2147483650" r:id="rId23"/>
    <p:sldLayoutId id="2147483680" r:id="rId24"/>
    <p:sldLayoutId id="2147483666" r:id="rId25"/>
    <p:sldLayoutId id="2147483665" r:id="rId26"/>
    <p:sldLayoutId id="2147483661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D55D-4DA6-4F71-AF17-EA53444544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D55D-4DA6-4F71-AF17-EA53444544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5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4a"/><Relationship Id="rId7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30.png"/><Relationship Id="rId4" Type="http://schemas.openxmlformats.org/officeDocument/2006/relationships/audio" Target="../media/media5.m4a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3" Type="http://schemas.microsoft.com/office/2007/relationships/media" Target="../media/media4.m4a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1" Type="http://schemas.microsoft.com/office/2007/relationships/media" Target="../media/media3.mp4"/><Relationship Id="rId6" Type="http://schemas.openxmlformats.org/officeDocument/2006/relationships/audio" Target="../media/media5.m4a"/><Relationship Id="rId11" Type="http://schemas.openxmlformats.org/officeDocument/2006/relationships/image" Target="../media/image33.png"/><Relationship Id="rId5" Type="http://schemas.microsoft.com/office/2007/relationships/media" Target="../media/media5.m4a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audio" Target="../media/media4.m4a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png"/><Relationship Id="rId3" Type="http://schemas.microsoft.com/office/2007/relationships/media" Target="../media/media5.m4a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4.m4a"/><Relationship Id="rId11" Type="http://schemas.openxmlformats.org/officeDocument/2006/relationships/image" Target="../media/image40.png"/><Relationship Id="rId5" Type="http://schemas.microsoft.com/office/2007/relationships/media" Target="../media/media4.m4a"/><Relationship Id="rId1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media5.m4a"/><Relationship Id="rId9" Type="http://schemas.openxmlformats.org/officeDocument/2006/relationships/image" Target="../media/image31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311727"/>
            <a:ext cx="984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ỦY BAN NHÂN DÂN </a:t>
            </a:r>
            <a:r>
              <a:rPr lang="en-US" sz="3600" b="1" dirty="0" smtClean="0">
                <a:solidFill>
                  <a:srgbClr val="002060"/>
                </a:solidFill>
              </a:rPr>
              <a:t>QUẬN LONG BIÊN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TRƯỜNG MẦM NON GIANG BIÊN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5055" y="3158836"/>
            <a:ext cx="9185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LĨNH VỰC PHÁT TRIỂN NHẬN THỨC</a:t>
            </a: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Đề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tài</a:t>
            </a:r>
            <a:r>
              <a:rPr lang="en-US" sz="4000" b="1" dirty="0" smtClean="0">
                <a:solidFill>
                  <a:srgbClr val="002060"/>
                </a:solidFill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</a:rPr>
              <a:t>Nhật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tự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phạm</a:t>
            </a:r>
            <a:r>
              <a:rPr lang="en-US" sz="4000" b="1" dirty="0" smtClean="0">
                <a:solidFill>
                  <a:srgbClr val="002060"/>
                </a:solidFill>
              </a:rPr>
              <a:t> vi 4 </a:t>
            </a:r>
            <a:r>
              <a:rPr lang="en-US" sz="4000" b="1" dirty="0" err="1" smtClean="0">
                <a:solidFill>
                  <a:srgbClr val="002060"/>
                </a:solidFill>
              </a:rPr>
              <a:t>Lứa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tuổi</a:t>
            </a:r>
            <a:r>
              <a:rPr lang="en-US" sz="4000" b="1" dirty="0" smtClean="0">
                <a:solidFill>
                  <a:srgbClr val="002060"/>
                </a:solidFill>
              </a:rPr>
              <a:t>: 4-5 </a:t>
            </a:r>
            <a:r>
              <a:rPr lang="en-US" sz="4000" b="1" dirty="0" err="1" smtClean="0">
                <a:solidFill>
                  <a:srgbClr val="002060"/>
                </a:solidFill>
              </a:rPr>
              <a:t>tuổi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Giáo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viên</a:t>
            </a:r>
            <a:r>
              <a:rPr lang="en-US" sz="4000" b="1" dirty="0" smtClean="0">
                <a:solidFill>
                  <a:srgbClr val="002060"/>
                </a:solidFill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</a:rPr>
              <a:t>Đỗ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Thị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Hường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1476788"/>
            <a:ext cx="1658639" cy="16820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2299" y="6375042"/>
            <a:ext cx="434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Năm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: </a:t>
            </a:r>
            <a:r>
              <a:rPr lang="en-US" sz="3200" b="1" dirty="0" smtClean="0"/>
              <a:t>2022 </a:t>
            </a:r>
            <a:r>
              <a:rPr lang="en-US" sz="3200" b="1" dirty="0" smtClean="0"/>
              <a:t>– </a:t>
            </a:r>
            <a:r>
              <a:rPr lang="en-US" sz="3200" b="1" dirty="0" smtClean="0"/>
              <a:t>2023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424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62188" y="4419600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 smtClean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862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3417888"/>
            <a:ext cx="8509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581400" y="3405189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200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9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6388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40114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6479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42794" y="1990724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029200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1790700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478669"/>
              </p:ext>
            </p:extLst>
          </p:nvPr>
        </p:nvGraphicFramePr>
        <p:xfrm>
          <a:off x="3786188" y="4410007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 smtClean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6388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02525" y="4419600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34178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40114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6479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18224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2659064"/>
            <a:ext cx="8175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852613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0937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6781800" y="1790700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10600" y="1077914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3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764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 smtClean="0"/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4290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2578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086600" y="2286000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121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6282" y="1326776"/>
            <a:ext cx="58449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Trò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chơi</a:t>
            </a:r>
            <a:r>
              <a:rPr lang="en-US" sz="4400" b="1" dirty="0" smtClean="0">
                <a:solidFill>
                  <a:srgbClr val="002060"/>
                </a:solidFill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nhanh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trí</a:t>
            </a:r>
            <a:endParaRPr lang="en-US" sz="4400" b="1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</a:t>
            </a:r>
            <a:r>
              <a:rPr lang="en-US" sz="3200" b="1" dirty="0" err="1" smtClean="0">
                <a:solidFill>
                  <a:srgbClr val="FFFF00"/>
                </a:solidFill>
              </a:rPr>
              <a:t>é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hãy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điền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đúng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thứ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thự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còn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thiếu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chỗ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trống</a:t>
            </a:r>
            <a:r>
              <a:rPr lang="en-US" sz="3200" b="1" dirty="0" smtClean="0">
                <a:solidFill>
                  <a:srgbClr val="FFFF00"/>
                </a:solidFill>
              </a:rPr>
              <a:t>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21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8457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8947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5032" y="1794143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</a:rPr>
              <a:t>1</a:t>
            </a:r>
            <a:endParaRPr lang="en-US" sz="18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8787" y="1794143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B050"/>
                </a:solidFill>
              </a:rPr>
              <a:t>3</a:t>
            </a:r>
            <a:endParaRPr lang="en-US" sz="18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7527" y="4384920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</a:rPr>
              <a:t>1</a:t>
            </a:r>
            <a:endParaRPr lang="en-US" sz="18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488" y="423383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B050"/>
                </a:solidFill>
              </a:rPr>
              <a:t>3</a:t>
            </a:r>
            <a:endParaRPr lang="en-US" sz="18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4830" y="4435561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</a:rPr>
              <a:t>2</a:t>
            </a:r>
            <a:endParaRPr lang="en-US" sz="18000" b="1" dirty="0">
              <a:solidFill>
                <a:srgbClr val="002060"/>
              </a:solidFill>
            </a:endParaRPr>
          </a:p>
        </p:txBody>
      </p:sp>
      <p:pic>
        <p:nvPicPr>
          <p:cNvPr id="15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5812" y="-83825"/>
            <a:ext cx="1206188" cy="1206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4296" y="1872850"/>
            <a:ext cx="2121592" cy="28775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20439" y="1971915"/>
            <a:ext cx="1772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7030A0"/>
                </a:solidFill>
              </a:rPr>
              <a:t>4</a:t>
            </a:r>
            <a:endParaRPr lang="en-US" sz="18000" b="1" dirty="0">
              <a:solidFill>
                <a:srgbClr val="7030A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009" y="3748119"/>
            <a:ext cx="3907875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787 L -0.17435 -0.3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</a:t>
            </a:r>
            <a:r>
              <a:rPr lang="en-US" sz="3200" b="1" dirty="0" err="1" smtClean="0">
                <a:solidFill>
                  <a:srgbClr val="FFFF00"/>
                </a:solidFill>
              </a:rPr>
              <a:t>é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hãy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điền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đúng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thứ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thự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còn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thiếu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chỗ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trống</a:t>
            </a:r>
            <a:r>
              <a:rPr lang="en-US" sz="3200" b="1" dirty="0" smtClean="0">
                <a:solidFill>
                  <a:srgbClr val="FFFF00"/>
                </a:solidFill>
              </a:rPr>
              <a:t>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3440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5988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38474" y="1891371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49166" y="1806277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</a:rPr>
              <a:t>1</a:t>
            </a:r>
            <a:endParaRPr lang="en-US" sz="18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0084" y="433898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</a:rPr>
              <a:t>1</a:t>
            </a:r>
            <a:endParaRPr lang="en-US" sz="18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8708" y="42130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B050"/>
                </a:solidFill>
              </a:rPr>
              <a:t>3</a:t>
            </a:r>
            <a:endParaRPr lang="en-US" sz="18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316" y="4295109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</a:rPr>
              <a:t>2</a:t>
            </a:r>
            <a:endParaRPr lang="en-US" sz="180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6482" y="1764417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</a:rPr>
              <a:t>2</a:t>
            </a:r>
            <a:endParaRPr lang="en-US" sz="18000" b="1" dirty="0">
              <a:solidFill>
                <a:srgbClr val="002060"/>
              </a:solidFill>
            </a:endParaRP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3909" y="1"/>
            <a:ext cx="1058091" cy="10580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17061" y="1891371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593" y="3851496"/>
            <a:ext cx="3907875" cy="4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312" y="1216599"/>
            <a:ext cx="3907875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8281 -0.3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</a:t>
            </a:r>
            <a:r>
              <a:rPr lang="en-US" sz="3200" b="1" dirty="0" err="1" smtClean="0">
                <a:solidFill>
                  <a:srgbClr val="FFFF00"/>
                </a:solidFill>
              </a:rPr>
              <a:t>é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hãy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điền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đúng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thứ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thự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còn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thiếu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chỗ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</a:rPr>
              <a:t>trống</a:t>
            </a:r>
            <a:r>
              <a:rPr lang="en-US" sz="3200" b="1" dirty="0" smtClean="0">
                <a:solidFill>
                  <a:srgbClr val="FFFF00"/>
                </a:solidFill>
              </a:rPr>
              <a:t>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588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6256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0584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32312" y="17946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B050"/>
                </a:solidFill>
              </a:rPr>
              <a:t>3</a:t>
            </a:r>
            <a:endParaRPr lang="en-US" sz="18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7543" y="429510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FF0000"/>
                </a:solidFill>
              </a:rPr>
              <a:t>1</a:t>
            </a:r>
            <a:endParaRPr lang="en-US" sz="18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79" y="4295109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B050"/>
                </a:solidFill>
              </a:rPr>
              <a:t>3</a:t>
            </a:r>
            <a:endParaRPr lang="en-US" sz="180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5137" y="4145394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</a:rPr>
              <a:t>2</a:t>
            </a:r>
            <a:endParaRPr lang="en-US" sz="180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532" y="1871446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>
                <a:solidFill>
                  <a:srgbClr val="002060"/>
                </a:solidFill>
              </a:rPr>
              <a:t>2</a:t>
            </a:r>
            <a:endParaRPr lang="en-US" sz="18000" b="1" dirty="0">
              <a:solidFill>
                <a:srgbClr val="002060"/>
              </a:solidFill>
            </a:endParaRP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406" y="0"/>
            <a:ext cx="1162594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881" y="1881550"/>
            <a:ext cx="2121592" cy="2883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383" y="1183638"/>
            <a:ext cx="3907875" cy="4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053" y="3748119"/>
            <a:ext cx="3907875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28 0.01135 L -0.23008 -0.3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588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6256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584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2312" y="17946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7543" y="429510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79" y="4295109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5137" y="4145394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532" y="1871446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406" y="0"/>
            <a:ext cx="1162594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881" y="1881550"/>
            <a:ext cx="2121592" cy="2883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053" y="3748119"/>
            <a:ext cx="3907875" cy="4804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15970" y="1889037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9519 -0.37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839" y="1300766"/>
            <a:ext cx="5718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320" y="953037"/>
            <a:ext cx="638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4000" b="1" dirty="0" err="1" smtClean="0">
                <a:solidFill>
                  <a:schemeClr val="accent6"/>
                </a:solidFill>
              </a:rPr>
              <a:t>Ổn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định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tổ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chức</a:t>
            </a:r>
            <a:r>
              <a:rPr lang="en-US" sz="4000" b="1" dirty="0" smtClean="0">
                <a:solidFill>
                  <a:schemeClr val="accent6"/>
                </a:solidFill>
              </a:rPr>
              <a:t>:</a:t>
            </a:r>
          </a:p>
          <a:p>
            <a:r>
              <a:rPr lang="en-US" sz="4000" b="1" dirty="0" err="1" smtClean="0">
                <a:solidFill>
                  <a:schemeClr val="accent6"/>
                </a:solidFill>
              </a:rPr>
              <a:t>Cô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và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trẻ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hát</a:t>
            </a:r>
            <a:r>
              <a:rPr lang="en-US" sz="4000" b="1" dirty="0" smtClean="0">
                <a:solidFill>
                  <a:schemeClr val="accent6"/>
                </a:solidFill>
              </a:rPr>
              <a:t> “</a:t>
            </a:r>
            <a:r>
              <a:rPr lang="en-US" sz="4000" b="1" dirty="0" err="1" smtClean="0">
                <a:solidFill>
                  <a:schemeClr val="accent6"/>
                </a:solidFill>
              </a:rPr>
              <a:t>Bé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tập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đếm</a:t>
            </a:r>
            <a:r>
              <a:rPr lang="en-US" sz="4000" b="1" dirty="0" smtClean="0">
                <a:solidFill>
                  <a:schemeClr val="accent6"/>
                </a:solidFill>
              </a:rPr>
              <a:t>”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pic>
        <p:nvPicPr>
          <p:cNvPr id="6" name="Bài hát thiếu nhi cho bé - Bé tập đế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464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ài Liệu Học Tập Mùa Học, đơn Giản, Màu Xanh Da Trời, Bông Hoa Hình nền 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7741" y="1105913"/>
            <a:ext cx="669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465" y="1703891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4234" y="1703891"/>
            <a:ext cx="1043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1792" y="1646646"/>
            <a:ext cx="96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2"/>
                </a:solidFill>
              </a:rPr>
              <a:t>3</a:t>
            </a:r>
            <a:endParaRPr lang="en-US" sz="96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39" y="4067668"/>
            <a:ext cx="2359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A: </a:t>
            </a:r>
            <a:r>
              <a:rPr lang="en-US" sz="5400" b="1" dirty="0" err="1" smtClean="0">
                <a:solidFill>
                  <a:srgbClr val="002060"/>
                </a:solidFill>
              </a:rPr>
              <a:t>Số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smtClean="0">
                <a:solidFill>
                  <a:schemeClr val="accent2"/>
                </a:solidFill>
              </a:rPr>
              <a:t>3</a:t>
            </a:r>
            <a:r>
              <a:rPr lang="en-US" sz="5400" b="1" dirty="0" smtClean="0"/>
              <a:t>     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68336" y="4085200"/>
            <a:ext cx="558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793" y="4113823"/>
            <a:ext cx="2448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B: </a:t>
            </a:r>
            <a:r>
              <a:rPr lang="en-US" sz="5400" b="1" dirty="0" err="1" smtClean="0">
                <a:solidFill>
                  <a:srgbClr val="002060"/>
                </a:solidFill>
              </a:rPr>
              <a:t>Số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2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8100384" y="4067668"/>
            <a:ext cx="2463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C: </a:t>
            </a:r>
            <a:r>
              <a:rPr lang="en-US" sz="5400" b="1" dirty="0" err="1" smtClean="0">
                <a:solidFill>
                  <a:srgbClr val="002060"/>
                </a:solidFill>
              </a:rPr>
              <a:t>Số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smtClean="0">
                <a:solidFill>
                  <a:srgbClr val="00B050"/>
                </a:solidFill>
              </a:rPr>
              <a:t>1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5492" y="1646646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7030A0"/>
                </a:solidFill>
              </a:rPr>
              <a:t>4</a:t>
            </a:r>
            <a:endParaRPr lang="en-US" sz="9600" b="1" dirty="0">
              <a:solidFill>
                <a:srgbClr val="7030A0"/>
              </a:solidFill>
            </a:endParaRPr>
          </a:p>
        </p:txBody>
      </p:sp>
      <p:pic>
        <p:nvPicPr>
          <p:cNvPr id="9" name="be chon sai ro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8141" y="4270688"/>
            <a:ext cx="609600" cy="609600"/>
          </a:xfrm>
          <a:prstGeom prst="rect">
            <a:avLst/>
          </a:prstGeom>
        </p:spPr>
      </p:pic>
      <p:pic>
        <p:nvPicPr>
          <p:cNvPr id="10" name="be chon sai ro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1110" y="4224533"/>
            <a:ext cx="609600" cy="609600"/>
          </a:xfrm>
          <a:prstGeom prst="rect">
            <a:avLst/>
          </a:prstGeom>
        </p:spPr>
      </p:pic>
      <p:pic>
        <p:nvPicPr>
          <p:cNvPr id="11" name="be gioi qua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2044" y="396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66965" y="4773053"/>
            <a:ext cx="1403910" cy="14039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495" y="418229"/>
            <a:ext cx="12192000" cy="6857999"/>
          </a:xfrm>
          <a:prstGeom prst="rect">
            <a:avLst/>
          </a:prstGeom>
          <a:ln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87388" y="1057835"/>
            <a:ext cx="754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2: </a:t>
            </a:r>
            <a:r>
              <a:rPr lang="en-US" sz="3600" b="1" dirty="0" err="1" smtClean="0">
                <a:solidFill>
                  <a:srgbClr val="002060"/>
                </a:solidFill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liền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trước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</a:rPr>
              <a:t> 3 </a:t>
            </a:r>
            <a:r>
              <a:rPr lang="en-US" sz="3600" b="1" dirty="0" err="1" smtClean="0">
                <a:solidFill>
                  <a:srgbClr val="002060"/>
                </a:solidFill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mấy</a:t>
            </a:r>
            <a:r>
              <a:rPr lang="en-US" sz="3600" b="1" dirty="0" smtClean="0">
                <a:solidFill>
                  <a:srgbClr val="002060"/>
                </a:solidFill>
              </a:rPr>
              <a:t> 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0311" y="1859339"/>
            <a:ext cx="1667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B050"/>
                </a:solidFill>
              </a:rPr>
              <a:t>1</a:t>
            </a:r>
            <a:endParaRPr lang="en-US" sz="96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7250" y="1825625"/>
            <a:ext cx="1972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2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3835" y="1825625"/>
            <a:ext cx="1685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C000"/>
                </a:solidFill>
              </a:rPr>
              <a:t>3</a:t>
            </a:r>
            <a:endParaRPr lang="en-US" sz="96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2819" y="4001294"/>
            <a:ext cx="1919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A. </a:t>
            </a:r>
            <a:r>
              <a:rPr lang="en-US" sz="4800" b="1" dirty="0" err="1" smtClean="0">
                <a:solidFill>
                  <a:srgbClr val="002060"/>
                </a:solidFill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FFC000"/>
                </a:solidFill>
              </a:rPr>
              <a:t>3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0235" y="400129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B. </a:t>
            </a:r>
            <a:r>
              <a:rPr lang="en-US" sz="4800" b="1" dirty="0" err="1" smtClean="0">
                <a:solidFill>
                  <a:srgbClr val="002060"/>
                </a:solidFill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0441" y="4001294"/>
            <a:ext cx="229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C. </a:t>
            </a:r>
            <a:r>
              <a:rPr lang="en-US" sz="4800" b="1" dirty="0" err="1" smtClean="0">
                <a:solidFill>
                  <a:srgbClr val="002060"/>
                </a:solidFill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</a:rPr>
              <a:t>1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13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15052"/>
            <a:ext cx="1349188" cy="13491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67019" y="1704166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7030A0"/>
                </a:solidFill>
              </a:rPr>
              <a:t>4</a:t>
            </a:r>
            <a:endParaRPr lang="en-US" sz="9600" b="1" dirty="0">
              <a:solidFill>
                <a:srgbClr val="7030A0"/>
              </a:solidFill>
            </a:endParaRPr>
          </a:p>
        </p:txBody>
      </p:sp>
      <p:pic>
        <p:nvPicPr>
          <p:cNvPr id="3" name="be gioi qua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4262347"/>
            <a:ext cx="609600" cy="609600"/>
          </a:xfrm>
          <a:prstGeom prst="rect">
            <a:avLst/>
          </a:prstGeom>
        </p:spPr>
      </p:pic>
      <p:pic>
        <p:nvPicPr>
          <p:cNvPr id="16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30871" y="4163452"/>
            <a:ext cx="609600" cy="609600"/>
          </a:xfrm>
          <a:prstGeom prst="rect">
            <a:avLst/>
          </a:prstGeom>
        </p:spPr>
      </p:pic>
      <p:pic>
        <p:nvPicPr>
          <p:cNvPr id="17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7388" y="4163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9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7841" y="4613929"/>
            <a:ext cx="1563034" cy="15630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3436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882" y="896471"/>
            <a:ext cx="8068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</a:rPr>
              <a:t> 3: </a:t>
            </a:r>
            <a:r>
              <a:rPr lang="en-US" sz="4400" b="1" dirty="0" err="1" smtClean="0">
                <a:solidFill>
                  <a:srgbClr val="002060"/>
                </a:solidFill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liền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sau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</a:rPr>
              <a:t> 2 </a:t>
            </a:r>
            <a:r>
              <a:rPr lang="en-US" sz="4400" b="1" dirty="0" err="1" smtClean="0">
                <a:solidFill>
                  <a:srgbClr val="002060"/>
                </a:solidFill>
              </a:rPr>
              <a:t>là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mấy</a:t>
            </a:r>
            <a:r>
              <a:rPr lang="en-US" sz="4400" b="1" dirty="0" smtClean="0">
                <a:solidFill>
                  <a:srgbClr val="002060"/>
                </a:solidFill>
              </a:rPr>
              <a:t>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882" y="1434656"/>
            <a:ext cx="2085013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828" y="1434656"/>
            <a:ext cx="2085013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1046" y="1434656"/>
            <a:ext cx="2328874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0115" y="3896295"/>
            <a:ext cx="2432515" cy="1286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8800" y="3896294"/>
            <a:ext cx="2444708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5412" y="3802761"/>
            <a:ext cx="2572735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527" y="1434656"/>
            <a:ext cx="2085013" cy="2566638"/>
          </a:xfrm>
          <a:prstGeom prst="rect">
            <a:avLst/>
          </a:prstGeom>
        </p:spPr>
      </p:pic>
      <p:pic>
        <p:nvPicPr>
          <p:cNvPr id="13" name="be chon sai ro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19648" y="4234677"/>
            <a:ext cx="609600" cy="609600"/>
          </a:xfrm>
          <a:prstGeom prst="rect">
            <a:avLst/>
          </a:prstGeom>
        </p:spPr>
      </p:pic>
      <p:pic>
        <p:nvPicPr>
          <p:cNvPr id="14" name="be chon sai ro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26698" y="4097003"/>
            <a:ext cx="609600" cy="609600"/>
          </a:xfrm>
          <a:prstGeom prst="rect">
            <a:avLst/>
          </a:prstGeom>
        </p:spPr>
      </p:pic>
      <p:pic>
        <p:nvPicPr>
          <p:cNvPr id="15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99227" y="4234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4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3647" y="878541"/>
            <a:ext cx="8480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</a:rPr>
              <a:t> 4: </a:t>
            </a:r>
            <a:r>
              <a:rPr lang="en-US" sz="4400" b="1" dirty="0" err="1" smtClean="0">
                <a:solidFill>
                  <a:srgbClr val="002060"/>
                </a:solidFill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liền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sau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</a:rPr>
              <a:t> 3 </a:t>
            </a:r>
            <a:r>
              <a:rPr lang="en-US" sz="4400" b="1" dirty="0" err="1" smtClean="0">
                <a:solidFill>
                  <a:srgbClr val="002060"/>
                </a:solidFill>
              </a:rPr>
              <a:t>là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mấy</a:t>
            </a:r>
            <a:r>
              <a:rPr lang="en-US" sz="4400" b="1" dirty="0" smtClean="0">
                <a:solidFill>
                  <a:srgbClr val="002060"/>
                </a:solidFill>
              </a:rPr>
              <a:t>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5225" y="4001294"/>
            <a:ext cx="2432515" cy="128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1599" y="4001293"/>
            <a:ext cx="2444708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2727" y="1778222"/>
            <a:ext cx="2085013" cy="2566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1446" y="1690688"/>
            <a:ext cx="2085013" cy="2566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5728" y="1690688"/>
            <a:ext cx="2328874" cy="2566638"/>
          </a:xfrm>
          <a:prstGeom prst="rect">
            <a:avLst/>
          </a:prstGeom>
        </p:spPr>
      </p:pic>
      <p:pic>
        <p:nvPicPr>
          <p:cNvPr id="14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055" y="0"/>
            <a:ext cx="1570340" cy="15703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8349" y="2055813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7030A0"/>
                </a:solidFill>
              </a:rPr>
              <a:t>4</a:t>
            </a:r>
            <a:endParaRPr lang="en-US" sz="96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0875" y="4257326"/>
            <a:ext cx="2277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C. </a:t>
            </a:r>
            <a:r>
              <a:rPr lang="en-US" sz="4800" b="1" dirty="0" err="1" smtClean="0">
                <a:solidFill>
                  <a:srgbClr val="002060"/>
                </a:solidFill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</a:rPr>
              <a:t>4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11" name="be gioi qua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27127" y="4122389"/>
            <a:ext cx="609600" cy="609600"/>
          </a:xfrm>
          <a:prstGeom prst="rect">
            <a:avLst/>
          </a:prstGeom>
        </p:spPr>
      </p:pic>
      <p:pic>
        <p:nvPicPr>
          <p:cNvPr id="16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27222" y="4257325"/>
            <a:ext cx="609600" cy="609600"/>
          </a:xfrm>
          <a:prstGeom prst="rect">
            <a:avLst/>
          </a:prstGeom>
        </p:spPr>
      </p:pic>
      <p:pic>
        <p:nvPicPr>
          <p:cNvPr id="17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76268" y="4368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9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6231" y="1352282"/>
            <a:ext cx="6104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/>
                </a:solidFill>
              </a:rPr>
              <a:t>II.Ôn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nhận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biết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các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số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và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đếm</a:t>
            </a:r>
            <a:r>
              <a:rPr lang="en-US" sz="4000" b="1" dirty="0" smtClean="0">
                <a:solidFill>
                  <a:schemeClr val="accent6"/>
                </a:solidFill>
              </a:rPr>
              <a:t> </a:t>
            </a:r>
            <a:r>
              <a:rPr lang="en-US" sz="4000" b="1" dirty="0" err="1" smtClean="0">
                <a:solidFill>
                  <a:schemeClr val="accent6"/>
                </a:solidFill>
              </a:rPr>
              <a:t>đến</a:t>
            </a:r>
            <a:r>
              <a:rPr lang="en-US" sz="4000" b="1" dirty="0" smtClean="0">
                <a:solidFill>
                  <a:schemeClr val="accent6"/>
                </a:solidFill>
              </a:rPr>
              <a:t> 4</a:t>
            </a:r>
            <a:endParaRPr lang="en-US" sz="4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6597" y="1491175"/>
            <a:ext cx="3376246" cy="30104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74523" y="1786597"/>
            <a:ext cx="1955409" cy="250404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61384" y="1909406"/>
            <a:ext cx="11816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548" r="13929" b="11431"/>
          <a:stretch/>
        </p:blipFill>
        <p:spPr>
          <a:xfrm>
            <a:off x="1908313" y="1786597"/>
            <a:ext cx="3154017" cy="24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94749" y="1122363"/>
            <a:ext cx="1931831" cy="225483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76697" y="1170742"/>
            <a:ext cx="11679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130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ướng dẫn cách xem hình 3D động vật bằng tính năng Google 3D Animals và AR  Obje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5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0" t="21036" b="30488"/>
          <a:stretch/>
        </p:blipFill>
        <p:spPr bwMode="auto">
          <a:xfrm>
            <a:off x="1058091" y="922026"/>
            <a:ext cx="2573383" cy="25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422" y="877617"/>
            <a:ext cx="2572735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659988"/>
            <a:ext cx="4693920" cy="3221501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6720" y="2001838"/>
            <a:ext cx="1941342" cy="23872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82818" y="2296239"/>
            <a:ext cx="13927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 smtClean="0">
                <a:latin typeface=".VnAvant" panose="020B7200000000000000" pitchFamily="34" charset="0"/>
              </a:rPr>
              <a:t>3</a:t>
            </a:r>
            <a:endParaRPr lang="en-US" sz="13000" b="1" dirty="0"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10000" r="68400"/>
                    </a14:imgEffect>
                  </a14:imgLayer>
                </a14:imgProps>
              </a:ext>
            </a:extLst>
          </a:blip>
          <a:srcRect l="17188" r="34685"/>
          <a:stretch/>
        </p:blipFill>
        <p:spPr>
          <a:xfrm>
            <a:off x="1524000" y="2105538"/>
            <a:ext cx="1407415" cy="1942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701" y="2152455"/>
            <a:ext cx="1408298" cy="1944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861" y="2191022"/>
            <a:ext cx="140829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7" y="1260946"/>
            <a:ext cx="7726017" cy="3371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982" y="1565117"/>
            <a:ext cx="2054530" cy="2688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98832" y="1351346"/>
            <a:ext cx="1113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smtClean="0"/>
              <a:t>4</a:t>
            </a:r>
            <a:endParaRPr lang="en-US" sz="18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1" b="97759" l="9832" r="89780"/>
                    </a14:imgEffect>
                  </a14:imgLayer>
                </a14:imgProps>
              </a:ext>
            </a:extLst>
          </a:blip>
          <a:srcRect l="15035" t="3497" r="22689"/>
          <a:stretch/>
        </p:blipFill>
        <p:spPr>
          <a:xfrm>
            <a:off x="402543" y="1891572"/>
            <a:ext cx="1750793" cy="2035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941" y="1928515"/>
            <a:ext cx="1749704" cy="2036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707" y="2002361"/>
            <a:ext cx="1749704" cy="2036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035" y="1928515"/>
            <a:ext cx="174970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5231" y="1237957"/>
            <a:ext cx="7061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III. </a:t>
            </a:r>
            <a:r>
              <a:rPr lang="en-US" sz="4000" b="1" dirty="0" err="1" smtClean="0">
                <a:solidFill>
                  <a:srgbClr val="002060"/>
                </a:solidFill>
              </a:rPr>
              <a:t>Họat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động</a:t>
            </a:r>
            <a:r>
              <a:rPr lang="en-US" sz="4000" b="1" dirty="0" smtClean="0">
                <a:solidFill>
                  <a:srgbClr val="002060"/>
                </a:solidFill>
              </a:rPr>
              <a:t> 3: </a:t>
            </a:r>
            <a:r>
              <a:rPr lang="en-US" sz="4000" b="1" dirty="0" err="1" smtClean="0">
                <a:solidFill>
                  <a:srgbClr val="002060"/>
                </a:solidFill>
              </a:rPr>
              <a:t>Nhận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tự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phạm</a:t>
            </a:r>
            <a:r>
              <a:rPr lang="en-US" sz="4000" b="1" dirty="0" smtClean="0">
                <a:solidFill>
                  <a:srgbClr val="002060"/>
                </a:solidFill>
              </a:rPr>
              <a:t> vi 4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4" name="4. NHAC DO BAN - THI DUA 2  D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4352" y="256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62188" y="4419600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 smtClean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862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638800" y="4419600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502525" y="4419600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34178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40114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6479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1822450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2659064"/>
            <a:ext cx="8175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852613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093788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3417888"/>
            <a:ext cx="8509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581400" y="3405189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29200" y="2574925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81800" y="1790700"/>
            <a:ext cx="0" cy="5857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10600" y="1077914"/>
            <a:ext cx="0" cy="585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17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530484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270</Words>
  <Application>Microsoft Office PowerPoint</Application>
  <PresentationFormat>Widescreen</PresentationFormat>
  <Paragraphs>76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39</cp:revision>
  <dcterms:created xsi:type="dcterms:W3CDTF">2021-10-26T12:05:45Z</dcterms:created>
  <dcterms:modified xsi:type="dcterms:W3CDTF">2022-12-20T14:05:50Z</dcterms:modified>
</cp:coreProperties>
</file>