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4a" ContentType="audio/mp4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5" r:id="rId3"/>
    <p:sldId id="279" r:id="rId4"/>
    <p:sldId id="276" r:id="rId5"/>
    <p:sldId id="280" r:id="rId6"/>
    <p:sldId id="277" r:id="rId7"/>
    <p:sldId id="278" r:id="rId8"/>
    <p:sldId id="281" r:id="rId9"/>
    <p:sldId id="282" r:id="rId10"/>
    <p:sldId id="283" r:id="rId11"/>
    <p:sldId id="284" r:id="rId12"/>
    <p:sldId id="285" r:id="rId13"/>
    <p:sldId id="287" r:id="rId14"/>
    <p:sldId id="288" r:id="rId15"/>
    <p:sldId id="289" r:id="rId16"/>
    <p:sldId id="290" r:id="rId17"/>
    <p:sldId id="291" r:id="rId18"/>
    <p:sldId id="272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89" autoAdjust="0"/>
    <p:restoredTop sz="94660"/>
  </p:normalViewPr>
  <p:slideViewPr>
    <p:cSldViewPr snapToGrid="0">
      <p:cViewPr varScale="1">
        <p:scale>
          <a:sx n="67" d="100"/>
          <a:sy n="67" d="100"/>
        </p:scale>
        <p:origin x="1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41106-445B-453B-9A0A-F54C2178AA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54CC45-2407-491B-A8D5-A4F9F48E5D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926B5A-A661-444F-A927-A174A428F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04D4F-B757-41B1-9248-D6916E1F2461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D2A2FB-057D-43CA-B6C6-162F1ACB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2FC0AC-37E2-4231-80B2-281DA4280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BB959-4675-4D08-AD23-208C22F76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6098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6EBA3A-B849-42EA-AAB7-54502AF4AA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3530CB7-76A1-4BEF-94BF-9D6B2723D04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72FD3E-AFCC-4524-B3C6-B3CCC421E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04D4F-B757-41B1-9248-D6916E1F2461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036348-7524-4C89-8F8F-6F7FCBF6E8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B2C01A-47C5-453A-BA16-91C36E8598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BB959-4675-4D08-AD23-208C22F76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613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9E36CAC-3E9D-4714-99CF-609E5C4369A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FDA98ED-E9F3-4616-8962-C75CFBB4389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8C7272-6A73-4114-8ABD-8DF63B36A6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04D4F-B757-41B1-9248-D6916E1F2461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27D8E1-7A73-4A62-A60E-48CA0A5E8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65A590-A9B2-4AB5-9243-4B9191C456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BB959-4675-4D08-AD23-208C22F76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9772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72FF09-CD6E-4451-AB07-E2775FA8BD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F1D8AF-3DAB-4F00-9029-9A0C199252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12F2D1-D874-44CE-9D99-C84CD87CE7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04D4F-B757-41B1-9248-D6916E1F2461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654FFF-9ECA-4315-9BAF-DE4E7FE016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436ECC-31D0-449E-82F1-C69DCC113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BB959-4675-4D08-AD23-208C22F76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698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AC552-E1FE-425D-8561-9BB57210D1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C281A8A-96A4-49DE-B351-3DF4314808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FF6B72-AC6D-4D5A-BEEE-C083F2452D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04D4F-B757-41B1-9248-D6916E1F2461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C44677-3F0F-40ED-A0D7-5111CB4B99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ABBA9A-4D99-4635-9806-3AE9EAF7FF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BB959-4675-4D08-AD23-208C22F76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7692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374CC-6AA5-4A96-A3CD-3FFE5372E7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84C8AF-E618-4311-954D-C9FF0D6D29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2CCF5F0-A28A-4A1A-BA6C-84605ACDD4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B8AB91C-AED2-49BE-A9D8-6737D7959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04D4F-B757-41B1-9248-D6916E1F2461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562C945-BF73-4895-B3F0-F2EBAB48D1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078D56-4C69-4ED2-899F-0250381ECB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BB959-4675-4D08-AD23-208C22F76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7670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7D487A-AC84-48F3-B77E-A373F847A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AE7D00-ECE7-4690-AAA6-EEB1DB572E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55E7694-5B6B-4691-AC0B-FC9470534A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93CD38-73CD-42E6-8681-4787D56A934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0338138-D51F-41E3-8091-3A2E5E003A8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2F57037-2ABC-4094-8667-37FEEE0C5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04D4F-B757-41B1-9248-D6916E1F2461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EAAB7A6-64A6-4DCB-A81F-8E5F44E589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ABCD7F-6019-48ED-B443-732B4FC8B1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BB959-4675-4D08-AD23-208C22F76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555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30401-8AB9-49EE-86FD-4575236D7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F2B3BD-21DB-4314-86C0-E7F838F37E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04D4F-B757-41B1-9248-D6916E1F2461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C55EC2-C01D-49B2-975F-2DCA04E2C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EC7DFE6-D541-49D1-BDBB-2DAAFA52C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BB959-4675-4D08-AD23-208C22F76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2004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7720FC2-1754-4057-B707-84F833882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04D4F-B757-41B1-9248-D6916E1F2461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46288B-D33C-4FCE-B315-035B6D5D1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F49F082-58B4-4640-8322-7F442B3A98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BB959-4675-4D08-AD23-208C22F76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083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F3EE9B-A3D3-4D80-AD09-CC1CE71DD7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E60059-1FEF-4229-94FB-2ED66BD2B4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B3378D-8892-4475-A5A4-509BBA8D78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7BE34D-76D8-4902-9D1D-341029F4EA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04D4F-B757-41B1-9248-D6916E1F2461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BF0EDF-9ECE-4D02-A342-1A1A3F8ECB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2BC0CC-FB82-4FA7-810A-33FDF5186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BB959-4675-4D08-AD23-208C22F76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6324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9DAF0-8B31-4B52-A7EA-4816F0601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18925CC-1D73-43F6-9130-FB716C7C6D8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5201CD-4228-457A-9947-C9FFC270F5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12193F-3328-45EA-8D73-2E31CCCC97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D04D4F-B757-41B1-9248-D6916E1F2461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920A0F-8549-4506-A54B-3ADBE54721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CE352B-FA12-4FAC-934C-F6106912A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9BB959-4675-4D08-AD23-208C22F76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410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0C57DD0-CAC8-4FE3-8EE0-20C207DB96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BE29E5-1EA0-48B8-9D53-944F1E18FD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5FF74B-AD82-446C-9738-FFF18833AED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D04D4F-B757-41B1-9248-D6916E1F2461}" type="datetimeFigureOut">
              <a:rPr lang="en-US" smtClean="0"/>
              <a:t>9/10/2023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BA0CB2-BEED-46A4-BAAB-9625BB54BA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C515D6-89F3-4BDD-9365-CB25AF8F71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9BB959-4675-4D08-AD23-208C22F765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3391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2.gif"/><Relationship Id="rId7" Type="http://schemas.openxmlformats.org/officeDocument/2006/relationships/image" Target="../media/image6.gi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6.gif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25.gif"/><Relationship Id="rId5" Type="http://schemas.openxmlformats.org/officeDocument/2006/relationships/image" Target="../media/image24.gif"/><Relationship Id="rId4" Type="http://schemas.openxmlformats.org/officeDocument/2006/relationships/image" Target="../media/image23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5" Type="http://schemas.openxmlformats.org/officeDocument/2006/relationships/image" Target="../media/image14.png"/><Relationship Id="rId4" Type="http://schemas.openxmlformats.org/officeDocument/2006/relationships/image" Target="../media/image13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D77A8-9066-433E-A1BB-821B48C5310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D89482-D1CD-4D20-9E13-8C368CAB3BD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Background pattern&#10;&#10;Description automatically generated">
            <a:extLst>
              <a:ext uri="{FF2B5EF4-FFF2-40B4-BE49-F238E27FC236}">
                <a16:creationId xmlns:a16="http://schemas.microsoft.com/office/drawing/2014/main" id="{183B4996-A0A7-49EE-8EC6-3F7C2DA4CB8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4760" cy="6858000"/>
          </a:xfrm>
          <a:prstGeom prst="rect">
            <a:avLst/>
          </a:prstGeom>
        </p:spPr>
      </p:pic>
      <p:pic>
        <p:nvPicPr>
          <p:cNvPr id="26" name="Picture 25" descr="A picture containing plant&#10;&#10;Description automatically generated">
            <a:extLst>
              <a:ext uri="{FF2B5EF4-FFF2-40B4-BE49-F238E27FC236}">
                <a16:creationId xmlns:a16="http://schemas.microsoft.com/office/drawing/2014/main" id="{5B22FC89-126C-423E-B0C6-CB44DCAAD6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0" y="5064125"/>
            <a:ext cx="3790950" cy="1885950"/>
          </a:xfrm>
          <a:prstGeom prst="rect">
            <a:avLst/>
          </a:prstGeom>
        </p:spPr>
      </p:pic>
      <p:pic>
        <p:nvPicPr>
          <p:cNvPr id="27" name="Picture 26" descr="A picture containing plant&#10;&#10;Description automatically generated">
            <a:extLst>
              <a:ext uri="{FF2B5EF4-FFF2-40B4-BE49-F238E27FC236}">
                <a16:creationId xmlns:a16="http://schemas.microsoft.com/office/drawing/2014/main" id="{4ED2E534-261B-4E15-AD6B-4669B49C08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475" y="4972050"/>
            <a:ext cx="3790950" cy="1885950"/>
          </a:xfrm>
          <a:prstGeom prst="rect">
            <a:avLst/>
          </a:prstGeom>
        </p:spPr>
      </p:pic>
      <p:pic>
        <p:nvPicPr>
          <p:cNvPr id="28" name="Picture 27" descr="A picture containing plant&#10;&#10;Description automatically generated">
            <a:extLst>
              <a:ext uri="{FF2B5EF4-FFF2-40B4-BE49-F238E27FC236}">
                <a16:creationId xmlns:a16="http://schemas.microsoft.com/office/drawing/2014/main" id="{7B6DDCA2-78DB-4EF8-9EE0-C1FD39D1F57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9243" y="4909511"/>
            <a:ext cx="3790950" cy="1885950"/>
          </a:xfrm>
          <a:prstGeom prst="rect">
            <a:avLst/>
          </a:prstGeom>
        </p:spPr>
      </p:pic>
      <p:pic>
        <p:nvPicPr>
          <p:cNvPr id="29" name="Picture 28" descr="A picture containing plant&#10;&#10;Description automatically generated">
            <a:extLst>
              <a:ext uri="{FF2B5EF4-FFF2-40B4-BE49-F238E27FC236}">
                <a16:creationId xmlns:a16="http://schemas.microsoft.com/office/drawing/2014/main" id="{5FB2A312-B372-494A-B152-3AE7525C54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088" y="3132138"/>
            <a:ext cx="3790950" cy="1885950"/>
          </a:xfrm>
          <a:prstGeom prst="rect">
            <a:avLst/>
          </a:prstGeom>
        </p:spPr>
      </p:pic>
      <p:pic>
        <p:nvPicPr>
          <p:cNvPr id="30" name="Picture 29" descr="A picture containing plant&#10;&#10;Description automatically generated">
            <a:extLst>
              <a:ext uri="{FF2B5EF4-FFF2-40B4-BE49-F238E27FC236}">
                <a16:creationId xmlns:a16="http://schemas.microsoft.com/office/drawing/2014/main" id="{6AE9A42E-CAA3-47C5-BF10-B41F9E1D49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4751" y="3418327"/>
            <a:ext cx="3790950" cy="1885950"/>
          </a:xfrm>
          <a:prstGeom prst="rect">
            <a:avLst/>
          </a:prstGeom>
        </p:spPr>
      </p:pic>
      <p:pic>
        <p:nvPicPr>
          <p:cNvPr id="31" name="Picture 30" descr="A picture containing plant&#10;&#10;Description automatically generated">
            <a:extLst>
              <a:ext uri="{FF2B5EF4-FFF2-40B4-BE49-F238E27FC236}">
                <a16:creationId xmlns:a16="http://schemas.microsoft.com/office/drawing/2014/main" id="{F1C8518D-B54F-4C07-A8BC-2F14A2D0576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3168" y="3725862"/>
            <a:ext cx="3790950" cy="1885950"/>
          </a:xfrm>
          <a:prstGeom prst="rect">
            <a:avLst/>
          </a:prstGeom>
        </p:spPr>
      </p:pic>
      <p:pic>
        <p:nvPicPr>
          <p:cNvPr id="32" name="Picture 31" descr="A picture containing plant&#10;&#10;Description automatically generated">
            <a:extLst>
              <a:ext uri="{FF2B5EF4-FFF2-40B4-BE49-F238E27FC236}">
                <a16:creationId xmlns:a16="http://schemas.microsoft.com/office/drawing/2014/main" id="{CF2CAAE4-ADCD-48DD-9A8C-9A4B071D22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934" y="1373188"/>
            <a:ext cx="3790950" cy="1885950"/>
          </a:xfrm>
          <a:prstGeom prst="rect">
            <a:avLst/>
          </a:prstGeom>
        </p:spPr>
      </p:pic>
      <p:pic>
        <p:nvPicPr>
          <p:cNvPr id="33" name="Picture 32" descr="A picture containing plant&#10;&#10;Description automatically generated">
            <a:extLst>
              <a:ext uri="{FF2B5EF4-FFF2-40B4-BE49-F238E27FC236}">
                <a16:creationId xmlns:a16="http://schemas.microsoft.com/office/drawing/2014/main" id="{B7BFDD60-0A3D-4F88-854C-25889241D4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4950" y="812007"/>
            <a:ext cx="3790950" cy="1885950"/>
          </a:xfrm>
          <a:prstGeom prst="rect">
            <a:avLst/>
          </a:prstGeom>
        </p:spPr>
      </p:pic>
      <p:pic>
        <p:nvPicPr>
          <p:cNvPr id="34" name="Picture 33" descr="A picture containing plant&#10;&#10;Description automatically generated">
            <a:extLst>
              <a:ext uri="{FF2B5EF4-FFF2-40B4-BE49-F238E27FC236}">
                <a16:creationId xmlns:a16="http://schemas.microsoft.com/office/drawing/2014/main" id="{AEBC6681-649F-4084-AFC1-5CD652A199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3768" y="2032592"/>
            <a:ext cx="3790950" cy="1885950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025A116A-1CE8-4F16-904E-8C48C4F793A1}"/>
              </a:ext>
            </a:extLst>
          </p:cNvPr>
          <p:cNvSpPr txBox="1"/>
          <p:nvPr/>
        </p:nvSpPr>
        <p:spPr>
          <a:xfrm>
            <a:off x="1760489" y="788764"/>
            <a:ext cx="8799116" cy="96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>
                <a:ln w="13462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VÀ ĐÀO TẠO QUẬN LONG BIÊN</a:t>
            </a:r>
          </a:p>
          <a:p>
            <a:pPr algn="ctr">
              <a:lnSpc>
                <a:spcPct val="150000"/>
              </a:lnSpc>
            </a:pPr>
            <a:r>
              <a:rPr lang="vi-VN" sz="2000" b="1" dirty="0">
                <a:ln w="13462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000" b="1" dirty="0">
                <a:ln w="13462">
                  <a:solidFill>
                    <a:schemeClr val="accent2">
                      <a:lumMod val="75000"/>
                    </a:schemeClr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RƯỜNG MẦM NON GIANG BIÊN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F12679F-BCB9-426B-9110-6DCC85323109}"/>
              </a:ext>
            </a:extLst>
          </p:cNvPr>
          <p:cNvSpPr txBox="1"/>
          <p:nvPr/>
        </p:nvSpPr>
        <p:spPr>
          <a:xfrm>
            <a:off x="3119822" y="2674017"/>
            <a:ext cx="7548177" cy="11135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50000"/>
              </a:lnSpc>
            </a:pPr>
            <a:r>
              <a:rPr lang="en-US" sz="3200" b="1" dirty="0">
                <a:solidFill>
                  <a:srgbClr val="FF0000"/>
                </a:solidFill>
                <a:latin typeface="Algerian" panose="04020705040A02060702" pitchFamily="82" charset="0"/>
                <a:cs typeface="Times New Roman" panose="02020603050405020304" pitchFamily="18" charset="0"/>
              </a:rPr>
              <a:t>LĨNH VỰC KHÁM PHÁ KHOA HỌC</a:t>
            </a:r>
          </a:p>
        </p:txBody>
      </p:sp>
      <p:pic>
        <p:nvPicPr>
          <p:cNvPr id="44" name="Picture 43" descr="Logo&#10;&#10;Description automatically generated">
            <a:extLst>
              <a:ext uri="{FF2B5EF4-FFF2-40B4-BE49-F238E27FC236}">
                <a16:creationId xmlns:a16="http://schemas.microsoft.com/office/drawing/2014/main" id="{F209A282-DC68-4425-B2FB-4F069290B7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3590" y="1855785"/>
            <a:ext cx="1018455" cy="1068543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36C922CA-95EC-4986-B476-2A64DC0243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9942" y="5611812"/>
            <a:ext cx="2504818" cy="127745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A63210D-6BD4-47D3-966B-22D887EA8CD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815465" y="2193066"/>
            <a:ext cx="3820639" cy="17523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D449585-4770-4044-A23B-2BF7F16F95E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092259" y="2077179"/>
            <a:ext cx="3820639" cy="17523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A413E45-4E6A-4FD2-87D1-967CEE07D8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" y="23255"/>
            <a:ext cx="2962275" cy="161925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B2D1675D-206A-4276-87A5-12893EF5A23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9430" y="29781"/>
            <a:ext cx="2962275" cy="161925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CAB7B4B4-4543-42C7-987F-2BA5F2ABCE4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9" y="4145"/>
            <a:ext cx="2962275" cy="161925"/>
          </a:xfrm>
          <a:prstGeom prst="rect">
            <a:avLst/>
          </a:prstGeom>
        </p:spPr>
      </p:pic>
      <p:pic>
        <p:nvPicPr>
          <p:cNvPr id="37" name="Picture 36">
            <a:extLst>
              <a:ext uri="{FF2B5EF4-FFF2-40B4-BE49-F238E27FC236}">
                <a16:creationId xmlns:a16="http://schemas.microsoft.com/office/drawing/2014/main" id="{2EA36D94-5938-4329-9B9D-B8AB9A338B2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6862" y="4145"/>
            <a:ext cx="2962275" cy="16192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2B493E2-DFB8-463C-A33A-41ADAD8698A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8891" y="6741019"/>
            <a:ext cx="2809875" cy="95250"/>
          </a:xfrm>
          <a:prstGeom prst="rect">
            <a:avLst/>
          </a:prstGeom>
        </p:spPr>
      </p:pic>
      <p:pic>
        <p:nvPicPr>
          <p:cNvPr id="38" name="Picture 37">
            <a:extLst>
              <a:ext uri="{FF2B5EF4-FFF2-40B4-BE49-F238E27FC236}">
                <a16:creationId xmlns:a16="http://schemas.microsoft.com/office/drawing/2014/main" id="{28DD2030-2328-4705-AB83-F68FEBB3D5C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43397">
            <a:off x="-560764" y="2273154"/>
            <a:ext cx="3820639" cy="17523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79534AD8-A5F6-4F4B-AAEA-C54B0714342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92865">
            <a:off x="8901894" y="2128153"/>
            <a:ext cx="3820639" cy="17523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C4D9791-095E-4B2C-87D3-4CABFC3BE78C}"/>
              </a:ext>
            </a:extLst>
          </p:cNvPr>
          <p:cNvSpPr txBox="1"/>
          <p:nvPr/>
        </p:nvSpPr>
        <p:spPr>
          <a:xfrm>
            <a:off x="3288547" y="3851979"/>
            <a:ext cx="668664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2">
              <a:lnSpc>
                <a:spcPct val="150000"/>
              </a:lnSpc>
            </a:pP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endParaRPr lang="en-US" sz="2400" dirty="0">
              <a:ln w="0">
                <a:solidFill>
                  <a:srgbClr val="0070C0"/>
                </a:solidFill>
              </a:ln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>
              <a:lnSpc>
                <a:spcPct val="150000"/>
              </a:lnSpc>
            </a:pP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Lứa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tuổi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Mẫu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nhỡ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B2</a:t>
            </a:r>
          </a:p>
          <a:p>
            <a:pPr lvl="2">
              <a:lnSpc>
                <a:spcPct val="150000"/>
              </a:lnSpc>
            </a:pP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2400" dirty="0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Nguyễn Minh </a:t>
            </a:r>
            <a:r>
              <a:rPr lang="en-US" sz="2400" dirty="0" err="1">
                <a:ln w="0">
                  <a:solidFill>
                    <a:srgbClr val="0070C0"/>
                  </a:solidFill>
                </a:ln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Yến</a:t>
            </a:r>
            <a:endParaRPr lang="en-US" sz="2400" dirty="0">
              <a:ln w="0">
                <a:solidFill>
                  <a:srgbClr val="0070C0"/>
                </a:solidFill>
              </a:ln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32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DBABCD2-8CCC-4A9D-A4CF-B717888DF68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135" y="2624473"/>
            <a:ext cx="4233528" cy="423352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978788C5-565C-4871-ACCC-85D50DC2943D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6062" y="4010316"/>
            <a:ext cx="2371725" cy="1924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17232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D0E8B-8E49-43E1-AF5D-B12045779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50C2921-525D-4FD6-A400-C0D683845C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6819901" cy="6843713"/>
          </a:xfr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8A631672-FC7B-4A56-8AA5-8B0C990810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86375" y="-1"/>
            <a:ext cx="6905625" cy="68437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36B9A0E-6AF1-4E95-B9BB-447D68010DC7}"/>
              </a:ext>
            </a:extLst>
          </p:cNvPr>
          <p:cNvSpPr txBox="1"/>
          <p:nvPr/>
        </p:nvSpPr>
        <p:spPr>
          <a:xfrm>
            <a:off x="1114425" y="210205"/>
            <a:ext cx="6124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 HĐ2: Tổ chức cho trẻ chơi trò chơi: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35441D-6D86-4A06-B16D-153F2210DC3A}"/>
              </a:ext>
            </a:extLst>
          </p:cNvPr>
          <p:cNvSpPr txBox="1"/>
          <p:nvPr/>
        </p:nvSpPr>
        <p:spPr>
          <a:xfrm>
            <a:off x="1114425" y="1114425"/>
            <a:ext cx="9486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*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Trò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chơi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3: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Điều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làm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cho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bạn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buồn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bạn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vui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  <a:endParaRPr lang="en-US" sz="36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B58EFD0-0298-436B-A9DC-3AC4A14EC1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8545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D0E8B-8E49-43E1-AF5D-B12045779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50C2921-525D-4FD6-A400-C0D683845C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6819901" cy="6843713"/>
          </a:xfr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8A631672-FC7B-4A56-8AA5-8B0C990810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86375" y="-1"/>
            <a:ext cx="6905625" cy="68437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36B9A0E-6AF1-4E95-B9BB-447D68010DC7}"/>
              </a:ext>
            </a:extLst>
          </p:cNvPr>
          <p:cNvSpPr txBox="1"/>
          <p:nvPr/>
        </p:nvSpPr>
        <p:spPr>
          <a:xfrm>
            <a:off x="1114425" y="210205"/>
            <a:ext cx="6124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 HĐ2: Tổ chức cho trẻ chơi trò chơi: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35441D-6D86-4A06-B16D-153F2210DC3A}"/>
              </a:ext>
            </a:extLst>
          </p:cNvPr>
          <p:cNvSpPr txBox="1"/>
          <p:nvPr/>
        </p:nvSpPr>
        <p:spPr>
          <a:xfrm>
            <a:off x="1266825" y="704740"/>
            <a:ext cx="9486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*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Trò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chơi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3: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Điều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làm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cho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bạn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buồn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bạn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vui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  <a:endParaRPr lang="en-US" sz="36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3568422-4023-4A27-99DB-D39C53C96AE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650" y="1535221"/>
            <a:ext cx="7124700" cy="534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51085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D0E8B-8E49-43E1-AF5D-B12045779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50C2921-525D-4FD6-A400-C0D683845C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6819901" cy="6843713"/>
          </a:xfr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8A631672-FC7B-4A56-8AA5-8B0C990810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86375" y="-1"/>
            <a:ext cx="6905625" cy="68437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36B9A0E-6AF1-4E95-B9BB-447D68010DC7}"/>
              </a:ext>
            </a:extLst>
          </p:cNvPr>
          <p:cNvSpPr txBox="1"/>
          <p:nvPr/>
        </p:nvSpPr>
        <p:spPr>
          <a:xfrm>
            <a:off x="1114425" y="210205"/>
            <a:ext cx="6124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 HĐ2: Tổ chức cho trẻ chơi trò chơi: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35441D-6D86-4A06-B16D-153F2210DC3A}"/>
              </a:ext>
            </a:extLst>
          </p:cNvPr>
          <p:cNvSpPr txBox="1"/>
          <p:nvPr/>
        </p:nvSpPr>
        <p:spPr>
          <a:xfrm>
            <a:off x="1352550" y="620465"/>
            <a:ext cx="9486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*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Trò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chơi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3: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Điều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làm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cho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bạn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buồn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bạn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vui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  <a:endParaRPr lang="en-US" sz="36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8A16D05-990A-4BD2-A83B-AF14D4AEAA8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145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2185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D0E8B-8E49-43E1-AF5D-B12045779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50C2921-525D-4FD6-A400-C0D683845C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6819901" cy="6843713"/>
          </a:xfr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8A631672-FC7B-4A56-8AA5-8B0C990810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86375" y="-1"/>
            <a:ext cx="6905625" cy="68437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36B9A0E-6AF1-4E95-B9BB-447D68010DC7}"/>
              </a:ext>
            </a:extLst>
          </p:cNvPr>
          <p:cNvSpPr txBox="1"/>
          <p:nvPr/>
        </p:nvSpPr>
        <p:spPr>
          <a:xfrm>
            <a:off x="1114425" y="210205"/>
            <a:ext cx="6124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 HĐ2: Tổ chức cho trẻ chơi trò chơi: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35441D-6D86-4A06-B16D-153F2210DC3A}"/>
              </a:ext>
            </a:extLst>
          </p:cNvPr>
          <p:cNvSpPr txBox="1"/>
          <p:nvPr/>
        </p:nvSpPr>
        <p:spPr>
          <a:xfrm>
            <a:off x="1352550" y="620465"/>
            <a:ext cx="9486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*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Trò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chơi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3: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Điều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làm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cho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bạn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buồn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bạn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vui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  <a:endParaRPr lang="en-US" sz="36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A0C321D-7E53-42DD-991E-B1429B3132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995" y="1433512"/>
            <a:ext cx="9874009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19349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D0E8B-8E49-43E1-AF5D-B12045779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50C2921-525D-4FD6-A400-C0D683845C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6819901" cy="6843713"/>
          </a:xfr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8A631672-FC7B-4A56-8AA5-8B0C990810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86375" y="-1"/>
            <a:ext cx="6905625" cy="68437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36B9A0E-6AF1-4E95-B9BB-447D68010DC7}"/>
              </a:ext>
            </a:extLst>
          </p:cNvPr>
          <p:cNvSpPr txBox="1"/>
          <p:nvPr/>
        </p:nvSpPr>
        <p:spPr>
          <a:xfrm>
            <a:off x="1114425" y="210205"/>
            <a:ext cx="6124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 HĐ2: Tổ chức cho trẻ chơi trò chơi: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35441D-6D86-4A06-B16D-153F2210DC3A}"/>
              </a:ext>
            </a:extLst>
          </p:cNvPr>
          <p:cNvSpPr txBox="1"/>
          <p:nvPr/>
        </p:nvSpPr>
        <p:spPr>
          <a:xfrm>
            <a:off x="1352550" y="620465"/>
            <a:ext cx="9486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*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Trò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chơi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3: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Điều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làm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cho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bạn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buồn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bạn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vui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  <a:endParaRPr lang="en-US" sz="36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89BD022-44CB-422B-A76B-BA515A7E70E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825" y="1098551"/>
            <a:ext cx="6296025" cy="5620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0694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D0E8B-8E49-43E1-AF5D-B12045779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50C2921-525D-4FD6-A400-C0D683845C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6819901" cy="6843713"/>
          </a:xfr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8A631672-FC7B-4A56-8AA5-8B0C990810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86375" y="-1"/>
            <a:ext cx="6905625" cy="68437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36B9A0E-6AF1-4E95-B9BB-447D68010DC7}"/>
              </a:ext>
            </a:extLst>
          </p:cNvPr>
          <p:cNvSpPr txBox="1"/>
          <p:nvPr/>
        </p:nvSpPr>
        <p:spPr>
          <a:xfrm>
            <a:off x="1114425" y="210205"/>
            <a:ext cx="6124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 HĐ2: Tổ chức cho trẻ chơi trò chơi: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35441D-6D86-4A06-B16D-153F2210DC3A}"/>
              </a:ext>
            </a:extLst>
          </p:cNvPr>
          <p:cNvSpPr txBox="1"/>
          <p:nvPr/>
        </p:nvSpPr>
        <p:spPr>
          <a:xfrm>
            <a:off x="1352550" y="620465"/>
            <a:ext cx="9486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*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Trò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chơi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3: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Điều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làm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cho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bạn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buồn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bạn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vui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  <a:endParaRPr lang="en-US" sz="36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092947D-4FCE-44FE-BEDD-2A4C1927DF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4288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3525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D0E8B-8E49-43E1-AF5D-B12045779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50C2921-525D-4FD6-A400-C0D683845C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6819901" cy="6843713"/>
          </a:xfr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8A631672-FC7B-4A56-8AA5-8B0C990810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86375" y="-1"/>
            <a:ext cx="6905625" cy="68437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36B9A0E-6AF1-4E95-B9BB-447D68010DC7}"/>
              </a:ext>
            </a:extLst>
          </p:cNvPr>
          <p:cNvSpPr txBox="1"/>
          <p:nvPr/>
        </p:nvSpPr>
        <p:spPr>
          <a:xfrm>
            <a:off x="1114425" y="210205"/>
            <a:ext cx="6124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 HĐ2: Tổ chức cho trẻ chơi trò chơi: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35441D-6D86-4A06-B16D-153F2210DC3A}"/>
              </a:ext>
            </a:extLst>
          </p:cNvPr>
          <p:cNvSpPr txBox="1"/>
          <p:nvPr/>
        </p:nvSpPr>
        <p:spPr>
          <a:xfrm>
            <a:off x="1352550" y="620465"/>
            <a:ext cx="9486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*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Trò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chơi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3: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Điều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làm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cho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bạn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buồn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bạn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vui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  <a:endParaRPr lang="en-US" sz="3600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220FEC7-1582-478A-97FB-7A6E6C820BE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6825" y="1435405"/>
            <a:ext cx="9486900" cy="5422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63740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D0E8B-8E49-43E1-AF5D-B12045779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50C2921-525D-4FD6-A400-C0D683845C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6819901" cy="6843713"/>
          </a:xfr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8A631672-FC7B-4A56-8AA5-8B0C990810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86375" y="-1"/>
            <a:ext cx="6905625" cy="68437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36B9A0E-6AF1-4E95-B9BB-447D68010DC7}"/>
              </a:ext>
            </a:extLst>
          </p:cNvPr>
          <p:cNvSpPr txBox="1"/>
          <p:nvPr/>
        </p:nvSpPr>
        <p:spPr>
          <a:xfrm>
            <a:off x="1114425" y="210205"/>
            <a:ext cx="6124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 HĐ2: Tổ chức cho trẻ chơi trò chơi: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35441D-6D86-4A06-B16D-153F2210DC3A}"/>
              </a:ext>
            </a:extLst>
          </p:cNvPr>
          <p:cNvSpPr txBox="1"/>
          <p:nvPr/>
        </p:nvSpPr>
        <p:spPr>
          <a:xfrm>
            <a:off x="1352550" y="620465"/>
            <a:ext cx="9486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*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Trò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chơi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3: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Điều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làm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cho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bạn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buồn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bạn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vui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  <a:endParaRPr lang="en-US" sz="3600" b="1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369CBAD-CD31-41BC-8680-2263CBC2CE7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88"/>
            <a:ext cx="12192000" cy="682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896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DF6052-E55B-4152-AF4F-E25AD178C0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4343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A0158D5C-B3A8-425B-9E5D-472B0390052F}"/>
              </a:ext>
            </a:extLst>
          </p:cNvPr>
          <p:cNvSpPr/>
          <p:nvPr/>
        </p:nvSpPr>
        <p:spPr>
          <a:xfrm>
            <a:off x="3657600" y="2967336"/>
            <a:ext cx="5314949" cy="1242714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perspectiveFront"/>
              <a:lightRig rig="threePt" dir="t"/>
            </a:scene3d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  <a:latin typeface="Aharoni" panose="02010803020104030203" pitchFamily="2" charset="-79"/>
                <a:cs typeface="Aharoni" panose="02010803020104030203" pitchFamily="2" charset="-79"/>
              </a:rPr>
              <a:t>CHÀO TẠM BIỆT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9F5DA85-CAEF-4DC3-89FE-678D965D2F4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9376" y="3124349"/>
            <a:ext cx="804862" cy="92868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1457C87-A0E6-48B6-B2B3-76885F95FEE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0736" y="3129260"/>
            <a:ext cx="923776" cy="92377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6A64EB9-E45E-4FB3-8246-570F3533B18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415087"/>
            <a:ext cx="3324225" cy="35242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8AF573F-782D-4DE1-B302-695648A90FC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6415086"/>
            <a:ext cx="3324225" cy="35242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19C5C79-7223-4EE7-9EC0-8DDDD80D74A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7600" y="6415085"/>
            <a:ext cx="3324225" cy="35242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AC769586-6395-4F64-B314-1A7E9580B48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1400" y="6415084"/>
            <a:ext cx="3324225" cy="352425"/>
          </a:xfrm>
          <a:prstGeom prst="rect">
            <a:avLst/>
          </a:prstGeom>
        </p:spPr>
      </p:pic>
      <p:pic>
        <p:nvPicPr>
          <p:cNvPr id="2" name="Narration_nghehatcanhthuongnhaudanglam 2">
            <a:hlinkClick r:id="" action="ppaction://media"/>
            <a:extLst>
              <a:ext uri="{FF2B5EF4-FFF2-40B4-BE49-F238E27FC236}">
                <a16:creationId xmlns:a16="http://schemas.microsoft.com/office/drawing/2014/main" id="{5028F1E7-DF81-47D3-88BB-3015239D0F2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92125" y="3302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157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1178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69EE9-614A-45B7-B1E4-7017F7FEE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C35589B-2E8F-486B-B37A-A49EEF573C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35148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6E85C43-BE8C-4BE8-914E-7C5B4CC806C1}"/>
              </a:ext>
            </a:extLst>
          </p:cNvPr>
          <p:cNvSpPr txBox="1"/>
          <p:nvPr/>
        </p:nvSpPr>
        <p:spPr>
          <a:xfrm>
            <a:off x="1962150" y="1027906"/>
            <a:ext cx="9391650" cy="55399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1. Kiến thức:</a:t>
            </a:r>
            <a:endParaRPr lang="vi-VN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l"/>
            <a:r>
              <a:rPr lang="vi-VN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Trẻ biết tên bạn bè trong lớp mình.</a:t>
            </a:r>
          </a:p>
          <a:p>
            <a:pPr algn="l"/>
            <a:r>
              <a:rPr lang="vi-VN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Trẻ biết được những công việc làm cùng bạn.</a:t>
            </a:r>
          </a:p>
          <a:p>
            <a:pPr algn="l"/>
            <a:r>
              <a:rPr lang="vi-VN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Biết được điều làm bạn vui bạn buồn.</a:t>
            </a:r>
          </a:p>
          <a:p>
            <a:pPr algn="l"/>
            <a:r>
              <a:rPr lang="vi-VN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Biết thể hiện tình cảm của mình dành cho bạn.</a:t>
            </a:r>
          </a:p>
          <a:p>
            <a:pPr algn="l"/>
            <a:r>
              <a:rPr lang="vi-VN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Biết quan tâm, giúp đỡ, chơi đoàn kết với bạn bè.</a:t>
            </a:r>
          </a:p>
          <a:p>
            <a:pPr algn="l"/>
            <a:r>
              <a:rPr lang="vi-VN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2. Kỹ năng:</a:t>
            </a:r>
            <a:endParaRPr lang="vi-VN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l"/>
            <a:r>
              <a:rPr lang="vi-VN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Phát triển kỹ năng quan sát, ghi nhớ.</a:t>
            </a:r>
          </a:p>
          <a:p>
            <a:pPr algn="l"/>
            <a:r>
              <a:rPr lang="vi-VN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Làm giàu vốn từ và phát triển ngôn ngữ mạch lạc.</a:t>
            </a:r>
          </a:p>
          <a:p>
            <a:pPr algn="l"/>
            <a:r>
              <a:rPr lang="vi-VN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Rèn kĩ năng trả lời câu hỏi to rõ ràng.</a:t>
            </a:r>
          </a:p>
          <a:p>
            <a:pPr algn="l"/>
            <a:r>
              <a:rPr lang="vi-VN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Rèn trẻ kĩ năng biết quan tâm, giúp đỡ, chơi đoàn kết với bạn bè…</a:t>
            </a:r>
          </a:p>
          <a:p>
            <a:pPr algn="l"/>
            <a:r>
              <a:rPr lang="vi-VN" sz="24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3.Thái độ :</a:t>
            </a:r>
            <a:endParaRPr lang="vi-VN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l"/>
            <a:r>
              <a:rPr lang="vi-VN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Trẻ hứng thú với giờ học.</a:t>
            </a:r>
          </a:p>
          <a:p>
            <a:pPr algn="l"/>
            <a:r>
              <a:rPr lang="vi-VN" sz="24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  Giáo dục trẻ chơi đoàn kết với bạn, quan tâm, giúp đỡ bạn.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573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A69EE9-614A-45B7-B1E4-7017F7FEE8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C35589B-2E8F-486B-B37A-A49EEF573C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351488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3644738-66EF-402A-B13D-CA4467D22D16}"/>
              </a:ext>
            </a:extLst>
          </p:cNvPr>
          <p:cNvSpPr txBox="1"/>
          <p:nvPr/>
        </p:nvSpPr>
        <p:spPr>
          <a:xfrm>
            <a:off x="1819275" y="1428750"/>
            <a:ext cx="787717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vi-VN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*Đồ dùng của cô:</a:t>
            </a:r>
            <a:endParaRPr lang="vi-VN" sz="20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algn="l"/>
            <a:r>
              <a:rPr lang="vi-VN" sz="20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</a:t>
            </a:r>
            <a:r>
              <a:rPr lang="vi-VN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Hình ảnh các bạn chơi thân thiết vui vẻ và hình ảnh các bạn đánh nhau, tranh giành đồ chơi….</a:t>
            </a:r>
          </a:p>
          <a:p>
            <a:pPr algn="l"/>
            <a:r>
              <a:rPr lang="vi-VN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- 3 bảng biểu hiên thị bằng khuôn mặt cười và mếu</a:t>
            </a:r>
          </a:p>
          <a:p>
            <a:pPr algn="l"/>
            <a:r>
              <a:rPr lang="vi-VN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Bút, khăn lau.</a:t>
            </a:r>
          </a:p>
          <a:p>
            <a:pPr algn="l"/>
            <a:r>
              <a:rPr lang="vi-VN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Các góc chơi đồ chơi để lung tung</a:t>
            </a:r>
          </a:p>
          <a:p>
            <a:pPr algn="l"/>
            <a:r>
              <a:rPr lang="vi-VN" sz="2000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 Các bài hát về bạn bè</a:t>
            </a:r>
          </a:p>
        </p:txBody>
      </p:sp>
    </p:spTree>
    <p:extLst>
      <p:ext uri="{BB962C8B-B14F-4D97-AF65-F5344CB8AC3E}">
        <p14:creationId xmlns:p14="http://schemas.microsoft.com/office/powerpoint/2010/main" val="87951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70B00-48FB-460F-8119-47C4107BE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DC7642A-35A0-4AEA-8EA1-F91588924C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-409574"/>
            <a:ext cx="12268200" cy="791527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97E46EC-15FE-4029-BBB5-B31A521E5DD5}"/>
              </a:ext>
            </a:extLst>
          </p:cNvPr>
          <p:cNvSpPr txBox="1"/>
          <p:nvPr/>
        </p:nvSpPr>
        <p:spPr>
          <a:xfrm>
            <a:off x="3476624" y="1027906"/>
            <a:ext cx="68199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Bài</a:t>
            </a:r>
            <a:r>
              <a:rPr lang="en-US" sz="4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48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thơ</a:t>
            </a:r>
            <a:r>
              <a:rPr lang="en-US" sz="4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: </a:t>
            </a:r>
            <a:r>
              <a:rPr lang="en-US" sz="48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Bạn</a:t>
            </a:r>
            <a:r>
              <a:rPr lang="en-US" sz="4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48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mới</a:t>
            </a:r>
            <a:r>
              <a:rPr lang="en-US" sz="4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.</a:t>
            </a:r>
            <a:endParaRPr lang="en-US" sz="4800" b="1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AE627C-7DF3-46DC-97C5-F5C2AF6E570A}"/>
              </a:ext>
            </a:extLst>
          </p:cNvPr>
          <p:cNvSpPr txBox="1"/>
          <p:nvPr/>
        </p:nvSpPr>
        <p:spPr>
          <a:xfrm>
            <a:off x="1828800" y="1993791"/>
            <a:ext cx="87630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inherit"/>
              </a:rPr>
              <a:t>Bạn mới đến trường</a:t>
            </a:r>
          </a:p>
          <a:p>
            <a:pPr algn="ctr"/>
            <a:r>
              <a:rPr lang="vi-VN" sz="28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inherit"/>
              </a:rPr>
              <a:t>Hãy còn nhút nhát</a:t>
            </a:r>
          </a:p>
          <a:p>
            <a:pPr algn="ctr"/>
            <a:r>
              <a:rPr lang="vi-VN" sz="28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inherit"/>
              </a:rPr>
              <a:t>Em dạy bạn hát</a:t>
            </a:r>
          </a:p>
          <a:p>
            <a:pPr algn="ctr"/>
            <a:r>
              <a:rPr lang="vi-VN" sz="28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inherit"/>
              </a:rPr>
              <a:t>Em rủ bạn chơi</a:t>
            </a:r>
          </a:p>
          <a:p>
            <a:pPr algn="ctr"/>
            <a:r>
              <a:rPr lang="vi-VN" sz="28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inherit"/>
              </a:rPr>
              <a:t>Cô thấy cô cười</a:t>
            </a:r>
          </a:p>
          <a:p>
            <a:pPr algn="ctr"/>
            <a:r>
              <a:rPr lang="vi-VN" sz="2800" b="1" i="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inherit"/>
              </a:rPr>
              <a:t>Khen em đoàn kết</a:t>
            </a:r>
          </a:p>
          <a:p>
            <a:pPr algn="ctr"/>
            <a:r>
              <a:rPr lang="en-US" sz="2800" b="1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inherit"/>
              </a:rPr>
              <a:t>                                                                </a:t>
            </a:r>
            <a:r>
              <a:rPr lang="vi-VN" sz="2800" i="1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latin typeface="inherit"/>
              </a:rPr>
              <a:t>Tác giả: Nguyệt Mai</a:t>
            </a:r>
            <a:endParaRPr lang="vi-VN" sz="2800" i="0" dirty="0">
              <a:solidFill>
                <a:schemeClr val="tx1">
                  <a:lumMod val="95000"/>
                  <a:lumOff val="5000"/>
                </a:schemeClr>
              </a:solidFill>
              <a:effectLst/>
              <a:latin typeface="inheri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59D2AE1-904D-4851-B169-D1704AF5FB4B}"/>
              </a:ext>
            </a:extLst>
          </p:cNvPr>
          <p:cNvSpPr txBox="1"/>
          <p:nvPr/>
        </p:nvSpPr>
        <p:spPr>
          <a:xfrm>
            <a:off x="2305049" y="504687"/>
            <a:ext cx="45815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1.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Ổn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định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tổ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8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chức</a:t>
            </a:r>
            <a:r>
              <a:rPr lang="en-US" sz="28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: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7933243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570B00-48FB-460F-8119-47C4107BEF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DC7642A-35A0-4AEA-8EA1-F91588924CD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280" y="0"/>
            <a:ext cx="12100719" cy="6833394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5AE627C-7DF3-46DC-97C5-F5C2AF6E570A}"/>
              </a:ext>
            </a:extLst>
          </p:cNvPr>
          <p:cNvSpPr txBox="1"/>
          <p:nvPr/>
        </p:nvSpPr>
        <p:spPr>
          <a:xfrm>
            <a:off x="1476375" y="1597532"/>
            <a:ext cx="876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inherit"/>
              </a:rPr>
              <a:t>Đàm</a:t>
            </a:r>
            <a:r>
              <a:rPr lang="en-US" sz="4000" b="1" dirty="0">
                <a:solidFill>
                  <a:srgbClr val="FF0000"/>
                </a:solidFill>
                <a:latin typeface="inherit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inherit"/>
              </a:rPr>
              <a:t>thoại</a:t>
            </a:r>
            <a:r>
              <a:rPr lang="en-US" sz="4000" b="1" dirty="0">
                <a:solidFill>
                  <a:srgbClr val="FF0000"/>
                </a:solidFill>
                <a:latin typeface="inherit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inherit"/>
              </a:rPr>
              <a:t>về</a:t>
            </a:r>
            <a:r>
              <a:rPr lang="en-US" sz="4000" b="1" dirty="0">
                <a:solidFill>
                  <a:srgbClr val="FF0000"/>
                </a:solidFill>
                <a:latin typeface="inherit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inherit"/>
              </a:rPr>
              <a:t>nội</a:t>
            </a:r>
            <a:r>
              <a:rPr lang="en-US" sz="4000" b="1" dirty="0">
                <a:solidFill>
                  <a:srgbClr val="FF0000"/>
                </a:solidFill>
                <a:latin typeface="inherit"/>
              </a:rPr>
              <a:t> dung </a:t>
            </a:r>
            <a:r>
              <a:rPr lang="en-US" sz="4000" b="1" dirty="0" err="1">
                <a:solidFill>
                  <a:srgbClr val="FF0000"/>
                </a:solidFill>
                <a:latin typeface="inherit"/>
              </a:rPr>
              <a:t>bài</a:t>
            </a:r>
            <a:r>
              <a:rPr lang="en-US" sz="4000" b="1" dirty="0">
                <a:solidFill>
                  <a:srgbClr val="FF0000"/>
                </a:solidFill>
                <a:latin typeface="inherit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inherit"/>
              </a:rPr>
              <a:t>thơ</a:t>
            </a:r>
            <a:r>
              <a:rPr lang="en-US" sz="4000" b="1" dirty="0">
                <a:solidFill>
                  <a:srgbClr val="FF0000"/>
                </a:solidFill>
                <a:latin typeface="inherit"/>
              </a:rPr>
              <a:t>.</a:t>
            </a:r>
            <a:endParaRPr lang="vi-VN" sz="4000" i="0" dirty="0">
              <a:solidFill>
                <a:srgbClr val="FF0000"/>
              </a:solidFill>
              <a:effectLst/>
              <a:latin typeface="inherit"/>
            </a:endParaRPr>
          </a:p>
        </p:txBody>
      </p:sp>
    </p:spTree>
    <p:extLst>
      <p:ext uri="{BB962C8B-B14F-4D97-AF65-F5344CB8AC3E}">
        <p14:creationId xmlns:p14="http://schemas.microsoft.com/office/powerpoint/2010/main" val="39379137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4155BC-78F0-450D-BAAE-191A2C644A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4776D39-89D5-462C-A515-948A2DB718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EFB6785-00A1-4FEE-887E-924A53933C68}"/>
              </a:ext>
            </a:extLst>
          </p:cNvPr>
          <p:cNvSpPr txBox="1"/>
          <p:nvPr/>
        </p:nvSpPr>
        <p:spPr>
          <a:xfrm>
            <a:off x="242887" y="134292"/>
            <a:ext cx="62198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2. Phương pháp và hình thức tổ chức: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EECCB6B-E89F-4904-A4D7-BA15B72C0D65}"/>
              </a:ext>
            </a:extLst>
          </p:cNvPr>
          <p:cNvSpPr txBox="1"/>
          <p:nvPr/>
        </p:nvSpPr>
        <p:spPr>
          <a:xfrm>
            <a:off x="2705100" y="576333"/>
            <a:ext cx="70294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* HĐ1: Trò chuyện về lớp MGN B2</a:t>
            </a:r>
            <a:endParaRPr lang="en-US" sz="32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9FBEF08-7FB0-4B3D-B6E5-A245401792C2}"/>
              </a:ext>
            </a:extLst>
          </p:cNvPr>
          <p:cNvSpPr txBox="1"/>
          <p:nvPr/>
        </p:nvSpPr>
        <p:spPr>
          <a:xfrm>
            <a:off x="1409700" y="2055813"/>
            <a:ext cx="7467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Lớp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học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của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con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có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tên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là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gì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?</a:t>
            </a:r>
            <a:endParaRPr lang="en-US" sz="2800" b="1" i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6353A0D-A405-4DEB-8915-6C2FCD3B8DEA}"/>
              </a:ext>
            </a:extLst>
          </p:cNvPr>
          <p:cNvSpPr txBox="1"/>
          <p:nvPr/>
        </p:nvSpPr>
        <p:spPr>
          <a:xfrm>
            <a:off x="1409700" y="2569358"/>
            <a:ext cx="832485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</a:t>
            </a:r>
            <a:r>
              <a:rPr lang="vi-VN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Con có cảm nhận như thế nào về lớp học của mình?</a:t>
            </a:r>
            <a:endParaRPr lang="en-US" sz="2800" b="1" i="1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-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Trong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lớp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có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2800" b="1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những</a:t>
            </a:r>
            <a:r>
              <a:rPr lang="en-US" sz="2800" b="1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ai?</a:t>
            </a:r>
          </a:p>
          <a:p>
            <a:pPr algn="l"/>
            <a:r>
              <a:rPr lang="vi-VN" sz="2800" b="1" i="1" dirty="0">
                <a:effectLst/>
                <a:latin typeface="Times New Roman" panose="02020603050405020304" pitchFamily="18" charset="0"/>
              </a:rPr>
              <a:t>- Ngoài ra con biết tên những bạn nào trong lớp?</a:t>
            </a:r>
          </a:p>
          <a:p>
            <a:pPr algn="l"/>
            <a:r>
              <a:rPr lang="vi-VN" sz="2800" b="1" i="1" dirty="0">
                <a:effectLst/>
                <a:latin typeface="Times New Roman" panose="02020603050405020304" pitchFamily="18" charset="0"/>
              </a:rPr>
              <a:t>- Trong các bạn con thích chơi với bạn nào? Vì sao?</a:t>
            </a:r>
          </a:p>
          <a:p>
            <a:pPr marL="457200" indent="-457200">
              <a:buFontTx/>
              <a:buChar char="-"/>
            </a:pPr>
            <a:endParaRPr lang="en-US" sz="2800" b="1" i="1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8A5FA93-EF84-4829-8275-D1E27CC299B0}"/>
              </a:ext>
            </a:extLst>
          </p:cNvPr>
          <p:cNvSpPr txBox="1"/>
          <p:nvPr/>
        </p:nvSpPr>
        <p:spPr>
          <a:xfrm>
            <a:off x="3938587" y="1273071"/>
            <a:ext cx="50482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32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Chia trẻ về 3 nhóm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2419891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D0E8B-8E49-43E1-AF5D-B12045779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50C2921-525D-4FD6-A400-C0D683845C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6819901" cy="6843713"/>
          </a:xfr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8A631672-FC7B-4A56-8AA5-8B0C990810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86375" y="-1"/>
            <a:ext cx="6905625" cy="68437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36B9A0E-6AF1-4E95-B9BB-447D68010DC7}"/>
              </a:ext>
            </a:extLst>
          </p:cNvPr>
          <p:cNvSpPr txBox="1"/>
          <p:nvPr/>
        </p:nvSpPr>
        <p:spPr>
          <a:xfrm>
            <a:off x="1114425" y="210205"/>
            <a:ext cx="6124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 HĐ2: Tổ chức cho trẻ chơi trò chơi: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35441D-6D86-4A06-B16D-153F2210DC3A}"/>
              </a:ext>
            </a:extLst>
          </p:cNvPr>
          <p:cNvSpPr txBox="1"/>
          <p:nvPr/>
        </p:nvSpPr>
        <p:spPr>
          <a:xfrm>
            <a:off x="2133599" y="1114425"/>
            <a:ext cx="5667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*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Trò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chơi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1: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Tìm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bạn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thân</a:t>
            </a:r>
            <a:endParaRPr lang="en-US" sz="3600" b="1" dirty="0"/>
          </a:p>
        </p:txBody>
      </p:sp>
      <p:pic>
        <p:nvPicPr>
          <p:cNvPr id="9" name="y2mate.com - Walking Walking  featuring Noodle  Pals  Super Simple Songs">
            <a:hlinkClick r:id="" action="ppaction://media"/>
            <a:extLst>
              <a:ext uri="{FF2B5EF4-FFF2-40B4-BE49-F238E27FC236}">
                <a16:creationId xmlns:a16="http://schemas.microsoft.com/office/drawing/2014/main" id="{F15571BC-9D03-4611-A969-E074087BB64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237787" y="4984750"/>
            <a:ext cx="1508125" cy="150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49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138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D0E8B-8E49-43E1-AF5D-B12045779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50C2921-525D-4FD6-A400-C0D683845C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6819901" cy="6843713"/>
          </a:xfr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8A631672-FC7B-4A56-8AA5-8B0C990810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86375" y="-1"/>
            <a:ext cx="6905625" cy="68437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36B9A0E-6AF1-4E95-B9BB-447D68010DC7}"/>
              </a:ext>
            </a:extLst>
          </p:cNvPr>
          <p:cNvSpPr txBox="1"/>
          <p:nvPr/>
        </p:nvSpPr>
        <p:spPr>
          <a:xfrm>
            <a:off x="1114425" y="210205"/>
            <a:ext cx="6124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 HĐ2: Tổ chức cho trẻ chơi trò chơi: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35441D-6D86-4A06-B16D-153F2210DC3A}"/>
              </a:ext>
            </a:extLst>
          </p:cNvPr>
          <p:cNvSpPr txBox="1"/>
          <p:nvPr/>
        </p:nvSpPr>
        <p:spPr>
          <a:xfrm>
            <a:off x="2133599" y="1114425"/>
            <a:ext cx="876300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*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Trò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chơi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2: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Những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việc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bé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làm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cùng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bạn</a:t>
            </a:r>
            <a:endParaRPr lang="en-US" sz="3600" b="1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br>
              <a:rPr lang="en-US" sz="3600" b="1" dirty="0"/>
            </a:br>
            <a:endParaRPr lang="en-US" sz="3600" b="1" dirty="0"/>
          </a:p>
        </p:txBody>
      </p:sp>
      <p:pic>
        <p:nvPicPr>
          <p:cNvPr id="3" name="y2mate.com - ALOHA English Version Karaoke Tone Nữa Beat Chuân Elight">
            <a:hlinkClick r:id="" action="ppaction://media"/>
            <a:extLst>
              <a:ext uri="{FF2B5EF4-FFF2-40B4-BE49-F238E27FC236}">
                <a16:creationId xmlns:a16="http://schemas.microsoft.com/office/drawing/2014/main" id="{006C7EF1-AF04-4970-84D0-A8720FDF74D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17212" y="5381625"/>
            <a:ext cx="1273175" cy="1273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391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623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0D0E8B-8E49-43E1-AF5D-B120457792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50C2921-525D-4FD6-A400-C0D683845C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6819901" cy="6843713"/>
          </a:xfrm>
        </p:spPr>
      </p:pic>
      <p:pic>
        <p:nvPicPr>
          <p:cNvPr id="6" name="Content Placeholder 4">
            <a:extLst>
              <a:ext uri="{FF2B5EF4-FFF2-40B4-BE49-F238E27FC236}">
                <a16:creationId xmlns:a16="http://schemas.microsoft.com/office/drawing/2014/main" id="{8A631672-FC7B-4A56-8AA5-8B0C990810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286375" y="-1"/>
            <a:ext cx="6905625" cy="68437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36B9A0E-6AF1-4E95-B9BB-447D68010DC7}"/>
              </a:ext>
            </a:extLst>
          </p:cNvPr>
          <p:cNvSpPr txBox="1"/>
          <p:nvPr/>
        </p:nvSpPr>
        <p:spPr>
          <a:xfrm>
            <a:off x="1114425" y="210205"/>
            <a:ext cx="61245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</a:rPr>
              <a:t> HĐ2: Tổ chức cho trẻ chơi trò chơi: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735441D-6D86-4A06-B16D-153F2210DC3A}"/>
              </a:ext>
            </a:extLst>
          </p:cNvPr>
          <p:cNvSpPr txBox="1"/>
          <p:nvPr/>
        </p:nvSpPr>
        <p:spPr>
          <a:xfrm>
            <a:off x="1114425" y="1114425"/>
            <a:ext cx="94869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*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 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Trò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chơi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3: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Điều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làm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cho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bạn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buồn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bạn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vui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3250156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255</TotalTime>
  <Words>663</Words>
  <Application>Microsoft Office PowerPoint</Application>
  <PresentationFormat>Widescreen</PresentationFormat>
  <Paragraphs>68</Paragraphs>
  <Slides>18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6" baseType="lpstr">
      <vt:lpstr>Aharoni</vt:lpstr>
      <vt:lpstr>Algerian</vt:lpstr>
      <vt:lpstr>Arial</vt:lpstr>
      <vt:lpstr>Calibri</vt:lpstr>
      <vt:lpstr>Calibri Light</vt:lpstr>
      <vt:lpstr>inherit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Mymy nguyễn</dc:creator>
  <cp:lastModifiedBy>Mymy nguyễn</cp:lastModifiedBy>
  <cp:revision>9</cp:revision>
  <dcterms:created xsi:type="dcterms:W3CDTF">2021-12-19T01:20:53Z</dcterms:created>
  <dcterms:modified xsi:type="dcterms:W3CDTF">2023-09-10T13:40:25Z</dcterms:modified>
</cp:coreProperties>
</file>