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168B2-C600-4EC6-96FE-D71DF3F150D1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A9A72-BB26-455A-926B-E4BBC38AC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58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vi-VN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80071EC-1AC6-4CE1-873F-535F79A24512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75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9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2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9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6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9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3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2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0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1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E2289-7ADA-4F44-8EC2-D8DBF67A2FE8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53A7A-BA71-4498-92F6-DB745620E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4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10" Type="http://schemas.openxmlformats.org/officeDocument/2006/relationships/image" Target="../media/image18.jpeg"/><Relationship Id="rId4" Type="http://schemas.openxmlformats.org/officeDocument/2006/relationships/image" Target="../media/image12.png"/><Relationship Id="rId9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0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715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133600" y="220884"/>
            <a:ext cx="70104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PHÒNG GIÁO DỤC &amp; ĐÀO TẠO 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QUẬN LONG BIÊN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TRƯỜNG MẦM NON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GIANG BIÊN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076" name="WordArt 7"/>
          <p:cNvSpPr>
            <a:spLocks noChangeArrowheads="1" noChangeShapeType="1" noTextEdit="1"/>
          </p:cNvSpPr>
          <p:nvPr/>
        </p:nvSpPr>
        <p:spPr bwMode="auto">
          <a:xfrm>
            <a:off x="2471738" y="5943600"/>
            <a:ext cx="44767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en-US" sz="3600" b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MGL A4</a:t>
            </a:r>
            <a:endParaRPr lang="en-US" sz="3600" b="1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>
            <a:off x="1966913" y="2879725"/>
            <a:ext cx="5334000" cy="395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5400" b="1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LĨNH VỰC:PHÁT TRIỂN NHẬN THỨC </a:t>
            </a: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auto">
          <a:xfrm>
            <a:off x="2119313" y="3336925"/>
            <a:ext cx="4953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3600" b="1" i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HĐ: LÀM QUEN VỚI TOÁN</a:t>
            </a:r>
            <a:endParaRPr lang="en-US" sz="3600" b="1" i="1" kern="1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WordArt 4"/>
          <p:cNvSpPr>
            <a:spLocks noChangeArrowheads="1" noChangeShapeType="1" noTextEdit="1"/>
          </p:cNvSpPr>
          <p:nvPr/>
        </p:nvSpPr>
        <p:spPr bwMode="auto">
          <a:xfrm>
            <a:off x="197734" y="3883306"/>
            <a:ext cx="8153400" cy="747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Đề tài: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 9 đối tượng ra làm hai phần bằng các cách khác nhau</a:t>
            </a:r>
            <a:r>
              <a:rPr lang="vi-VN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103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 animBg="1"/>
      <p:bldP spid="10" grpId="1" animBg="1"/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381000" y="9525"/>
            <a:ext cx="8305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HĐ4: Trò chơi 1 «Thi xem đội nào nhanh»</a:t>
            </a:r>
            <a:endParaRPr lang="en-US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14288" y="838200"/>
            <a:ext cx="9144000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Cho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trẻ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hát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Nhà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của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tôi</a:t>
            </a:r>
            <a:endParaRPr lang="en-US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Kết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thúc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hát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9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trẻ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một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nhà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chia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làm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2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phần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theo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ký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hiệu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của</a:t>
            </a:r>
            <a:r>
              <a:rPr lang="en-US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nhà</a:t>
            </a:r>
            <a:endParaRPr lang="en-US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381000" y="2908300"/>
            <a:ext cx="38100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294" name="Isosceles Triangle 7"/>
          <p:cNvSpPr>
            <a:spLocks noChangeArrowheads="1"/>
          </p:cNvSpPr>
          <p:nvPr/>
        </p:nvSpPr>
        <p:spPr bwMode="auto">
          <a:xfrm>
            <a:off x="152400" y="1765300"/>
            <a:ext cx="4343400" cy="11430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295" name="Rectangle 8"/>
          <p:cNvSpPr>
            <a:spLocks noChangeArrowheads="1"/>
          </p:cNvSpPr>
          <p:nvPr/>
        </p:nvSpPr>
        <p:spPr bwMode="auto">
          <a:xfrm>
            <a:off x="407988" y="5459413"/>
            <a:ext cx="3810000" cy="1371600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296" name="Isosceles Triangle 9"/>
          <p:cNvSpPr>
            <a:spLocks noChangeArrowheads="1"/>
          </p:cNvSpPr>
          <p:nvPr/>
        </p:nvSpPr>
        <p:spPr bwMode="auto">
          <a:xfrm>
            <a:off x="179388" y="4316413"/>
            <a:ext cx="4343400" cy="11430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297" name="Rectangle 10"/>
          <p:cNvSpPr>
            <a:spLocks noChangeArrowheads="1"/>
          </p:cNvSpPr>
          <p:nvPr/>
        </p:nvSpPr>
        <p:spPr bwMode="auto">
          <a:xfrm>
            <a:off x="4906963" y="5445125"/>
            <a:ext cx="3810000" cy="1371600"/>
          </a:xfrm>
          <a:prstGeom prst="rect">
            <a:avLst/>
          </a:prstGeom>
          <a:solidFill>
            <a:srgbClr val="CC00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298" name="Isosceles Triangle 11"/>
          <p:cNvSpPr>
            <a:spLocks noChangeArrowheads="1"/>
          </p:cNvSpPr>
          <p:nvPr/>
        </p:nvSpPr>
        <p:spPr bwMode="auto">
          <a:xfrm>
            <a:off x="4678363" y="4302125"/>
            <a:ext cx="4343400" cy="11430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299" name="Rectangle 12"/>
          <p:cNvSpPr>
            <a:spLocks noChangeArrowheads="1"/>
          </p:cNvSpPr>
          <p:nvPr/>
        </p:nvSpPr>
        <p:spPr bwMode="auto">
          <a:xfrm>
            <a:off x="4945063" y="2895600"/>
            <a:ext cx="3810000" cy="1371600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00" name="Isosceles Triangle 13"/>
          <p:cNvSpPr>
            <a:spLocks noChangeArrowheads="1"/>
          </p:cNvSpPr>
          <p:nvPr/>
        </p:nvSpPr>
        <p:spPr bwMode="auto">
          <a:xfrm>
            <a:off x="4716463" y="1752600"/>
            <a:ext cx="4343400" cy="11430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01" name="TextBox 14"/>
          <p:cNvSpPr txBox="1">
            <a:spLocks noChangeArrowheads="1"/>
          </p:cNvSpPr>
          <p:nvPr/>
        </p:nvSpPr>
        <p:spPr bwMode="auto">
          <a:xfrm>
            <a:off x="1866900" y="2209800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9</a:t>
            </a:r>
            <a:r>
              <a:rPr lang="vi-VN" altLang="en-US" sz="2000" dirty="0" smtClean="0">
                <a:latin typeface="Arial" charset="0"/>
              </a:rPr>
              <a:t> </a:t>
            </a:r>
            <a:r>
              <a:rPr lang="vi-VN" altLang="en-US" sz="2000" dirty="0">
                <a:latin typeface="Arial" charset="0"/>
              </a:rPr>
              <a:t>Bạn</a:t>
            </a:r>
          </a:p>
        </p:txBody>
      </p:sp>
      <p:sp>
        <p:nvSpPr>
          <p:cNvPr id="12302" name="TextBox 15"/>
          <p:cNvSpPr txBox="1">
            <a:spLocks noChangeArrowheads="1"/>
          </p:cNvSpPr>
          <p:nvPr/>
        </p:nvSpPr>
        <p:spPr bwMode="auto">
          <a:xfrm>
            <a:off x="6354763" y="4687888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9</a:t>
            </a:r>
            <a:r>
              <a:rPr lang="vi-VN" altLang="en-US" sz="2000" dirty="0" smtClean="0">
                <a:latin typeface="Arial" charset="0"/>
              </a:rPr>
              <a:t> </a:t>
            </a:r>
            <a:r>
              <a:rPr lang="vi-VN" altLang="en-US" sz="2000" dirty="0">
                <a:latin typeface="Arial" charset="0"/>
              </a:rPr>
              <a:t>Bạn</a:t>
            </a:r>
          </a:p>
        </p:txBody>
      </p:sp>
      <p:sp>
        <p:nvSpPr>
          <p:cNvPr id="12303" name="TextBox 16"/>
          <p:cNvSpPr txBox="1">
            <a:spLocks noChangeArrowheads="1"/>
          </p:cNvSpPr>
          <p:nvPr/>
        </p:nvSpPr>
        <p:spPr bwMode="auto">
          <a:xfrm>
            <a:off x="1893888" y="4687888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9</a:t>
            </a:r>
            <a:r>
              <a:rPr lang="vi-VN" altLang="en-US" sz="2000" dirty="0" smtClean="0">
                <a:latin typeface="Arial" charset="0"/>
              </a:rPr>
              <a:t>Bạn</a:t>
            </a:r>
            <a:endParaRPr lang="vi-VN" altLang="en-US" sz="2000" dirty="0">
              <a:latin typeface="Arial" charset="0"/>
            </a:endParaRPr>
          </a:p>
        </p:txBody>
      </p:sp>
      <p:sp>
        <p:nvSpPr>
          <p:cNvPr id="12304" name="TextBox 17"/>
          <p:cNvSpPr txBox="1">
            <a:spLocks noChangeArrowheads="1"/>
          </p:cNvSpPr>
          <p:nvPr/>
        </p:nvSpPr>
        <p:spPr bwMode="auto">
          <a:xfrm>
            <a:off x="6430963" y="2314575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9</a:t>
            </a:r>
            <a:r>
              <a:rPr lang="vi-VN" altLang="en-US" sz="2000" dirty="0" smtClean="0">
                <a:latin typeface="Arial" charset="0"/>
              </a:rPr>
              <a:t> </a:t>
            </a:r>
            <a:r>
              <a:rPr lang="vi-VN" altLang="en-US" sz="2000" dirty="0">
                <a:latin typeface="Arial" charset="0"/>
              </a:rPr>
              <a:t>Bạn</a:t>
            </a:r>
          </a:p>
        </p:txBody>
      </p:sp>
      <p:sp>
        <p:nvSpPr>
          <p:cNvPr id="12305" name="Rectangle 18"/>
          <p:cNvSpPr>
            <a:spLocks noChangeArrowheads="1"/>
          </p:cNvSpPr>
          <p:nvPr/>
        </p:nvSpPr>
        <p:spPr bwMode="auto">
          <a:xfrm>
            <a:off x="1866900" y="3124200"/>
            <a:ext cx="800100" cy="1177925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06" name="Rectangle 19"/>
          <p:cNvSpPr>
            <a:spLocks noChangeArrowheads="1"/>
          </p:cNvSpPr>
          <p:nvPr/>
        </p:nvSpPr>
        <p:spPr bwMode="auto">
          <a:xfrm>
            <a:off x="1866900" y="5680075"/>
            <a:ext cx="800100" cy="1177925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07" name="Rectangle 20"/>
          <p:cNvSpPr>
            <a:spLocks noChangeArrowheads="1"/>
          </p:cNvSpPr>
          <p:nvPr/>
        </p:nvSpPr>
        <p:spPr bwMode="auto">
          <a:xfrm>
            <a:off x="6488113" y="5638800"/>
            <a:ext cx="800100" cy="1177925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08" name="Rectangle 21"/>
          <p:cNvSpPr>
            <a:spLocks noChangeArrowheads="1"/>
          </p:cNvSpPr>
          <p:nvPr/>
        </p:nvSpPr>
        <p:spPr bwMode="auto">
          <a:xfrm>
            <a:off x="6450013" y="3086100"/>
            <a:ext cx="800100" cy="1177925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09" name="Rectangle 25"/>
          <p:cNvSpPr>
            <a:spLocks noChangeArrowheads="1"/>
          </p:cNvSpPr>
          <p:nvPr/>
        </p:nvSpPr>
        <p:spPr bwMode="auto">
          <a:xfrm>
            <a:off x="838200" y="3124200"/>
            <a:ext cx="685800" cy="8382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10" name="Rectangle 26"/>
          <p:cNvSpPr>
            <a:spLocks noChangeArrowheads="1"/>
          </p:cNvSpPr>
          <p:nvPr/>
        </p:nvSpPr>
        <p:spPr bwMode="auto">
          <a:xfrm>
            <a:off x="777875" y="5694363"/>
            <a:ext cx="685800" cy="8382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11" name="Rectangle 27"/>
          <p:cNvSpPr>
            <a:spLocks noChangeArrowheads="1"/>
          </p:cNvSpPr>
          <p:nvPr/>
        </p:nvSpPr>
        <p:spPr bwMode="auto">
          <a:xfrm>
            <a:off x="3111500" y="5711825"/>
            <a:ext cx="685800" cy="8382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12" name="Rectangle 28"/>
          <p:cNvSpPr>
            <a:spLocks noChangeArrowheads="1"/>
          </p:cNvSpPr>
          <p:nvPr/>
        </p:nvSpPr>
        <p:spPr bwMode="auto">
          <a:xfrm>
            <a:off x="5410200" y="5638800"/>
            <a:ext cx="685800" cy="8382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13" name="Rectangle 29"/>
          <p:cNvSpPr>
            <a:spLocks noChangeArrowheads="1"/>
          </p:cNvSpPr>
          <p:nvPr/>
        </p:nvSpPr>
        <p:spPr bwMode="auto">
          <a:xfrm>
            <a:off x="7620000" y="5638800"/>
            <a:ext cx="685800" cy="8382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14" name="Rectangle 30"/>
          <p:cNvSpPr>
            <a:spLocks noChangeArrowheads="1"/>
          </p:cNvSpPr>
          <p:nvPr/>
        </p:nvSpPr>
        <p:spPr bwMode="auto">
          <a:xfrm>
            <a:off x="7620000" y="3086100"/>
            <a:ext cx="685800" cy="8382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15" name="Rectangle 31"/>
          <p:cNvSpPr>
            <a:spLocks noChangeArrowheads="1"/>
          </p:cNvSpPr>
          <p:nvPr/>
        </p:nvSpPr>
        <p:spPr bwMode="auto">
          <a:xfrm>
            <a:off x="5410200" y="3124200"/>
            <a:ext cx="685800" cy="8382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16" name="Rectangle 32"/>
          <p:cNvSpPr>
            <a:spLocks noChangeArrowheads="1"/>
          </p:cNvSpPr>
          <p:nvPr/>
        </p:nvSpPr>
        <p:spPr bwMode="auto">
          <a:xfrm>
            <a:off x="3111500" y="3121025"/>
            <a:ext cx="685800" cy="8382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2317" name="TextBox 39"/>
          <p:cNvSpPr txBox="1">
            <a:spLocks noChangeArrowheads="1"/>
          </p:cNvSpPr>
          <p:nvPr/>
        </p:nvSpPr>
        <p:spPr bwMode="auto">
          <a:xfrm>
            <a:off x="5610225" y="3340100"/>
            <a:ext cx="398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000">
                <a:latin typeface="Arial" charset="0"/>
              </a:rPr>
              <a:t>2</a:t>
            </a:r>
          </a:p>
        </p:txBody>
      </p:sp>
      <p:sp>
        <p:nvSpPr>
          <p:cNvPr id="12318" name="TextBox 40"/>
          <p:cNvSpPr txBox="1">
            <a:spLocks noChangeArrowheads="1"/>
          </p:cNvSpPr>
          <p:nvPr/>
        </p:nvSpPr>
        <p:spPr bwMode="auto">
          <a:xfrm>
            <a:off x="981075" y="3381375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000">
                <a:latin typeface="Arial" charset="0"/>
              </a:rPr>
              <a:t>1</a:t>
            </a:r>
          </a:p>
        </p:txBody>
      </p:sp>
      <p:sp>
        <p:nvSpPr>
          <p:cNvPr id="12319" name="TextBox 41"/>
          <p:cNvSpPr txBox="1">
            <a:spLocks noChangeArrowheads="1"/>
          </p:cNvSpPr>
          <p:nvPr/>
        </p:nvSpPr>
        <p:spPr bwMode="auto">
          <a:xfrm>
            <a:off x="3254375" y="3343275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8</a:t>
            </a:r>
            <a:endParaRPr lang="vi-VN" altLang="en-US" sz="2000" dirty="0">
              <a:latin typeface="Arial" charset="0"/>
            </a:endParaRPr>
          </a:p>
        </p:txBody>
      </p:sp>
      <p:sp>
        <p:nvSpPr>
          <p:cNvPr id="12320" name="TextBox 42"/>
          <p:cNvSpPr txBox="1">
            <a:spLocks noChangeArrowheads="1"/>
          </p:cNvSpPr>
          <p:nvPr/>
        </p:nvSpPr>
        <p:spPr bwMode="auto">
          <a:xfrm>
            <a:off x="3254375" y="5857875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6</a:t>
            </a:r>
            <a:endParaRPr lang="vi-VN" altLang="en-US" sz="2000" dirty="0">
              <a:latin typeface="Arial" charset="0"/>
            </a:endParaRPr>
          </a:p>
        </p:txBody>
      </p:sp>
      <p:sp>
        <p:nvSpPr>
          <p:cNvPr id="12321" name="TextBox 43"/>
          <p:cNvSpPr txBox="1">
            <a:spLocks noChangeArrowheads="1"/>
          </p:cNvSpPr>
          <p:nvPr/>
        </p:nvSpPr>
        <p:spPr bwMode="auto">
          <a:xfrm>
            <a:off x="922338" y="5857875"/>
            <a:ext cx="398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000">
                <a:latin typeface="Arial" charset="0"/>
              </a:rPr>
              <a:t>3</a:t>
            </a:r>
          </a:p>
        </p:txBody>
      </p:sp>
      <p:sp>
        <p:nvSpPr>
          <p:cNvPr id="12322" name="TextBox 44"/>
          <p:cNvSpPr txBox="1">
            <a:spLocks noChangeArrowheads="1"/>
          </p:cNvSpPr>
          <p:nvPr/>
        </p:nvSpPr>
        <p:spPr bwMode="auto">
          <a:xfrm>
            <a:off x="7762875" y="5857875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5</a:t>
            </a:r>
            <a:endParaRPr lang="vi-VN" altLang="en-US" sz="2000" dirty="0">
              <a:latin typeface="Arial" charset="0"/>
            </a:endParaRPr>
          </a:p>
        </p:txBody>
      </p:sp>
      <p:sp>
        <p:nvSpPr>
          <p:cNvPr id="12323" name="TextBox 45"/>
          <p:cNvSpPr txBox="1">
            <a:spLocks noChangeArrowheads="1"/>
          </p:cNvSpPr>
          <p:nvPr/>
        </p:nvSpPr>
        <p:spPr bwMode="auto">
          <a:xfrm>
            <a:off x="5553075" y="5857875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000">
                <a:latin typeface="Arial" charset="0"/>
              </a:rPr>
              <a:t>4</a:t>
            </a:r>
          </a:p>
        </p:txBody>
      </p:sp>
      <p:sp>
        <p:nvSpPr>
          <p:cNvPr id="12324" name="TextBox 46"/>
          <p:cNvSpPr txBox="1">
            <a:spLocks noChangeArrowheads="1"/>
          </p:cNvSpPr>
          <p:nvPr/>
        </p:nvSpPr>
        <p:spPr bwMode="auto">
          <a:xfrm>
            <a:off x="7813675" y="3300413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7</a:t>
            </a:r>
            <a:endParaRPr lang="vi-VN" alt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55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-19050" y="-19050"/>
            <a:ext cx="9163050" cy="6934200"/>
          </a:xfrm>
          <a:prstGeom prst="rect">
            <a:avLst/>
          </a:prstGeom>
          <a:solidFill>
            <a:srgbClr val="CCFF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cxnSp>
        <p:nvCxnSpPr>
          <p:cNvPr id="13315" name="Straight Connector 2"/>
          <p:cNvCxnSpPr>
            <a:cxnSpLocks noChangeShapeType="1"/>
            <a:endCxn id="13314" idx="2"/>
          </p:cNvCxnSpPr>
          <p:nvPr/>
        </p:nvCxnSpPr>
        <p:spPr bwMode="auto">
          <a:xfrm>
            <a:off x="4562475" y="906463"/>
            <a:ext cx="0" cy="60086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16" name="Straight Connector 4"/>
          <p:cNvCxnSpPr>
            <a:cxnSpLocks noChangeShapeType="1"/>
          </p:cNvCxnSpPr>
          <p:nvPr/>
        </p:nvCxnSpPr>
        <p:spPr bwMode="auto">
          <a:xfrm>
            <a:off x="-36513" y="3924300"/>
            <a:ext cx="914400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WordArt 4"/>
          <p:cNvSpPr>
            <a:spLocks noChangeArrowheads="1" noChangeShapeType="1" noTextEdit="1"/>
          </p:cNvSpPr>
          <p:nvPr/>
        </p:nvSpPr>
        <p:spPr bwMode="auto">
          <a:xfrm>
            <a:off x="1450975" y="9525"/>
            <a:ext cx="6400800" cy="285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HĐ4: Trò chơi 2 «Bé thông minh»</a:t>
            </a:r>
            <a:endParaRPr lang="en-US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461963" y="314325"/>
            <a:ext cx="8661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2000" dirty="0">
                <a:latin typeface="Arial" charset="0"/>
              </a:rPr>
              <a:t>  </a:t>
            </a:r>
            <a:r>
              <a:rPr lang="vi-VN" altLang="en-US" sz="1400" dirty="0">
                <a:solidFill>
                  <a:srgbClr val="0000FF"/>
                </a:solidFill>
                <a:latin typeface="Arial" charset="0"/>
              </a:rPr>
              <a:t>Ở phần chơi này các bé sẽ </a:t>
            </a:r>
            <a:r>
              <a:rPr lang="en-US" altLang="en-US" sz="1400" dirty="0" err="1" smtClean="0">
                <a:solidFill>
                  <a:srgbClr val="0000FF"/>
                </a:solidFill>
                <a:latin typeface="Arial" charset="0"/>
              </a:rPr>
              <a:t>tách</a:t>
            </a:r>
            <a:r>
              <a:rPr lang="vi-VN" altLang="en-US" sz="14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altLang="en-US" sz="1400" smtClean="0">
                <a:solidFill>
                  <a:srgbClr val="0000FF"/>
                </a:solidFill>
                <a:latin typeface="Arial" charset="0"/>
              </a:rPr>
              <a:t>9 </a:t>
            </a:r>
            <a:r>
              <a:rPr lang="vi-VN" altLang="en-US" sz="1400" smtClean="0">
                <a:solidFill>
                  <a:srgbClr val="0000FF"/>
                </a:solidFill>
                <a:latin typeface="Arial" charset="0"/>
              </a:rPr>
              <a:t>con </a:t>
            </a:r>
            <a:r>
              <a:rPr lang="vi-VN" altLang="en-US" sz="1400" dirty="0">
                <a:solidFill>
                  <a:srgbClr val="0000FF"/>
                </a:solidFill>
                <a:latin typeface="Arial" charset="0"/>
              </a:rPr>
              <a:t>vật thành 2 phần và gắn thẻ số tương ứng với mỗi phần theo nhóm</a:t>
            </a:r>
          </a:p>
        </p:txBody>
      </p:sp>
      <p:cxnSp>
        <p:nvCxnSpPr>
          <p:cNvPr id="13319" name="Straight Connector 4"/>
          <p:cNvCxnSpPr>
            <a:cxnSpLocks noChangeShapeType="1"/>
          </p:cNvCxnSpPr>
          <p:nvPr/>
        </p:nvCxnSpPr>
        <p:spPr bwMode="auto">
          <a:xfrm>
            <a:off x="-9525" y="93186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-11113" y="938213"/>
            <a:ext cx="4562476" cy="299085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564063" y="938213"/>
            <a:ext cx="4559300" cy="2990850"/>
          </a:xfrm>
          <a:prstGeom prst="rect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-7938" y="3910013"/>
            <a:ext cx="4572001" cy="30051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4576763" y="3937000"/>
            <a:ext cx="4568825" cy="3005138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3324" name="Explosion 1 2"/>
          <p:cNvSpPr>
            <a:spLocks noChangeArrowheads="1"/>
          </p:cNvSpPr>
          <p:nvPr/>
        </p:nvSpPr>
        <p:spPr bwMode="auto">
          <a:xfrm>
            <a:off x="1812925" y="677863"/>
            <a:ext cx="914400" cy="1071562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>
                <a:solidFill>
                  <a:srgbClr val="00B050"/>
                </a:solidFill>
                <a:latin typeface="Arial" charset="0"/>
              </a:rPr>
              <a:t>1</a:t>
            </a:r>
          </a:p>
        </p:txBody>
      </p:sp>
      <p:sp>
        <p:nvSpPr>
          <p:cNvPr id="13325" name="Explosion 1 36"/>
          <p:cNvSpPr>
            <a:spLocks noChangeArrowheads="1"/>
          </p:cNvSpPr>
          <p:nvPr/>
        </p:nvSpPr>
        <p:spPr bwMode="auto">
          <a:xfrm>
            <a:off x="1841500" y="3657600"/>
            <a:ext cx="914400" cy="1071563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>
                <a:solidFill>
                  <a:srgbClr val="00B050"/>
                </a:solidFill>
                <a:latin typeface="Arial" charset="0"/>
              </a:rPr>
              <a:t>3</a:t>
            </a:r>
          </a:p>
        </p:txBody>
      </p:sp>
      <p:sp>
        <p:nvSpPr>
          <p:cNvPr id="13326" name="Explosion 1 37"/>
          <p:cNvSpPr>
            <a:spLocks noChangeArrowheads="1"/>
          </p:cNvSpPr>
          <p:nvPr/>
        </p:nvSpPr>
        <p:spPr bwMode="auto">
          <a:xfrm>
            <a:off x="6403975" y="3735388"/>
            <a:ext cx="914400" cy="1073150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>
                <a:solidFill>
                  <a:srgbClr val="00B050"/>
                </a:solidFill>
                <a:latin typeface="Arial" charset="0"/>
              </a:rPr>
              <a:t>4</a:t>
            </a:r>
          </a:p>
        </p:txBody>
      </p:sp>
      <p:sp>
        <p:nvSpPr>
          <p:cNvPr id="13327" name="Explosion 1 38"/>
          <p:cNvSpPr>
            <a:spLocks noChangeArrowheads="1"/>
          </p:cNvSpPr>
          <p:nvPr/>
        </p:nvSpPr>
        <p:spPr bwMode="auto">
          <a:xfrm>
            <a:off x="6386513" y="709613"/>
            <a:ext cx="914400" cy="1071562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>
                <a:solidFill>
                  <a:srgbClr val="00B050"/>
                </a:solidFill>
                <a:latin typeface="Arial" charset="0"/>
              </a:rPr>
              <a:t>2</a:t>
            </a:r>
          </a:p>
        </p:txBody>
      </p:sp>
      <p:pic>
        <p:nvPicPr>
          <p:cNvPr id="133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1630363"/>
            <a:ext cx="549275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638" y="1630363"/>
            <a:ext cx="549275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913" y="1630363"/>
            <a:ext cx="547687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063" y="1630363"/>
            <a:ext cx="549275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8" y="1630363"/>
            <a:ext cx="549275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613" y="1630363"/>
            <a:ext cx="549275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888" y="1604963"/>
            <a:ext cx="549275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" y="1624013"/>
            <a:ext cx="549275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6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763" y="1816100"/>
            <a:ext cx="573087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7" name="Picture 3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4699000"/>
            <a:ext cx="5349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8" name="Picture 3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763" y="4689475"/>
            <a:ext cx="5794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9" name="Picture 3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288" y="1816100"/>
            <a:ext cx="5715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0" name="Picture 3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75" y="1817688"/>
            <a:ext cx="5715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1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816100"/>
            <a:ext cx="573088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2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1816100"/>
            <a:ext cx="573088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3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913" y="1816100"/>
            <a:ext cx="573087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4" name="Picture 3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817688"/>
            <a:ext cx="5730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5" name="Picture 3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4088" y="1817688"/>
            <a:ext cx="5715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6" name="Picture 3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25" y="4689475"/>
            <a:ext cx="5349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7" name="Picture 3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38" y="4699000"/>
            <a:ext cx="5349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8" name="Picture 3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113" y="4689475"/>
            <a:ext cx="5349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9" name="Picture 3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5" y="4699000"/>
            <a:ext cx="5349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0" name="Picture 3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4689475"/>
            <a:ext cx="5349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1" name="Picture 3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4697413"/>
            <a:ext cx="5349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2" name="Picture 3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3" y="4697413"/>
            <a:ext cx="5349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3" name="Picture 3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7263" y="4667250"/>
            <a:ext cx="5794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4" name="Picture 3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7825" y="4667250"/>
            <a:ext cx="5794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5" name="Picture 3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963" y="4667250"/>
            <a:ext cx="5794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6" name="Picture 3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4689475"/>
            <a:ext cx="5794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7" name="Picture 3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738" y="4667250"/>
            <a:ext cx="5794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8" name="Picture 3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0400" y="4689475"/>
            <a:ext cx="5794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9" name="Picture 3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850" y="4681538"/>
            <a:ext cx="5794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360" name="Straight Connector 3"/>
          <p:cNvCxnSpPr>
            <a:cxnSpLocks noChangeShapeType="1"/>
            <a:stCxn id="13320" idx="1"/>
            <a:endCxn id="13321" idx="3"/>
          </p:cNvCxnSpPr>
          <p:nvPr/>
        </p:nvCxnSpPr>
        <p:spPr bwMode="auto">
          <a:xfrm>
            <a:off x="-11113" y="2433638"/>
            <a:ext cx="913447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61" name="Straight Connector 5"/>
          <p:cNvCxnSpPr>
            <a:cxnSpLocks noChangeShapeType="1"/>
            <a:stCxn id="13322" idx="1"/>
            <a:endCxn id="13323" idx="3"/>
          </p:cNvCxnSpPr>
          <p:nvPr/>
        </p:nvCxnSpPr>
        <p:spPr bwMode="auto">
          <a:xfrm>
            <a:off x="-7938" y="5411788"/>
            <a:ext cx="9153526" cy="285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62" name="Straight Connector 7"/>
          <p:cNvCxnSpPr>
            <a:cxnSpLocks noChangeShapeType="1"/>
          </p:cNvCxnSpPr>
          <p:nvPr/>
        </p:nvCxnSpPr>
        <p:spPr bwMode="auto">
          <a:xfrm>
            <a:off x="942975" y="2433638"/>
            <a:ext cx="0" cy="14763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63" name="Straight Connector 58"/>
          <p:cNvCxnSpPr>
            <a:cxnSpLocks noChangeShapeType="1"/>
          </p:cNvCxnSpPr>
          <p:nvPr/>
        </p:nvCxnSpPr>
        <p:spPr bwMode="auto">
          <a:xfrm>
            <a:off x="1812925" y="5465763"/>
            <a:ext cx="0" cy="14763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64" name="Straight Connector 59"/>
          <p:cNvCxnSpPr>
            <a:cxnSpLocks noChangeShapeType="1"/>
          </p:cNvCxnSpPr>
          <p:nvPr/>
        </p:nvCxnSpPr>
        <p:spPr bwMode="auto">
          <a:xfrm>
            <a:off x="6815138" y="5438775"/>
            <a:ext cx="0" cy="14763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65" name="Straight Connector 60"/>
          <p:cNvCxnSpPr>
            <a:cxnSpLocks noChangeShapeType="1"/>
          </p:cNvCxnSpPr>
          <p:nvPr/>
        </p:nvCxnSpPr>
        <p:spPr bwMode="auto">
          <a:xfrm>
            <a:off x="5867400" y="2433638"/>
            <a:ext cx="0" cy="14763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66" name="TextBox 12"/>
          <p:cNvSpPr txBox="1">
            <a:spLocks noChangeArrowheads="1"/>
          </p:cNvSpPr>
          <p:nvPr/>
        </p:nvSpPr>
        <p:spPr bwMode="auto">
          <a:xfrm>
            <a:off x="309563" y="2451100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FF00"/>
                </a:solidFill>
                <a:latin typeface="Arial" charset="0"/>
              </a:rPr>
              <a:t>1</a:t>
            </a:r>
            <a:endParaRPr lang="vi-VN" altLang="en-US" sz="20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3367" name="TextBox 63"/>
          <p:cNvSpPr txBox="1">
            <a:spLocks noChangeArrowheads="1"/>
          </p:cNvSpPr>
          <p:nvPr/>
        </p:nvSpPr>
        <p:spPr bwMode="auto">
          <a:xfrm>
            <a:off x="3035300" y="5440363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0000FF"/>
                </a:solidFill>
                <a:latin typeface="Arial" charset="0"/>
              </a:rPr>
              <a:t>6</a:t>
            </a:r>
            <a:endParaRPr lang="vi-VN" altLang="en-US" sz="20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3368" name="TextBox 64"/>
          <p:cNvSpPr txBox="1">
            <a:spLocks noChangeArrowheads="1"/>
          </p:cNvSpPr>
          <p:nvPr/>
        </p:nvSpPr>
        <p:spPr bwMode="auto">
          <a:xfrm>
            <a:off x="309563" y="5440363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Arial" charset="0"/>
              </a:rPr>
              <a:t>3</a:t>
            </a:r>
            <a:endParaRPr lang="vi-VN" altLang="en-US" sz="2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3369" name="TextBox 65"/>
          <p:cNvSpPr txBox="1">
            <a:spLocks noChangeArrowheads="1"/>
          </p:cNvSpPr>
          <p:nvPr/>
        </p:nvSpPr>
        <p:spPr bwMode="auto">
          <a:xfrm>
            <a:off x="2457450" y="2433638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FFFF00"/>
                </a:solidFill>
                <a:latin typeface="Arial" charset="0"/>
              </a:rPr>
              <a:t>8</a:t>
            </a:r>
            <a:endParaRPr lang="vi-VN" altLang="en-US" sz="20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3370" name="TextBox 66"/>
          <p:cNvSpPr txBox="1">
            <a:spLocks noChangeArrowheads="1"/>
          </p:cNvSpPr>
          <p:nvPr/>
        </p:nvSpPr>
        <p:spPr bwMode="auto">
          <a:xfrm>
            <a:off x="7874000" y="5440363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5</a:t>
            </a:r>
            <a:endParaRPr lang="vi-VN" altLang="en-US" sz="2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3371" name="TextBox 67"/>
          <p:cNvSpPr txBox="1">
            <a:spLocks noChangeArrowheads="1"/>
          </p:cNvSpPr>
          <p:nvPr/>
        </p:nvSpPr>
        <p:spPr bwMode="auto">
          <a:xfrm>
            <a:off x="5429250" y="5426075"/>
            <a:ext cx="311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Arial" charset="0"/>
              </a:rPr>
              <a:t>4</a:t>
            </a:r>
            <a:endParaRPr lang="vi-VN" altLang="en-US" sz="20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3372" name="TextBox 68"/>
          <p:cNvSpPr txBox="1">
            <a:spLocks noChangeArrowheads="1"/>
          </p:cNvSpPr>
          <p:nvPr/>
        </p:nvSpPr>
        <p:spPr bwMode="auto">
          <a:xfrm>
            <a:off x="7353300" y="2460625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srgbClr val="CC0099"/>
                </a:solidFill>
                <a:latin typeface="Arial" charset="0"/>
              </a:rPr>
              <a:t>7</a:t>
            </a:r>
            <a:endParaRPr lang="vi-VN" altLang="en-US" sz="2000" dirty="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3373" name="TextBox 69"/>
          <p:cNvSpPr txBox="1">
            <a:spLocks noChangeArrowheads="1"/>
          </p:cNvSpPr>
          <p:nvPr/>
        </p:nvSpPr>
        <p:spPr bwMode="auto">
          <a:xfrm>
            <a:off x="5003800" y="2460625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99"/>
                </a:solidFill>
                <a:latin typeface="Arial" charset="0"/>
              </a:rPr>
              <a:t>2</a:t>
            </a:r>
            <a:endParaRPr lang="vi-VN" altLang="en-US" sz="2000">
              <a:solidFill>
                <a:srgbClr val="CC00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32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tamtay.vn - photo - Ex ,scene ,ảnh động :)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3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79" name="WordArt 3"/>
          <p:cNvSpPr>
            <a:spLocks noChangeArrowheads="1" noChangeShapeType="1" noTextEdit="1"/>
          </p:cNvSpPr>
          <p:nvPr/>
        </p:nvSpPr>
        <p:spPr bwMode="auto">
          <a:xfrm>
            <a:off x="838200" y="1447800"/>
            <a:ext cx="7543800" cy="1447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pattFill prst="divot">
                    <a:fgClr>
                      <a:srgbClr val="2703C1"/>
                    </a:fgClr>
                    <a:bgClr>
                      <a:srgbClr val="FF0000"/>
                    </a:bgClr>
                  </a:pattFill>
                  <a:round/>
                  <a:headEnd/>
                  <a:tailEnd/>
                </a:ln>
                <a:solidFill>
                  <a:srgbClr val="FFE60D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Chúc các cô mạnh khỏe - hạnh phúc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762000" y="3657600"/>
            <a:ext cx="763905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Chúc các bé chăm ngoan, học giỏi</a:t>
            </a:r>
            <a:endParaRPr lang="en-US" sz="3600" kern="10">
              <a:ln w="19050">
                <a:solidFill>
                  <a:srgbClr val="CC00CC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520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6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" presetID="3" presetClass="emph" presetSubtype="6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9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animBg="1"/>
      <p:bldP spid="143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-26988" y="-152400"/>
            <a:ext cx="9271001" cy="7010400"/>
          </a:xfrm>
          <a:prstGeom prst="rect">
            <a:avLst/>
          </a:prstGeom>
          <a:solidFill>
            <a:srgbClr val="99FF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8" name="WordArt 4"/>
          <p:cNvSpPr>
            <a:spLocks noChangeArrowheads="1" noChangeShapeType="1" noTextEdit="1"/>
          </p:cNvSpPr>
          <p:nvPr/>
        </p:nvSpPr>
        <p:spPr bwMode="auto">
          <a:xfrm>
            <a:off x="7938" y="449263"/>
            <a:ext cx="9271000" cy="912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HĐ 1:Ôn </a:t>
            </a:r>
            <a:r>
              <a:rPr lang="en-US" sz="2800" b="1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thêm</a:t>
            </a:r>
            <a:r>
              <a:rPr lang="en-US" sz="28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bớt</a:t>
            </a:r>
            <a:r>
              <a:rPr lang="en-US" sz="28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28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phạm</a:t>
            </a:r>
            <a:r>
              <a:rPr lang="en-US" sz="28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vi </a:t>
            </a:r>
            <a:r>
              <a:rPr lang="en-US" sz="28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9</a:t>
            </a:r>
            <a:endParaRPr lang="en-US" sz="2800" b="1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4" name="TextBox 24"/>
          <p:cNvSpPr txBox="1">
            <a:spLocks noChangeArrowheads="1"/>
          </p:cNvSpPr>
          <p:nvPr/>
        </p:nvSpPr>
        <p:spPr bwMode="auto">
          <a:xfrm>
            <a:off x="6324600" y="5486400"/>
            <a:ext cx="11207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dirty="0">
                <a:solidFill>
                  <a:srgbClr val="FF0000"/>
                </a:solidFill>
                <a:latin typeface="Arial" charset="0"/>
              </a:rPr>
              <a:t>7</a:t>
            </a:r>
            <a:endParaRPr lang="vi-VN" altLang="en-US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191000" y="5519738"/>
            <a:ext cx="1119187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9600" dirty="0">
                <a:solidFill>
                  <a:srgbClr val="FF0000"/>
                </a:solidFill>
                <a:latin typeface="Arial" charset="0"/>
              </a:rPr>
              <a:t>5</a:t>
            </a:r>
            <a:endParaRPr lang="vi-VN" altLang="en-US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6" name="TextBox 16"/>
          <p:cNvSpPr txBox="1">
            <a:spLocks noChangeArrowheads="1"/>
          </p:cNvSpPr>
          <p:nvPr/>
        </p:nvSpPr>
        <p:spPr bwMode="auto">
          <a:xfrm>
            <a:off x="3200400" y="5519738"/>
            <a:ext cx="107791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9600" dirty="0">
                <a:solidFill>
                  <a:srgbClr val="FF0000"/>
                </a:solidFill>
                <a:latin typeface="Arial" charset="0"/>
              </a:rPr>
              <a:t>4</a:t>
            </a:r>
            <a:endParaRPr lang="vi-VN" altLang="en-US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7" name="TextBox 17"/>
          <p:cNvSpPr txBox="1">
            <a:spLocks noChangeArrowheads="1"/>
          </p:cNvSpPr>
          <p:nvPr/>
        </p:nvSpPr>
        <p:spPr bwMode="auto">
          <a:xfrm>
            <a:off x="2081212" y="5486399"/>
            <a:ext cx="111918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9600" dirty="0">
                <a:solidFill>
                  <a:srgbClr val="FF0000"/>
                </a:solidFill>
                <a:latin typeface="Arial" charset="0"/>
              </a:rPr>
              <a:t>3</a:t>
            </a:r>
            <a:endParaRPr lang="vi-VN" altLang="en-US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8" name="TextBox 18"/>
          <p:cNvSpPr txBox="1">
            <a:spLocks noChangeArrowheads="1"/>
          </p:cNvSpPr>
          <p:nvPr/>
        </p:nvSpPr>
        <p:spPr bwMode="auto">
          <a:xfrm>
            <a:off x="1099574" y="5486400"/>
            <a:ext cx="11207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9600" dirty="0">
                <a:solidFill>
                  <a:srgbClr val="FF0000"/>
                </a:solidFill>
                <a:latin typeface="Arial" charset="0"/>
              </a:rPr>
              <a:t>2</a:t>
            </a:r>
            <a:endParaRPr lang="vi-VN" altLang="en-US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-26988" y="5519738"/>
            <a:ext cx="11207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9600" dirty="0">
                <a:solidFill>
                  <a:srgbClr val="FF0000"/>
                </a:solidFill>
                <a:latin typeface="Arial" charset="0"/>
              </a:rPr>
              <a:t>1</a:t>
            </a:r>
            <a:endParaRPr lang="vi-VN" altLang="en-US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315200" y="5486400"/>
            <a:ext cx="11207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dirty="0" smtClean="0">
                <a:solidFill>
                  <a:srgbClr val="FF0000"/>
                </a:solidFill>
                <a:latin typeface="Arial" charset="0"/>
              </a:rPr>
              <a:t>8</a:t>
            </a:r>
            <a:endParaRPr lang="vi-VN" altLang="en-US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329238" y="5523578"/>
            <a:ext cx="11207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9600" dirty="0">
                <a:solidFill>
                  <a:srgbClr val="FF0000"/>
                </a:solidFill>
                <a:latin typeface="Arial" charset="0"/>
              </a:rPr>
              <a:t>6</a:t>
            </a:r>
            <a:endParaRPr lang="vi-VN" altLang="en-US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1" name="WordArt 4"/>
          <p:cNvSpPr>
            <a:spLocks noChangeArrowheads="1" noChangeShapeType="1" noTextEdit="1"/>
          </p:cNvSpPr>
          <p:nvPr/>
        </p:nvSpPr>
        <p:spPr bwMode="auto">
          <a:xfrm>
            <a:off x="153988" y="2514600"/>
            <a:ext cx="8610600" cy="1423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vi-VN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Cô cho trẻ quan sát các nhóm đồ dùng  ở các mô hình.</a:t>
            </a:r>
          </a:p>
          <a:p>
            <a:pPr algn="ctr">
              <a:defRPr/>
            </a:pPr>
            <a:r>
              <a:rPr lang="vi-VN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Trẻ nêu nhận xét. Thêm vào để có số lượng </a:t>
            </a:r>
            <a:r>
              <a:rPr lang="en-US" sz="28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9</a:t>
            </a:r>
            <a:r>
              <a:rPr lang="vi-VN" sz="28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 </a:t>
            </a:r>
            <a:r>
              <a:rPr lang="vi-VN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Bớt đi để có số lượng ít hơn </a:t>
            </a:r>
            <a:r>
              <a:rPr lang="en-US" sz="28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9</a:t>
            </a:r>
            <a:r>
              <a:rPr lang="vi-VN" sz="28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endParaRPr lang="vi-VN" sz="28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399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1" grpId="0"/>
      <p:bldP spid="4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" name="WordArt 4"/>
          <p:cNvSpPr>
            <a:spLocks noChangeArrowheads="1" noChangeShapeType="1" noTextEdit="1"/>
          </p:cNvSpPr>
          <p:nvPr/>
        </p:nvSpPr>
        <p:spPr bwMode="auto">
          <a:xfrm>
            <a:off x="7938" y="449263"/>
            <a:ext cx="9136062" cy="912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8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HĐ 2: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 9 đối tượng ra làm hai phần</a:t>
            </a:r>
            <a:endParaRPr lang="en-US" sz="2800" b="1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auto">
          <a:xfrm>
            <a:off x="266700" y="2362200"/>
            <a:ext cx="8610600" cy="1576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*/ Cô cho trẻ tự lấy đồ dùng và về thực hiện chia theo ý thích của trẻ.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WordArt 4"/>
          <p:cNvSpPr>
            <a:spLocks noChangeArrowheads="1" noChangeShapeType="1" noTextEdit="1"/>
          </p:cNvSpPr>
          <p:nvPr/>
        </p:nvSpPr>
        <p:spPr bwMode="auto">
          <a:xfrm>
            <a:off x="306388" y="3657600"/>
            <a:ext cx="86106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99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*/ Cô cho trẻ chia theo yêu cầu của cô</a:t>
            </a: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auto">
          <a:xfrm>
            <a:off x="241300" y="4916488"/>
            <a:ext cx="86106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*/ Cô tổng kết lại và cho trẻ kiểm tra kết quả trên màn hình</a:t>
            </a:r>
          </a:p>
        </p:txBody>
      </p:sp>
    </p:spTree>
    <p:extLst>
      <p:ext uri="{BB962C8B-B14F-4D97-AF65-F5344CB8AC3E}">
        <p14:creationId xmlns:p14="http://schemas.microsoft.com/office/powerpoint/2010/main" val="27138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7234"/>
            <a:ext cx="9144000" cy="6858000"/>
          </a:xfrm>
          <a:prstGeom prst="rect">
            <a:avLst/>
          </a:prstGeom>
          <a:solidFill>
            <a:srgbClr val="E7E5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                       Cách 1. ( 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1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và 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8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7938" y="449263"/>
            <a:ext cx="9136062" cy="912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2800" b="1" kern="1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306388" y="4267200"/>
            <a:ext cx="86106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CC0099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" name="TextBox 50"/>
          <p:cNvSpPr txBox="1">
            <a:spLocks noChangeArrowheads="1"/>
          </p:cNvSpPr>
          <p:nvPr/>
        </p:nvSpPr>
        <p:spPr bwMode="auto">
          <a:xfrm>
            <a:off x="8001000" y="4641850"/>
            <a:ext cx="100012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13800" dirty="0">
                <a:solidFill>
                  <a:srgbClr val="FF0000"/>
                </a:solidFill>
                <a:latin typeface="Arial" charset="0"/>
              </a:rPr>
              <a:t>8</a:t>
            </a:r>
            <a:endParaRPr lang="vi-VN" altLang="en-US" sz="4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90067" y="4641850"/>
            <a:ext cx="1000126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13800" dirty="0">
                <a:solidFill>
                  <a:srgbClr val="FF0000"/>
                </a:solidFill>
                <a:latin typeface="Arial" charset="0"/>
              </a:rPr>
              <a:t>1</a:t>
            </a:r>
            <a:endParaRPr lang="vi-VN" altLang="en-US" sz="40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6165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90067" y="2057451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4114799" y="1562100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5389223" y="1562098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6687324" y="1562100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7948411" y="1562099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4114800" y="3263067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5410200" y="3263958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6673919" y="3276549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7903267" y="3274179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 bwMode="auto">
          <a:xfrm flipH="1">
            <a:off x="3048000" y="1143000"/>
            <a:ext cx="381000" cy="5418931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33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38728E-6 L -0.1283 0.7269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24" y="36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6.35838E-7 L 0.09618 -0.3833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9" y="-19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18" grpId="2"/>
      <p:bldP spid="25" grpId="0"/>
      <p:bldP spid="2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vi-VN" sz="32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Cách 2. ( </a:t>
            </a:r>
            <a:r>
              <a:rPr lang="en-US" sz="32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vi-VN" sz="32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2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và </a:t>
            </a:r>
            <a:r>
              <a:rPr lang="en-US" sz="32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7</a:t>
            </a:r>
            <a:r>
              <a:rPr lang="vi-VN" sz="32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2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7183" name="TextBox 14"/>
          <p:cNvSpPr txBox="1">
            <a:spLocks noChangeArrowheads="1"/>
          </p:cNvSpPr>
          <p:nvPr/>
        </p:nvSpPr>
        <p:spPr bwMode="auto">
          <a:xfrm>
            <a:off x="7620000" y="4495800"/>
            <a:ext cx="100012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13800" dirty="0">
                <a:solidFill>
                  <a:srgbClr val="FF0000"/>
                </a:solidFill>
                <a:latin typeface="Arial" charset="0"/>
              </a:rPr>
              <a:t>7</a:t>
            </a:r>
            <a:endParaRPr lang="vi-VN" altLang="en-US" sz="4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2400" y="4495800"/>
            <a:ext cx="100012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13800" dirty="0">
                <a:solidFill>
                  <a:srgbClr val="FF0000"/>
                </a:solidFill>
                <a:latin typeface="Arial" charset="0"/>
              </a:rPr>
              <a:t>2</a:t>
            </a:r>
            <a:endParaRPr lang="vi-VN" altLang="en-US" sz="40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9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0" y="1165287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1295400" y="1165286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4038600" y="1136350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5374139" y="2830276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6660397" y="2830276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7948410" y="2830276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5374140" y="1135868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6660398" y="1135868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7948411" y="1135868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703564"/>
            <a:ext cx="506413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6.35838E-7 L 0.10868 -0.3944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34" y="-197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>
              <a:defRPr/>
            </a:pPr>
            <a:r>
              <a:rPr lang="vi-VN" sz="28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Cách 3. ( </a:t>
            </a:r>
            <a:r>
              <a:rPr lang="en-US" sz="28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vi-VN" sz="28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28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và </a:t>
            </a:r>
            <a:r>
              <a:rPr lang="en-US" sz="28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6</a:t>
            </a:r>
            <a:r>
              <a:rPr lang="vi-VN" sz="28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28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620000" y="4495800"/>
            <a:ext cx="100012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13800" dirty="0">
                <a:solidFill>
                  <a:srgbClr val="FF0000"/>
                </a:solidFill>
                <a:latin typeface="Arial" charset="0"/>
              </a:rPr>
              <a:t>6</a:t>
            </a:r>
            <a:endParaRPr lang="vi-VN" altLang="en-US" sz="4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52400" y="4626417"/>
            <a:ext cx="100012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13800" dirty="0">
                <a:solidFill>
                  <a:srgbClr val="FF0000"/>
                </a:solidFill>
                <a:latin typeface="Arial" charset="0"/>
              </a:rPr>
              <a:t>3</a:t>
            </a:r>
            <a:endParaRPr lang="vi-VN" altLang="en-US" sz="40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27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5410200" y="1165287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6705600" y="1165286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7948411" y="1182649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5334000" y="2763658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6630867" y="2760930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7917084" y="2760930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0" y="1165287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1347989" y="1182649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316143" y="2739608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11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587" y="697149"/>
            <a:ext cx="506413" cy="551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94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6.35838E-7 L 0.11702 -0.4055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20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>
              <a:defRPr/>
            </a:pPr>
            <a:r>
              <a:rPr lang="vi-VN" sz="32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Cách 4. ( 4 và </a:t>
            </a:r>
            <a:r>
              <a:rPr lang="en-US" sz="32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r>
              <a:rPr lang="vi-VN" sz="32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2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43800" y="4572000"/>
            <a:ext cx="100012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13800" dirty="0">
                <a:solidFill>
                  <a:srgbClr val="FF0000"/>
                </a:solidFill>
                <a:latin typeface="Arial" charset="0"/>
              </a:rPr>
              <a:t>5</a:t>
            </a:r>
            <a:endParaRPr lang="vi-VN" altLang="en-US" sz="4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28600" y="4572000"/>
            <a:ext cx="100012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13800" dirty="0">
                <a:solidFill>
                  <a:srgbClr val="FF0000"/>
                </a:solidFill>
                <a:latin typeface="Arial" charset="0"/>
              </a:rPr>
              <a:t>4</a:t>
            </a:r>
            <a:endParaRPr lang="vi-VN" altLang="en-US" sz="40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28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5791200" y="2971799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7235181" y="2971800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5295186" y="1401334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6560916" y="1401333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7887916" y="1417733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1297942" y="2936110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33136" y="2936111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1295400" y="1417732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1550" r="13111" b="8860"/>
          <a:stretch/>
        </p:blipFill>
        <p:spPr bwMode="auto">
          <a:xfrm>
            <a:off x="33136" y="1401334"/>
            <a:ext cx="1195589" cy="137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36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587" y="990600"/>
            <a:ext cx="506413" cy="551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76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31214E-7 L 0.12205 -0.7329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94" y="-3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1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76200" y="0"/>
            <a:ext cx="92202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>
              <a:defRPr/>
            </a:pPr>
            <a:r>
              <a:rPr lang="vi-VN" sz="40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Có 4 cách </a:t>
            </a:r>
            <a:r>
              <a:rPr lang="en-US" sz="4000" b="1" kern="10" dirty="0" err="1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tách</a:t>
            </a:r>
            <a:r>
              <a:rPr lang="vi-VN" sz="40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9 </a:t>
            </a:r>
            <a:r>
              <a:rPr lang="vi-VN" sz="40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đối </a:t>
            </a:r>
            <a:r>
              <a:rPr lang="vi-VN" sz="40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tượng thành 2 phần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219200"/>
            <a:ext cx="34804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Cách 1. ( 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1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và 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8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2199360"/>
            <a:ext cx="34804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Cách 2. ( 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và 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7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3189069"/>
            <a:ext cx="34804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Cách 3. 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(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3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và 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6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4038600"/>
            <a:ext cx="34804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Cách 4. ( 4 và 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839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2000">
              <a:latin typeface="Arial" charset="0"/>
            </a:endParaRPr>
          </a:p>
        </p:txBody>
      </p:sp>
      <p:sp>
        <p:nvSpPr>
          <p:cNvPr id="11267" name="WordArt 4"/>
          <p:cNvSpPr>
            <a:spLocks noChangeArrowheads="1" noChangeShapeType="1" noTextEdit="1"/>
          </p:cNvSpPr>
          <p:nvPr/>
        </p:nvSpPr>
        <p:spPr bwMode="auto">
          <a:xfrm>
            <a:off x="7938" y="2590800"/>
            <a:ext cx="9113837" cy="1866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43"/>
              </a:avLst>
            </a:prstTxWarp>
          </a:bodyPr>
          <a:lstStyle/>
          <a:p>
            <a:pPr algn="ctr"/>
            <a:r>
              <a:rPr lang="vi-VN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Cô cho trẻ hát một bài, quan sát xung quanh lớp các nhóm con vật có số lượng </a:t>
            </a:r>
            <a:r>
              <a:rPr lang="en-US" sz="28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9</a:t>
            </a:r>
            <a:endParaRPr lang="vi-VN" sz="28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và chia thành 2 </a:t>
            </a:r>
            <a:r>
              <a:rPr lang="vi-VN" sz="28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phần</a:t>
            </a:r>
            <a:r>
              <a:rPr lang="en-US" sz="28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r>
              <a:rPr lang="vi-VN" sz="28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Đặt thẻ số tương ứng với từng phần</a:t>
            </a:r>
            <a:endParaRPr lang="en-US" sz="28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6" name="WordArt 4"/>
          <p:cNvSpPr>
            <a:spLocks noChangeArrowheads="1" noChangeShapeType="1" noTextEdit="1"/>
          </p:cNvSpPr>
          <p:nvPr/>
        </p:nvSpPr>
        <p:spPr bwMode="auto">
          <a:xfrm>
            <a:off x="7938" y="449263"/>
            <a:ext cx="9136062" cy="912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b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HĐ 3: Liên hệ</a:t>
            </a:r>
          </a:p>
        </p:txBody>
      </p:sp>
    </p:spTree>
    <p:extLst>
      <p:ext uri="{BB962C8B-B14F-4D97-AF65-F5344CB8AC3E}">
        <p14:creationId xmlns:p14="http://schemas.microsoft.com/office/powerpoint/2010/main" val="262457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397</Words>
  <Application>Microsoft Office PowerPoint</Application>
  <PresentationFormat>On-screen Show (4:3)</PresentationFormat>
  <Paragraphs>74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2</cp:revision>
  <dcterms:created xsi:type="dcterms:W3CDTF">2024-01-13T14:25:44Z</dcterms:created>
  <dcterms:modified xsi:type="dcterms:W3CDTF">2024-01-13T14:28:37Z</dcterms:modified>
</cp:coreProperties>
</file>