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0" r:id="rId2"/>
    <p:sldId id="273" r:id="rId3"/>
    <p:sldId id="258" r:id="rId4"/>
    <p:sldId id="257" r:id="rId5"/>
    <p:sldId id="259" r:id="rId6"/>
    <p:sldId id="267" r:id="rId7"/>
    <p:sldId id="260" r:id="rId8"/>
    <p:sldId id="286" r:id="rId9"/>
    <p:sldId id="261" r:id="rId10"/>
    <p:sldId id="262" r:id="rId11"/>
    <p:sldId id="263" r:id="rId12"/>
    <p:sldId id="264" r:id="rId13"/>
    <p:sldId id="265" r:id="rId14"/>
    <p:sldId id="266" r:id="rId15"/>
    <p:sldId id="285" r:id="rId16"/>
    <p:sldId id="290" r:id="rId17"/>
    <p:sldId id="289" r:id="rId18"/>
    <p:sldId id="291" r:id="rId19"/>
    <p:sldId id="292" r:id="rId20"/>
    <p:sldId id="280" r:id="rId21"/>
    <p:sldId id="281" r:id="rId22"/>
    <p:sldId id="282" r:id="rId23"/>
    <p:sldId id="288" r:id="rId24"/>
    <p:sldId id="275" r:id="rId25"/>
    <p:sldId id="276" r:id="rId26"/>
    <p:sldId id="277" r:id="rId27"/>
    <p:sldId id="278" r:id="rId28"/>
    <p:sldId id="293" r:id="rId29"/>
    <p:sldId id="279" r:id="rId30"/>
    <p:sldId id="274" r:id="rId31"/>
    <p:sldId id="284" r:id="rId32"/>
    <p:sldId id="283"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8" autoAdjust="0"/>
    <p:restoredTop sz="94660"/>
  </p:normalViewPr>
  <p:slideViewPr>
    <p:cSldViewPr>
      <p:cViewPr>
        <p:scale>
          <a:sx n="76" d="100"/>
          <a:sy n="76" d="100"/>
        </p:scale>
        <p:origin x="-1224" y="-34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0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02AE07-091E-40CF-A3A5-251E8FF31C6D}" type="datetimeFigureOut">
              <a:rPr lang="en-US" smtClean="0"/>
              <a:pPr/>
              <a:t>12/25/2023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A3E5A2-09E7-4B83-9A1A-138EC08A4944}" type="slidenum">
              <a:rPr lang="en-US" smtClean="0"/>
              <a:pPr/>
              <a:t>‹#›</a:t>
            </a:fld>
            <a:endParaRPr lang="en-US"/>
          </a:p>
        </p:txBody>
      </p:sp>
    </p:spTree>
    <p:extLst>
      <p:ext uri="{BB962C8B-B14F-4D97-AF65-F5344CB8AC3E}">
        <p14:creationId xmlns:p14="http://schemas.microsoft.com/office/powerpoint/2010/main" val="303460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00AC4-6598-42A1-AE31-2A8B9F5BE854}" type="datetimeFigureOut">
              <a:rPr lang="en-US" smtClean="0"/>
              <a:pPr/>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91F82-1634-446C-A37C-1430296FCE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E00AC4-6598-42A1-AE31-2A8B9F5BE854}" type="datetimeFigureOut">
              <a:rPr lang="en-US" smtClean="0"/>
              <a:pPr/>
              <a:t>12/25/2023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191F82-1634-446C-A37C-1430296FCE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l&#7899;p%20MGL%20A1%20n&#259;m%20h&#7885;c%202020-2021\bg%20dien%20tu\BGTTT11%20KPXH%20SP%20NGH&#7872;%20G&#7888;M\BGDDTT11%20KPXH%20L&#192;NG%20NGH&#7872;%20B&#193;T%20TR&#192;NG\&#226;m%20thanh\Y&#234;u%20H&#224;%20N&#7897;i%20-%20T&#7889;p%20ca%20Thi&#7871;u%20Nhi.mp3" TargetMode="External"/><Relationship Id="rId1" Type="http://schemas.microsoft.com/office/2007/relationships/media" Target="file:///D:\l&#7899;p%20MGL%20A1%20n&#259;m%20h&#7885;c%202020-2021\bg%20dien%20tu\BGTTT11%20KPXH%20SP%20NGH&#7872;%20G&#7888;M\BGDDTT11%20KPXH%20L&#192;NG%20NGH&#7872;%20B&#193;T%20TR&#192;NG\&#226;m%20thanh\Y&#234;u%20H&#224;%20N&#7897;i%20-%20T&#7889;p%20ca%20Thi&#7871;u%20Nhi.mp3"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attrang.biz/"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Dell\Desktop\BGTTT11%20KPXH%20SP%20NGH&#7872;%20G&#7888;M\BGDDTT11%20KPXH%20L&#192;NG%20NGH&#7872;%20B&#193;T%20TR&#192;NG\&#226;m%20thanh\M&#7897;t%20Con%20V&#7883;t%20-%20Ch&#250;%20&#7871;ch%20Con%20-%20Li&#234;n%20kh&#250;c%20nh&#7841;c%20thi&#7871;u%20nhi%20vui%20nh&#7897;n.mp3" TargetMode="External"/><Relationship Id="rId1" Type="http://schemas.microsoft.com/office/2007/relationships/media" Target="file:///C:\Users\Dell\Desktop\BGTTT11%20KPXH%20SP%20NGH&#7872;%20G&#7888;M\BGDDTT11%20KPXH%20L&#192;NG%20NGH&#7872;%20B&#193;T%20TR&#192;NG\&#226;m%20thanh\M&#7897;t%20Con%20V&#7883;t%20-%20Ch&#250;%20&#7871;ch%20Con%20-%20Li&#234;n%20kh&#250;c%20nh&#7841;c%20thi&#7871;u%20nhi%20vui%20nh&#7897;n.mp3" TargetMode="External"/><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46299" y="225076"/>
            <a:ext cx="6858000" cy="1335292"/>
          </a:xfrm>
        </p:spPr>
        <p:txBody>
          <a:bodyPr>
            <a:normAutofit fontScale="90000"/>
          </a:bodyPr>
          <a:lstStyle/>
          <a:p>
            <a:r>
              <a:rPr lang="en-US" sz="2000" b="1" dirty="0" smtClean="0">
                <a:latin typeface="Times New Roman" panose="02020603050405020304" pitchFamily="18" charset="0"/>
                <a:cs typeface="Times New Roman" panose="02020603050405020304" pitchFamily="18" charset="0"/>
              </a:rPr>
              <a:t>UBND QUẬN LONG BIÊN</a:t>
            </a:r>
            <a:r>
              <a:rPr lang="en-US" sz="2000" b="1" dirty="0">
                <a:latin typeface="Times New Roman" panose="02020603050405020304" pitchFamily="18" charset="0"/>
                <a:cs typeface="Times New Roman" panose="02020603050405020304" pitchFamily="18" charset="0"/>
              </a:rPr>
              <a:t/>
            </a:r>
            <a:br>
              <a:rPr lang="en-US" sz="2000" b="1" dirty="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479522" y="453211"/>
            <a:ext cx="6650922" cy="3787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smtClean="0">
                <a:latin typeface="Times New Roman" panose="02020603050405020304" pitchFamily="18" charset="0"/>
                <a:cs typeface="Times New Roman" panose="02020603050405020304" pitchFamily="18" charset="0"/>
              </a:rPr>
              <a:t>TRƯỜNG MẦM NON </a:t>
            </a:r>
            <a:r>
              <a:rPr lang="en-US" sz="2000" b="1" dirty="0" smtClean="0">
                <a:latin typeface="Times New Roman" panose="02020603050405020304" pitchFamily="18" charset="0"/>
                <a:cs typeface="Times New Roman" panose="02020603050405020304" pitchFamily="18" charset="0"/>
              </a:rPr>
              <a:t>GIANG BIÊN</a:t>
            </a:r>
            <a:endParaRPr lang="en-US" sz="20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037989" y="3714750"/>
            <a:ext cx="7092455" cy="9787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endParaRPr lang="en-US" sz="2400" b="1" dirty="0" smtClean="0">
              <a:solidFill>
                <a:schemeClr val="bg2">
                  <a:lumMod val="50000"/>
                </a:schemeClr>
              </a:solidFill>
              <a:latin typeface="Times New Roman" panose="02020603050405020304" pitchFamily="18" charset="0"/>
              <a:cs typeface="Times New Roman" panose="02020603050405020304" pitchFamily="18" charset="0"/>
            </a:endParaRPr>
          </a:p>
          <a:p>
            <a:pPr>
              <a:lnSpc>
                <a:spcPct val="114000"/>
              </a:lnSpc>
            </a:pPr>
            <a:r>
              <a:rPr lang="en-US" sz="2400" b="1" dirty="0" smtClean="0">
                <a:solidFill>
                  <a:schemeClr val="bg2">
                    <a:lumMod val="50000"/>
                  </a:schemeClr>
                </a:solidFill>
                <a:latin typeface="Times New Roman" panose="02020603050405020304" pitchFamily="18" charset="0"/>
                <a:cs typeface="Times New Roman" panose="02020603050405020304" pitchFamily="18" charset="0"/>
              </a:rPr>
              <a:t>LĨNH VỰC PHÁT TRIỂN NHẬN THỨC</a:t>
            </a:r>
            <a:endParaRPr lang="en-US" sz="2400" b="1" dirty="0" smtClean="0">
              <a:solidFill>
                <a:schemeClr val="bg2">
                  <a:lumMod val="50000"/>
                </a:schemeClr>
              </a:solidFill>
              <a:latin typeface="Times New Roman" panose="02020603050405020304" pitchFamily="18" charset="0"/>
              <a:cs typeface="Times New Roman" panose="02020603050405020304" pitchFamily="18" charset="0"/>
            </a:endParaRPr>
          </a:p>
          <a:p>
            <a:pPr>
              <a:lnSpc>
                <a:spcPct val="114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2000" b="1" dirty="0" smtClean="0">
                <a:solidFill>
                  <a:srgbClr val="FF0000"/>
                </a:solidFill>
                <a:latin typeface="Times New Roman" panose="02020603050405020304" pitchFamily="18" charset="0"/>
                <a:cs typeface="Times New Roman" panose="02020603050405020304" pitchFamily="18" charset="0"/>
              </a:rPr>
              <a:t>ĐỀ TÀI:TÌM HIỂU LÀNG NGHỀ GỐM SỨ BÁT TRÀNG</a:t>
            </a:r>
            <a:endParaRPr lang="en-US" sz="3200" b="1" dirty="0" smtClean="0">
              <a:solidFill>
                <a:srgbClr val="FF0000"/>
              </a:solidFill>
              <a:latin typeface="Times New Roman" panose="02020603050405020304" pitchFamily="18" charset="0"/>
              <a:cs typeface="Times New Roman" panose="02020603050405020304" pitchFamily="18" charset="0"/>
            </a:endParaRPr>
          </a:p>
          <a:p>
            <a:pPr>
              <a:lnSpc>
                <a:spcPct val="170000"/>
              </a:lnSpc>
            </a:pP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LỨA TUỔI: 5- 6 TUỔI</a:t>
            </a:r>
          </a:p>
          <a:p>
            <a:pPr>
              <a:lnSpc>
                <a:spcPct val="170000"/>
              </a:lnSpc>
            </a:pP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LỚP MGL A4</a:t>
            </a:r>
            <a:endParaRPr lang="en-US" sz="2400" b="1" dirty="0" smtClean="0">
              <a:solidFill>
                <a:schemeClr val="accent6">
                  <a:lumMod val="50000"/>
                </a:schemeClr>
              </a:solidFill>
              <a:latin typeface="Times New Roman" panose="02020603050405020304" pitchFamily="18" charset="0"/>
              <a:cs typeface="Times New Roman" panose="02020603050405020304" pitchFamily="18" charset="0"/>
            </a:endParaRPr>
          </a:p>
          <a:p>
            <a:pPr>
              <a:lnSpc>
                <a:spcPct val="170000"/>
              </a:lnSpc>
            </a:pPr>
            <a:endParaRPr lang="en-US" sz="2000" b="1" dirty="0" smtClean="0">
              <a:solidFill>
                <a:srgbClr val="FF0000"/>
              </a:solidFill>
              <a:latin typeface="Times New Roman" panose="02020603050405020304" pitchFamily="18" charset="0"/>
              <a:cs typeface="Times New Roman" panose="02020603050405020304" pitchFamily="18" charset="0"/>
            </a:endParaRPr>
          </a:p>
          <a:p>
            <a:endParaRPr lang="en-US" sz="800" b="1" dirty="0" smtClean="0">
              <a:latin typeface="Times New Roman" panose="02020603050405020304" pitchFamily="18" charset="0"/>
              <a:cs typeface="Times New Roman" panose="02020603050405020304" pitchFamily="18" charset="0"/>
            </a:endParaRPr>
          </a:p>
          <a:p>
            <a:r>
              <a:rPr lang="en-US" sz="800" dirty="0" smtClean="0">
                <a:latin typeface="Times New Roman" panose="02020603050405020304" pitchFamily="18" charset="0"/>
                <a:cs typeface="Times New Roman" panose="02020603050405020304" pitchFamily="18" charset="0"/>
              </a:rPr>
              <a:t/>
            </a:r>
            <a:br>
              <a:rPr lang="en-US" sz="800" dirty="0" smtClean="0">
                <a:latin typeface="Times New Roman" panose="02020603050405020304" pitchFamily="18" charset="0"/>
                <a:cs typeface="Times New Roman" panose="02020603050405020304" pitchFamily="18" charset="0"/>
              </a:rPr>
            </a:br>
            <a:endParaRPr lang="en-US" sz="8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636025" y="472553"/>
            <a:ext cx="5191268" cy="74944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1659" y="772352"/>
            <a:ext cx="682611" cy="656398"/>
          </a:xfrm>
          <a:prstGeom prst="rect">
            <a:avLst/>
          </a:prstGeom>
        </p:spPr>
      </p:pic>
    </p:spTree>
    <p:extLst>
      <p:ext uri="{BB962C8B-B14F-4D97-AF65-F5344CB8AC3E}">
        <p14:creationId xmlns:p14="http://schemas.microsoft.com/office/powerpoint/2010/main" val="2590196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857250"/>
          </a:xfrm>
        </p:spPr>
        <p:txBody>
          <a:bodyPr>
            <a:normAutofit fontScale="90000"/>
            <a:scene3d>
              <a:camera prst="perspectiveBelow"/>
              <a:lightRig rig="threePt" dir="t"/>
            </a:scene3d>
          </a:bodyPr>
          <a:lstStyle/>
          <a:p>
            <a:r>
              <a:rPr lang="en-US" sz="6000" dirty="0" smtClean="0">
                <a:solidFill>
                  <a:srgbClr val="0070C0"/>
                </a:solidFill>
                <a:latin typeface=".VnBahamasB" pitchFamily="34" charset="0"/>
              </a:rPr>
              <a:t>1.T¹o cèt gèm</a:t>
            </a:r>
            <a:endParaRPr lang="en-US" sz="6000" dirty="0">
              <a:solidFill>
                <a:srgbClr val="0070C0"/>
              </a:solidFill>
              <a:latin typeface=".VnBahamasB" pitchFamily="34" charset="0"/>
            </a:endParaRPr>
          </a:p>
        </p:txBody>
      </p:sp>
      <p:sp>
        <p:nvSpPr>
          <p:cNvPr id="4" name="TextBox 3"/>
          <p:cNvSpPr txBox="1"/>
          <p:nvPr/>
        </p:nvSpPr>
        <p:spPr>
          <a:xfrm>
            <a:off x="228600" y="1143001"/>
            <a:ext cx="4419600" cy="584775"/>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Chọn đất và xử lý</a:t>
            </a:r>
            <a:endParaRPr lang="en-US" sz="3200" dirty="0">
              <a:solidFill>
                <a:srgbClr val="FF0000"/>
              </a:solidFill>
              <a:latin typeface="Times New Roman" pitchFamily="18" charset="0"/>
              <a:cs typeface="Times New Roman" pitchFamily="18" charset="0"/>
            </a:endParaRPr>
          </a:p>
        </p:txBody>
      </p:sp>
      <p:pic>
        <p:nvPicPr>
          <p:cNvPr id="9" name="Picture 8" descr="cong-doan-chuan-bi-dat-lam-am-chen-bat-trang-dep.jpg"/>
          <p:cNvPicPr>
            <a:picLocks noChangeAspect="1"/>
          </p:cNvPicPr>
          <p:nvPr/>
        </p:nvPicPr>
        <p:blipFill>
          <a:blip r:embed="rId3"/>
          <a:stretch>
            <a:fillRect/>
          </a:stretch>
        </p:blipFill>
        <p:spPr>
          <a:xfrm>
            <a:off x="1295400" y="1657350"/>
            <a:ext cx="6096000" cy="2971800"/>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22" presetClass="emph" presetSubtype="0" repeatCount="10000" fill="hold" grpId="0" nodeType="withEffect">
                                  <p:stCondLst>
                                    <p:cond delay="0"/>
                                  </p:stCondLst>
                                  <p:childTnLst>
                                    <p:animClr clrSpc="hsl" dir="cw">
                                      <p:cBhvr override="childStyle">
                                        <p:cTn id="11" dur="500" fill="hold"/>
                                        <p:tgtEl>
                                          <p:spTgt spid="2"/>
                                        </p:tgtEl>
                                        <p:attrNameLst>
                                          <p:attrName>style.color</p:attrName>
                                        </p:attrNameLst>
                                      </p:cBhvr>
                                      <p:by>
                                        <p:hsl h="-7200000" s="0" l="0"/>
                                      </p:by>
                                    </p:animClr>
                                    <p:animClr clrSpc="hsl" dir="cw">
                                      <p:cBhvr>
                                        <p:cTn id="12" dur="500" fill="hold"/>
                                        <p:tgtEl>
                                          <p:spTgt spid="2"/>
                                        </p:tgtEl>
                                        <p:attrNameLst>
                                          <p:attrName>fillcolor</p:attrName>
                                        </p:attrNameLst>
                                      </p:cBhvr>
                                      <p:by>
                                        <p:hsl h="-7200000" s="0" l="0"/>
                                      </p:by>
                                    </p:animClr>
                                    <p:animClr clrSpc="hsl" dir="cw">
                                      <p:cBhvr>
                                        <p:cTn id="13" dur="500" fill="hold"/>
                                        <p:tgtEl>
                                          <p:spTgt spid="2"/>
                                        </p:tgtEl>
                                        <p:attrNameLst>
                                          <p:attrName>stroke.color</p:attrName>
                                        </p:attrNameLst>
                                      </p:cBhvr>
                                      <p:by>
                                        <p:hsl h="-7200000" s="0" l="0"/>
                                      </p:by>
                                    </p:animClr>
                                    <p:set>
                                      <p:cBhvr>
                                        <p:cTn id="14" dur="500" fill="hold"/>
                                        <p:tgtEl>
                                          <p:spTgt spid="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362201" y="514350"/>
            <a:ext cx="4416595" cy="692498"/>
          </a:xfrm>
          <a:prstGeom prst="rect">
            <a:avLst/>
          </a:prstGeom>
          <a:noFill/>
        </p:spPr>
        <p:txBody>
          <a:bodyPr wrap="none" lIns="91440" tIns="45720" rIns="91440" bIns="45720">
            <a:prstTxWarp prst="textWave1">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2.TẠO DÁNG</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6" name="Picture 5" descr="kinh-nghiem-chon-dat-set-lam-gom-bat-trang.png"/>
          <p:cNvPicPr>
            <a:picLocks noChangeAspect="1"/>
          </p:cNvPicPr>
          <p:nvPr/>
        </p:nvPicPr>
        <p:blipFill>
          <a:blip r:embed="rId3"/>
          <a:stretch>
            <a:fillRect/>
          </a:stretch>
        </p:blipFill>
        <p:spPr>
          <a:xfrm>
            <a:off x="1752600" y="1543051"/>
            <a:ext cx="4114800" cy="2481533"/>
          </a:xfrm>
          <a:prstGeom prst="rect">
            <a:avLst/>
          </a:prstGeom>
        </p:spPr>
      </p:pic>
      <p:pic>
        <p:nvPicPr>
          <p:cNvPr id="7" name="Picture 6" descr="dat-set-trang-dat-cao-lanh-gom-su-bat-trang-gia-re.jpg"/>
          <p:cNvPicPr>
            <a:picLocks noChangeAspect="1"/>
          </p:cNvPicPr>
          <p:nvPr/>
        </p:nvPicPr>
        <p:blipFill>
          <a:blip r:embed="rId4"/>
          <a:stretch>
            <a:fillRect/>
          </a:stretch>
        </p:blipFill>
        <p:spPr>
          <a:xfrm>
            <a:off x="4953000" y="1485900"/>
            <a:ext cx="3505200" cy="2618517"/>
          </a:xfrm>
          <a:prstGeom prst="rect">
            <a:avLst/>
          </a:prstGeom>
        </p:spPr>
      </p:pic>
      <p:sp>
        <p:nvSpPr>
          <p:cNvPr id="8" name="Rectangle 7"/>
          <p:cNvSpPr/>
          <p:nvPr/>
        </p:nvSpPr>
        <p:spPr>
          <a:xfrm>
            <a:off x="1143000" y="1371600"/>
            <a:ext cx="6858000" cy="2246769"/>
          </a:xfrm>
          <a:prstGeom prst="rect">
            <a:avLst/>
          </a:prstGeom>
        </p:spPr>
        <p:txBody>
          <a:bodyPr wrap="square">
            <a:spAutoFit/>
          </a:bodyPr>
          <a:lstStyle/>
          <a:p>
            <a:r>
              <a:rPr lang="vi-VN" sz="2000" b="1" dirty="0" smtClean="0">
                <a:latin typeface="Times New Roman" pitchFamily="18" charset="0"/>
                <a:cs typeface="Times New Roman" pitchFamily="18" charset="0"/>
              </a:rPr>
              <a:t>Người thợ "đắp nặn" gốm là người thợ có trình độ kĩ thuậ</a:t>
            </a:r>
            <a:r>
              <a:rPr lang="en-US" sz="2000" b="1" dirty="0" smtClean="0">
                <a:latin typeface="Times New Roman" pitchFamily="18" charset="0"/>
                <a:cs typeface="Times New Roman" pitchFamily="18" charset="0"/>
              </a:rPr>
              <a:t>t </a:t>
            </a:r>
            <a:r>
              <a:rPr lang="vi-VN" sz="2000" b="1" dirty="0" smtClean="0">
                <a:latin typeface="Times New Roman" pitchFamily="18" charset="0"/>
                <a:cs typeface="Times New Roman" pitchFamily="18" charset="0"/>
              </a:rPr>
              <a:t>và mĩ thuật cao. Có khi họ đắp nặn một sản phẩm gốm hoàn chỉnh, nhưng cũng có khi họ đắp nặn từng bộ phận riêng rẽ của một sản phẩm và sau đó tiến hành chắp ghép lại. Hiện nay theo yêu cầu sản xuất gốm công nghiệp hay mĩ nghệ, nghệ nhân gốm có thể đắp nặn một sản phẩm mẫu để đổ khuôn thạch cao phục vụ cho việc sản xuất hàng loạt.</a:t>
            </a:r>
            <a:endParaRPr lang="en-US" sz="2000" b="1" dirty="0">
              <a:latin typeface="Times New Roman" pitchFamily="18" charset="0"/>
              <a:cs typeface="Times New Roman" pitchFamily="18" charset="0"/>
            </a:endParaRPr>
          </a:p>
        </p:txBody>
      </p:sp>
      <p:pic>
        <p:nvPicPr>
          <p:cNvPr id="9" name="Picture 8" descr="Bát_Tràng,_big_molds.jpg"/>
          <p:cNvPicPr>
            <a:picLocks noChangeAspect="1"/>
          </p:cNvPicPr>
          <p:nvPr/>
        </p:nvPicPr>
        <p:blipFill>
          <a:blip r:embed="rId5"/>
          <a:stretch>
            <a:fillRect/>
          </a:stretch>
        </p:blipFill>
        <p:spPr>
          <a:xfrm>
            <a:off x="2082444" y="530710"/>
            <a:ext cx="6356360" cy="3573707"/>
          </a:xfrm>
          <a:prstGeom prst="rect">
            <a:avLst/>
          </a:prstGeom>
        </p:spPr>
      </p:pic>
      <p:pic>
        <p:nvPicPr>
          <p:cNvPr id="10" name="Picture 9" descr="15012016152502333-Thong-Hai_6_resize.jpg"/>
          <p:cNvPicPr>
            <a:picLocks noChangeAspect="1"/>
          </p:cNvPicPr>
          <p:nvPr/>
        </p:nvPicPr>
        <p:blipFill>
          <a:blip r:embed="rId6"/>
          <a:stretch>
            <a:fillRect/>
          </a:stretch>
        </p:blipFill>
        <p:spPr>
          <a:xfrm>
            <a:off x="1714500" y="530710"/>
            <a:ext cx="6477000" cy="354330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xit" presetSubtype="4" fill="hold" nodeType="clickEffect">
                                  <p:stCondLst>
                                    <p:cond delay="0"/>
                                  </p:stCondLst>
                                  <p:childTnLst>
                                    <p:animEffect transition="out" filter="slide(fromBottom)">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5" presetClass="exit" presetSubtype="10" fill="hold" nodeType="withEffect">
                                  <p:stCondLst>
                                    <p:cond delay="0"/>
                                  </p:stCondLst>
                                  <p:childTnLst>
                                    <p:animEffect transition="out" filter="checkerboard(across)">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20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xit" presetSubtype="16" fill="hold" grpId="0" nodeType="clickEffect">
                                  <p:stCondLst>
                                    <p:cond delay="0"/>
                                  </p:stCondLst>
                                  <p:childTnLst>
                                    <p:animEffect transition="out" filter="diamond(in)">
                                      <p:cBhvr>
                                        <p:cTn id="34" dur="2000"/>
                                        <p:tgtEl>
                                          <p:spTgt spid="8">
                                            <p:txEl>
                                              <p:pRg st="0" end="0"/>
                                            </p:txEl>
                                          </p:spTgt>
                                        </p:tgtEl>
                                      </p:cBhvr>
                                    </p:animEffect>
                                    <p:set>
                                      <p:cBhvr>
                                        <p:cTn id="35" dur="1" fill="hold">
                                          <p:stCondLst>
                                            <p:cond delay="1999"/>
                                          </p:stCondLst>
                                        </p:cTn>
                                        <p:tgtEl>
                                          <p:spTgt spid="8">
                                            <p:txEl>
                                              <p:pRg st="0" end="0"/>
                                            </p:txEl>
                                          </p:spTgt>
                                        </p:tgtEl>
                                        <p:attrNameLst>
                                          <p:attrName>style.visibility</p:attrName>
                                        </p:attrNameLst>
                                      </p:cBhvr>
                                      <p:to>
                                        <p:strVal val="hidden"/>
                                      </p:to>
                                    </p:set>
                                  </p:childTnLst>
                                </p:cTn>
                              </p:par>
                              <p:par>
                                <p:cTn id="36" presetID="1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plus(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xit" presetSubtype="16" fill="hold" nodeType="clickEffect">
                                  <p:stCondLst>
                                    <p:cond delay="0"/>
                                  </p:stCondLst>
                                  <p:childTnLst>
                                    <p:animEffect transition="out" filter="plus(in)">
                                      <p:cBhvr>
                                        <p:cTn id="42" dur="2000"/>
                                        <p:tgtEl>
                                          <p:spTgt spid="9"/>
                                        </p:tgtEl>
                                      </p:cBhvr>
                                    </p:animEffect>
                                    <p:set>
                                      <p:cBhvr>
                                        <p:cTn id="43" dur="1" fill="hold">
                                          <p:stCondLst>
                                            <p:cond delay="1999"/>
                                          </p:stCondLst>
                                        </p:cTn>
                                        <p:tgtEl>
                                          <p:spTgt spid="9"/>
                                        </p:tgtEl>
                                        <p:attrNameLst>
                                          <p:attrName>style.visibility</p:attrName>
                                        </p:attrNameLst>
                                      </p:cBhvr>
                                      <p:to>
                                        <p:strVal val="hidden"/>
                                      </p:to>
                                    </p:set>
                                  </p:childTnLst>
                                </p:cTn>
                              </p:par>
                              <p:par>
                                <p:cTn id="44" presetID="1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plus(in)">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9601" y="685800"/>
            <a:ext cx="5477359" cy="923330"/>
          </a:xfrm>
          <a:prstGeom prst="rect">
            <a:avLst/>
          </a:prstGeom>
          <a:noFill/>
        </p:spPr>
        <p:txBody>
          <a:bodyPr wrap="square" lIns="91440" tIns="45720" rIns="91440" bIns="45720">
            <a:spAutoFit/>
            <a:scene3d>
              <a:camera prst="isometricOffAxis1Right"/>
              <a:lightRig rig="threePt" dir="t"/>
            </a:scene3d>
            <a:sp3d extrusionH="57150">
              <a:bevelT w="38100" h="38100" prst="relaxedInset"/>
            </a:sp3d>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 Phơi,tráng men</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 name="Picture 5" descr="lgtt-05.jpg"/>
          <p:cNvPicPr>
            <a:picLocks noChangeAspect="1"/>
          </p:cNvPicPr>
          <p:nvPr/>
        </p:nvPicPr>
        <p:blipFill>
          <a:blip r:embed="rId3"/>
          <a:stretch>
            <a:fillRect/>
          </a:stretch>
        </p:blipFill>
        <p:spPr>
          <a:xfrm>
            <a:off x="304800" y="1485900"/>
            <a:ext cx="4191000" cy="2857500"/>
          </a:xfrm>
          <a:prstGeom prst="rect">
            <a:avLst/>
          </a:prstGeom>
        </p:spPr>
      </p:pic>
      <p:pic>
        <p:nvPicPr>
          <p:cNvPr id="7" name="Picture 6" descr="151526baoxaydung_image001.jpg"/>
          <p:cNvPicPr>
            <a:picLocks noChangeAspect="1"/>
          </p:cNvPicPr>
          <p:nvPr/>
        </p:nvPicPr>
        <p:blipFill>
          <a:blip r:embed="rId4"/>
          <a:stretch>
            <a:fillRect/>
          </a:stretch>
        </p:blipFill>
        <p:spPr>
          <a:xfrm>
            <a:off x="4673600" y="2400300"/>
            <a:ext cx="4470400" cy="2743200"/>
          </a:xfrm>
          <a:prstGeom prst="rect">
            <a:avLst/>
          </a:prstGeom>
        </p:spPr>
      </p:pic>
      <p:pic>
        <p:nvPicPr>
          <p:cNvPr id="8" name="Picture 7" descr="300613_012546dsc05463.jpg"/>
          <p:cNvPicPr>
            <a:picLocks noChangeAspect="1"/>
          </p:cNvPicPr>
          <p:nvPr/>
        </p:nvPicPr>
        <p:blipFill>
          <a:blip r:embed="rId5"/>
          <a:stretch>
            <a:fillRect/>
          </a:stretch>
        </p:blipFill>
        <p:spPr>
          <a:xfrm>
            <a:off x="990600" y="1371600"/>
            <a:ext cx="7391400" cy="3257550"/>
          </a:xfrm>
          <a:prstGeom prst="rect">
            <a:avLst/>
          </a:prstGeom>
        </p:spPr>
      </p:pic>
      <p:pic>
        <p:nvPicPr>
          <p:cNvPr id="9" name="Picture 8" descr="tải xuống.jpg"/>
          <p:cNvPicPr>
            <a:picLocks noChangeAspect="1"/>
          </p:cNvPicPr>
          <p:nvPr/>
        </p:nvPicPr>
        <p:blipFill>
          <a:blip r:embed="rId6"/>
          <a:stretch>
            <a:fillRect/>
          </a:stretch>
        </p:blipFill>
        <p:spPr>
          <a:xfrm>
            <a:off x="1828800" y="1200150"/>
            <a:ext cx="6248400" cy="35454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xit" presetSubtype="12" fill="hold" nodeType="clickEffect">
                                  <p:stCondLst>
                                    <p:cond delay="0"/>
                                  </p:stCondLst>
                                  <p:childTnLst>
                                    <p:animEffect transition="out" filter="strips(downLeft)">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8" presetClass="exit" presetSubtype="12" fill="hold" nodeType="withEffect">
                                  <p:stCondLst>
                                    <p:cond delay="0"/>
                                  </p:stCondLst>
                                  <p:childTnLst>
                                    <p:animEffect transition="out" filter="strips(downLeft)">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0" presetClass="exit" presetSubtype="0" fill="hold" nodeType="clickEffect">
                                  <p:stCondLst>
                                    <p:cond delay="0"/>
                                  </p:stCondLst>
                                  <p:childTnLst>
                                    <p:animEffect transition="out" filter="fade">
                                      <p:cBhvr>
                                        <p:cTn id="38" dur="800" accel="100000">
                                          <p:stCondLst>
                                            <p:cond delay="200"/>
                                          </p:stCondLst>
                                        </p:cTn>
                                        <p:tgtEl>
                                          <p:spTgt spid="8"/>
                                        </p:tgtEl>
                                      </p:cBhvr>
                                    </p:animEffect>
                                    <p:anim calcmode="lin" valueType="num">
                                      <p:cBhvr>
                                        <p:cTn id="39"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40" dur="200" decel="100000"/>
                                        <p:tgtEl>
                                          <p:spTgt spid="8"/>
                                        </p:tgtEl>
                                        <p:attrNameLst>
                                          <p:attrName>ppt_x</p:attrName>
                                        </p:attrNameLst>
                                      </p:cBhvr>
                                      <p:tavLst>
                                        <p:tav tm="0">
                                          <p:val>
                                            <p:strVal val="ppt_x"/>
                                          </p:val>
                                        </p:tav>
                                        <p:tav tm="100000">
                                          <p:val>
                                            <p:strVal val="ppt_x-0.05"/>
                                          </p:val>
                                        </p:tav>
                                      </p:tavLst>
                                    </p:anim>
                                    <p:anim calcmode="lin" valueType="num">
                                      <p:cBhvr>
                                        <p:cTn id="41" dur="200" decel="100000"/>
                                        <p:tgtEl>
                                          <p:spTgt spid="8"/>
                                        </p:tgtEl>
                                        <p:attrNameLst>
                                          <p:attrName>ppt_y</p:attrName>
                                        </p:attrNameLst>
                                      </p:cBhvr>
                                      <p:tavLst>
                                        <p:tav tm="0">
                                          <p:val>
                                            <p:strVal val="ppt_y"/>
                                          </p:val>
                                        </p:tav>
                                        <p:tav tm="100000">
                                          <p:val>
                                            <p:strVal val="ppt_y+0.1"/>
                                          </p:val>
                                        </p:tav>
                                      </p:tavLst>
                                    </p:anim>
                                    <p:anim calcmode="lin" valueType="num">
                                      <p:cBhvr>
                                        <p:cTn id="42"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43" dur="800" accel="100000">
                                          <p:stCondLst>
                                            <p:cond delay="200"/>
                                          </p:stCondLst>
                                        </p:cTn>
                                        <p:tgtEl>
                                          <p:spTgt spid="8"/>
                                        </p:tgtEl>
                                        <p:attrNameLst>
                                          <p:attrName>ppt_y</p:attrName>
                                        </p:attrNameLst>
                                      </p:cBhvr>
                                      <p:tavLst>
                                        <p:tav tm="0">
                                          <p:val>
                                            <p:strVal val="ppt_y"/>
                                          </p:val>
                                        </p:tav>
                                        <p:tav tm="100000">
                                          <p:val>
                                            <p:strVal val="ppt_y-0.4-0.1"/>
                                          </p:val>
                                        </p:tav>
                                      </p:tavLst>
                                    </p:anim>
                                    <p:set>
                                      <p:cBhvr>
                                        <p:cTn id="44" dur="1" fill="hold">
                                          <p:stCondLst>
                                            <p:cond delay="9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 presetClass="exit" presetSubtype="16" fill="hold" nodeType="clickEffect">
                                  <p:stCondLst>
                                    <p:cond delay="0"/>
                                  </p:stCondLst>
                                  <p:childTnLst>
                                    <p:animEffect transition="out" filter="box(in)">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5" name="Content Placeholder 4" descr="DSC04084.jpg"/>
          <p:cNvPicPr>
            <a:picLocks noGrp="1" noChangeAspect="1"/>
          </p:cNvPicPr>
          <p:nvPr>
            <p:ph idx="1"/>
          </p:nvPr>
        </p:nvPicPr>
        <p:blipFill>
          <a:blip r:embed="rId3"/>
          <a:stretch>
            <a:fillRect/>
          </a:stretch>
        </p:blipFill>
        <p:spPr>
          <a:xfrm>
            <a:off x="1752601" y="1714500"/>
            <a:ext cx="7162799" cy="3543300"/>
          </a:xfrm>
        </p:spPr>
      </p:pic>
      <p:sp>
        <p:nvSpPr>
          <p:cNvPr id="4" name="Rectangle 3"/>
          <p:cNvSpPr/>
          <p:nvPr/>
        </p:nvSpPr>
        <p:spPr>
          <a:xfrm>
            <a:off x="2209801" y="285750"/>
            <a:ext cx="3695653" cy="692498"/>
          </a:xfrm>
          <a:prstGeom prst="rect">
            <a:avLst/>
          </a:prstGeom>
          <a:noFill/>
        </p:spPr>
        <p:txBody>
          <a:bodyPr wrap="none" lIns="91440" tIns="45720" rIns="91440" bIns="45720">
            <a:prstTxWarp prst="textCanDown">
              <a:avLst/>
            </a:prstTxWarp>
            <a:spAutoFit/>
            <a:scene3d>
              <a:camera prst="orthographicFront"/>
              <a:lightRig rig="flat" dir="tl">
                <a:rot lat="0" lon="0" rev="6600000"/>
              </a:lightRig>
            </a:scene3d>
            <a:sp3d extrusionH="25400" contourW="8890">
              <a:bevelT w="38100" h="31750" prst="riblet"/>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NUNG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Picture 5" descr="images941445_4.jpg"/>
          <p:cNvPicPr>
            <a:picLocks noChangeAspect="1"/>
          </p:cNvPicPr>
          <p:nvPr/>
        </p:nvPicPr>
        <p:blipFill>
          <a:blip r:embed="rId4"/>
          <a:stretch>
            <a:fillRect/>
          </a:stretch>
        </p:blipFill>
        <p:spPr>
          <a:xfrm>
            <a:off x="1371600" y="1357312"/>
            <a:ext cx="7620000" cy="3786188"/>
          </a:xfrm>
          <a:prstGeom prst="rect">
            <a:avLst/>
          </a:prstGeom>
        </p:spPr>
      </p:pic>
      <p:sp>
        <p:nvSpPr>
          <p:cNvPr id="7" name="Rectangle 6"/>
          <p:cNvSpPr/>
          <p:nvPr/>
        </p:nvSpPr>
        <p:spPr>
          <a:xfrm>
            <a:off x="381000" y="1290630"/>
            <a:ext cx="7696200" cy="2246769"/>
          </a:xfrm>
          <a:prstGeom prst="rect">
            <a:avLst/>
          </a:prstGeom>
        </p:spPr>
        <p:txBody>
          <a:bodyPr wrap="square">
            <a:spAutoFit/>
          </a:bodyPr>
          <a:lstStyle/>
          <a:p>
            <a:r>
              <a:rPr lang="vi-VN" sz="2000" b="1" dirty="0" smtClean="0">
                <a:latin typeface="Times New Roman" pitchFamily="18" charset="0"/>
                <a:cs typeface="Times New Roman" pitchFamily="18" charset="0"/>
              </a:rPr>
              <a:t>Khi công việc chuẩn bị hoàn tất thì đốt lò trở thành khâu quyết định sự thành công hay thất bại của một mẻ gốm. Vì thế giờ phút nhóm lò trở nên thiêng liêng trọng đại với người thợ gốm. Người thợ cả cao tuổi nhất thắp ba nén hương và thành kính cầu mong trời đất và thần lửa phù giúp. Việc làm chủ ngọn lửa theo nguyên tắc nâng dần nhiệt độ để lò đạt tới nhiệt độ cao nhất và khi gốm chín thì lại hạ nhiệt độ từ từ chính là bí quyết thành công của khâu đốt lò.</a:t>
            </a:r>
            <a:endParaRPr lang="en-US" sz="2000" b="1" dirty="0">
              <a:latin typeface="Times New Roman" pitchFamily="18" charset="0"/>
              <a:cs typeface="Times New Roman" pitchFamily="18" charset="0"/>
            </a:endParaRPr>
          </a:p>
        </p:txBody>
      </p:sp>
      <p:sp>
        <p:nvSpPr>
          <p:cNvPr id="8" name="Rectangle 7"/>
          <p:cNvSpPr/>
          <p:nvPr/>
        </p:nvSpPr>
        <p:spPr>
          <a:xfrm>
            <a:off x="457200" y="1371601"/>
            <a:ext cx="7543800" cy="1323439"/>
          </a:xfrm>
          <a:prstGeom prst="rect">
            <a:avLst/>
          </a:prstGeom>
        </p:spPr>
        <p:txBody>
          <a:bodyPr wrap="square">
            <a:spAutoFit/>
          </a:bodyPr>
          <a:lstStyle/>
          <a:p>
            <a:r>
              <a:rPr lang="vi-VN" sz="2000" b="1" dirty="0" smtClean="0">
                <a:latin typeface="Times New Roman" pitchFamily="18" charset="0"/>
                <a:cs typeface="Times New Roman" pitchFamily="18" charset="0"/>
              </a:rPr>
              <a:t>Trước đây người thợ gốm Bát Tràng chuyên sử dụng các loại lò như lò ếch (hay lò cóc), lò đàn và lò bầu để nung gốm, sau này, xuất hiện thêm nhiều loại lò nung khác, càng ngày càng hiện đại và đơn giản trong việc thao tác hơn.</a:t>
            </a:r>
            <a:endParaRPr lang="en-US" sz="2000" b="1"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xit" presetSubtype="0" fill="hold" grpId="1" nodeType="clickEffect">
                                  <p:stCondLst>
                                    <p:cond delay="0"/>
                                  </p:stCondLst>
                                  <p:childTnLst>
                                    <p:animEffect transition="out" filter="fade">
                                      <p:cBhvr>
                                        <p:cTn id="19" dur="800" accel="100000">
                                          <p:stCondLst>
                                            <p:cond delay="200"/>
                                          </p:stCondLst>
                                        </p:cTn>
                                        <p:tgtEl>
                                          <p:spTgt spid="7"/>
                                        </p:tgtEl>
                                      </p:cBhvr>
                                    </p:animEffect>
                                    <p:anim calcmode="lin" valueType="num">
                                      <p:cBhvr>
                                        <p:cTn id="20" dur="800" accel="100000">
                                          <p:stCondLst>
                                            <p:cond delay="200"/>
                                          </p:stCondLst>
                                        </p:cTn>
                                        <p:tgtEl>
                                          <p:spTgt spid="7"/>
                                        </p:tgtEl>
                                        <p:attrNameLst>
                                          <p:attrName>style.rotation</p:attrName>
                                        </p:attrNameLst>
                                      </p:cBhvr>
                                      <p:tavLst>
                                        <p:tav tm="0">
                                          <p:val>
                                            <p:fltVal val="0"/>
                                          </p:val>
                                        </p:tav>
                                        <p:tav tm="100000">
                                          <p:val>
                                            <p:fltVal val="-90"/>
                                          </p:val>
                                        </p:tav>
                                      </p:tavLst>
                                    </p:anim>
                                    <p:anim calcmode="lin" valueType="num">
                                      <p:cBhvr>
                                        <p:cTn id="21" dur="200" decel="100000"/>
                                        <p:tgtEl>
                                          <p:spTgt spid="7"/>
                                        </p:tgtEl>
                                        <p:attrNameLst>
                                          <p:attrName>ppt_x</p:attrName>
                                        </p:attrNameLst>
                                      </p:cBhvr>
                                      <p:tavLst>
                                        <p:tav tm="0">
                                          <p:val>
                                            <p:strVal val="ppt_x"/>
                                          </p:val>
                                        </p:tav>
                                        <p:tav tm="100000">
                                          <p:val>
                                            <p:strVal val="ppt_x-0.05"/>
                                          </p:val>
                                        </p:tav>
                                      </p:tavLst>
                                    </p:anim>
                                    <p:anim calcmode="lin" valueType="num">
                                      <p:cBhvr>
                                        <p:cTn id="22" dur="200" decel="100000"/>
                                        <p:tgtEl>
                                          <p:spTgt spid="7"/>
                                        </p:tgtEl>
                                        <p:attrNameLst>
                                          <p:attrName>ppt_y</p:attrName>
                                        </p:attrNameLst>
                                      </p:cBhvr>
                                      <p:tavLst>
                                        <p:tav tm="0">
                                          <p:val>
                                            <p:strVal val="ppt_y"/>
                                          </p:val>
                                        </p:tav>
                                        <p:tav tm="100000">
                                          <p:val>
                                            <p:strVal val="ppt_y+0.1"/>
                                          </p:val>
                                        </p:tav>
                                      </p:tavLst>
                                    </p:anim>
                                    <p:anim calcmode="lin" valueType="num">
                                      <p:cBhvr>
                                        <p:cTn id="23" dur="800" accel="100000">
                                          <p:stCondLst>
                                            <p:cond delay="200"/>
                                          </p:stCondLst>
                                        </p:cTn>
                                        <p:tgtEl>
                                          <p:spTgt spid="7"/>
                                        </p:tgtEl>
                                        <p:attrNameLst>
                                          <p:attrName>ppt_x</p:attrName>
                                        </p:attrNameLst>
                                      </p:cBhvr>
                                      <p:tavLst>
                                        <p:tav tm="0">
                                          <p:val>
                                            <p:strVal val="ppt_x"/>
                                          </p:val>
                                        </p:tav>
                                        <p:tav tm="100000">
                                          <p:val>
                                            <p:strVal val="ppt_x+0.4+0.05"/>
                                          </p:val>
                                        </p:tav>
                                      </p:tavLst>
                                    </p:anim>
                                    <p:anim calcmode="lin" valueType="num">
                                      <p:cBhvr>
                                        <p:cTn id="24" dur="800" accel="100000">
                                          <p:stCondLst>
                                            <p:cond delay="200"/>
                                          </p:stCondLst>
                                        </p:cTn>
                                        <p:tgtEl>
                                          <p:spTgt spid="7"/>
                                        </p:tgtEl>
                                        <p:attrNameLst>
                                          <p:attrName>ppt_y</p:attrName>
                                        </p:attrNameLst>
                                      </p:cBhvr>
                                      <p:tavLst>
                                        <p:tav tm="0">
                                          <p:val>
                                            <p:strVal val="ppt_y"/>
                                          </p:val>
                                        </p:tav>
                                        <p:tav tm="100000">
                                          <p:val>
                                            <p:strVal val="ppt_y-0.4-0.1"/>
                                          </p:val>
                                        </p:tav>
                                      </p:tavLst>
                                    </p:anim>
                                    <p:set>
                                      <p:cBhvr>
                                        <p:cTn id="25" dur="1" fill="hold">
                                          <p:stCondLst>
                                            <p:cond delay="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slide(fromBottom)">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xit" presetSubtype="0" fill="hold" grpId="1" nodeType="clickEffect">
                                  <p:stCondLst>
                                    <p:cond delay="0"/>
                                  </p:stCondLst>
                                  <p:childTnLst>
                                    <p:animEffect transition="out" filter="fade">
                                      <p:cBhvr>
                                        <p:cTn id="47" dur="800" accel="100000">
                                          <p:stCondLst>
                                            <p:cond delay="200"/>
                                          </p:stCondLst>
                                        </p:cTn>
                                        <p:tgtEl>
                                          <p:spTgt spid="8"/>
                                        </p:tgtEl>
                                      </p:cBhvr>
                                    </p:animEffect>
                                    <p:anim calcmode="lin" valueType="num">
                                      <p:cBhvr>
                                        <p:cTn id="48"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49" dur="200" decel="100000"/>
                                        <p:tgtEl>
                                          <p:spTgt spid="8"/>
                                        </p:tgtEl>
                                        <p:attrNameLst>
                                          <p:attrName>ppt_x</p:attrName>
                                        </p:attrNameLst>
                                      </p:cBhvr>
                                      <p:tavLst>
                                        <p:tav tm="0">
                                          <p:val>
                                            <p:strVal val="ppt_x"/>
                                          </p:val>
                                        </p:tav>
                                        <p:tav tm="100000">
                                          <p:val>
                                            <p:strVal val="ppt_x-0.05"/>
                                          </p:val>
                                        </p:tav>
                                      </p:tavLst>
                                    </p:anim>
                                    <p:anim calcmode="lin" valueType="num">
                                      <p:cBhvr>
                                        <p:cTn id="50" dur="200" decel="100000"/>
                                        <p:tgtEl>
                                          <p:spTgt spid="8"/>
                                        </p:tgtEl>
                                        <p:attrNameLst>
                                          <p:attrName>ppt_y</p:attrName>
                                        </p:attrNameLst>
                                      </p:cBhvr>
                                      <p:tavLst>
                                        <p:tav tm="0">
                                          <p:val>
                                            <p:strVal val="ppt_y"/>
                                          </p:val>
                                        </p:tav>
                                        <p:tav tm="100000">
                                          <p:val>
                                            <p:strVal val="ppt_y+0.1"/>
                                          </p:val>
                                        </p:tav>
                                      </p:tavLst>
                                    </p:anim>
                                    <p:anim calcmode="lin" valueType="num">
                                      <p:cBhvr>
                                        <p:cTn id="51"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52" dur="800" accel="100000">
                                          <p:stCondLst>
                                            <p:cond delay="200"/>
                                          </p:stCondLst>
                                        </p:cTn>
                                        <p:tgtEl>
                                          <p:spTgt spid="8"/>
                                        </p:tgtEl>
                                        <p:attrNameLst>
                                          <p:attrName>ppt_y</p:attrName>
                                        </p:attrNameLst>
                                      </p:cBhvr>
                                      <p:tavLst>
                                        <p:tav tm="0">
                                          <p:val>
                                            <p:strVal val="ppt_y"/>
                                          </p:val>
                                        </p:tav>
                                        <p:tav tm="100000">
                                          <p:val>
                                            <p:strVal val="ppt_y-0.4-0.1"/>
                                          </p:val>
                                        </p:tav>
                                      </p:tavLst>
                                    </p:anim>
                                    <p:set>
                                      <p:cBhvr>
                                        <p:cTn id="53" dur="1" fill="hold">
                                          <p:stCondLst>
                                            <p:cond delay="9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bat-trang-1489655109057.jpg"/>
          <p:cNvPicPr>
            <a:picLocks noChangeAspect="1"/>
          </p:cNvPicPr>
          <p:nvPr/>
        </p:nvPicPr>
        <p:blipFill>
          <a:blip r:embed="rId3"/>
          <a:stretch>
            <a:fillRect/>
          </a:stretch>
        </p:blipFill>
        <p:spPr>
          <a:xfrm>
            <a:off x="1295400" y="1314450"/>
            <a:ext cx="6934200" cy="3086100"/>
          </a:xfrm>
          <a:prstGeom prst="rect">
            <a:avLst/>
          </a:prstGeom>
        </p:spPr>
      </p:pic>
      <p:sp>
        <p:nvSpPr>
          <p:cNvPr id="7" name="Rectangle 6"/>
          <p:cNvSpPr/>
          <p:nvPr/>
        </p:nvSpPr>
        <p:spPr>
          <a:xfrm>
            <a:off x="1295400" y="400050"/>
            <a:ext cx="6048452" cy="692498"/>
          </a:xfrm>
          <a:prstGeom prst="rect">
            <a:avLst/>
          </a:prstGeom>
          <a:noFill/>
        </p:spPr>
        <p:txBody>
          <a:bodyPr wrap="none" lIns="91440" tIns="45720" rIns="91440" bIns="45720">
            <a:prstTxWarp prst="textChevron">
              <a:avLst/>
            </a:prstTxWarp>
            <a:spAutoFit/>
            <a:scene3d>
              <a:camera prst="orthographicFront"/>
              <a:lightRig rig="flat" dir="tl"/>
            </a:scene3d>
            <a:sp3d extrusionH="57150" contourW="19050" prstMaterial="clear">
              <a:bevelT w="50800" h="50800" prst="hardEdge"/>
              <a:contourClr>
                <a:schemeClr val="accent5">
                  <a:tint val="70000"/>
                  <a:satMod val="180000"/>
                  <a:alpha val="70000"/>
                </a:schemeClr>
              </a:contourClr>
            </a:sp3d>
          </a:bodyPr>
          <a:lstStyle/>
          <a:p>
            <a:pPr algn="ctr"/>
            <a:r>
              <a:rPr lang="en-US" sz="5400" b="1" cap="none" spc="0" dirty="0" smtClean="0">
                <a:ln/>
                <a:solidFill>
                  <a:schemeClr val="bg1">
                    <a:lumMod val="95000"/>
                  </a:schemeClr>
                </a:solidFill>
                <a:effectLst/>
              </a:rPr>
              <a:t>Sản phẩm </a:t>
            </a:r>
            <a:r>
              <a:rPr lang="en-US" sz="5400" b="1" cap="none" spc="0" dirty="0" smtClean="0">
                <a:ln>
                  <a:solidFill>
                    <a:schemeClr val="bg1">
                      <a:lumMod val="95000"/>
                    </a:schemeClr>
                  </a:solidFill>
                </a:ln>
                <a:solidFill>
                  <a:schemeClr val="bg1">
                    <a:lumMod val="95000"/>
                  </a:schemeClr>
                </a:solidFill>
                <a:effectLst/>
              </a:rPr>
              <a:t>cuối</a:t>
            </a:r>
            <a:r>
              <a:rPr lang="en-US" sz="5400" b="1" cap="none" spc="0" dirty="0" smtClean="0">
                <a:ln/>
                <a:solidFill>
                  <a:schemeClr val="bg1">
                    <a:lumMod val="95000"/>
                  </a:schemeClr>
                </a:solidFill>
                <a:effectLst/>
              </a:rPr>
              <a:t> cùng</a:t>
            </a:r>
            <a:endParaRPr lang="en-US" sz="5400" b="1" cap="none" spc="0" dirty="0">
              <a:ln/>
              <a:solidFill>
                <a:schemeClr val="bg1">
                  <a:lumMod val="95000"/>
                </a:schemeClr>
              </a:solidFill>
              <a:effectLst/>
            </a:endParaRPr>
          </a:p>
        </p:txBody>
      </p:sp>
      <p:pic>
        <p:nvPicPr>
          <p:cNvPr id="8" name="Picture 7" descr="phuong-phap-che-tao-men-gom-bat-trang.png"/>
          <p:cNvPicPr>
            <a:picLocks noChangeAspect="1"/>
          </p:cNvPicPr>
          <p:nvPr/>
        </p:nvPicPr>
        <p:blipFill>
          <a:blip r:embed="rId4"/>
          <a:stretch>
            <a:fillRect/>
          </a:stretch>
        </p:blipFill>
        <p:spPr>
          <a:xfrm>
            <a:off x="838200" y="1085850"/>
            <a:ext cx="7619048" cy="3692858"/>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4" presetClass="exit" presetSubtype="0" decel="100000" fill="hold" nodeType="clickEffect">
                                  <p:stCondLst>
                                    <p:cond delay="0"/>
                                  </p:stCondLst>
                                  <p:childTnLst>
                                    <p:anim calcmode="lin" valueType="num">
                                      <p:cBhvr>
                                        <p:cTn id="25" dur="500"/>
                                        <p:tgtEl>
                                          <p:spTgt spid="6"/>
                                        </p:tgtEl>
                                        <p:attrNameLst>
                                          <p:attrName>ppt_w</p:attrName>
                                        </p:attrNameLst>
                                      </p:cBhvr>
                                      <p:tavLst>
                                        <p:tav tm="0">
                                          <p:val>
                                            <p:strVal val="ppt_w"/>
                                          </p:val>
                                        </p:tav>
                                        <p:tav tm="100000">
                                          <p:val>
                                            <p:strVal val="ppt_w*0.05"/>
                                          </p:val>
                                        </p:tav>
                                      </p:tavLst>
                                    </p:anim>
                                    <p:anim calcmode="lin" valueType="num">
                                      <p:cBhvr>
                                        <p:cTn id="26" dur="500"/>
                                        <p:tgtEl>
                                          <p:spTgt spid="6"/>
                                        </p:tgtEl>
                                        <p:attrNameLst>
                                          <p:attrName>ppt_h</p:attrName>
                                        </p:attrNameLst>
                                      </p:cBhvr>
                                      <p:tavLst>
                                        <p:tav tm="0">
                                          <p:val>
                                            <p:strVal val="ppt_h"/>
                                          </p:val>
                                        </p:tav>
                                        <p:tav tm="100000">
                                          <p:val>
                                            <p:strVal val="ppt_h"/>
                                          </p:val>
                                        </p:tav>
                                      </p:tavLst>
                                    </p:anim>
                                    <p:anim calcmode="lin" valueType="num">
                                      <p:cBhvr>
                                        <p:cTn id="27" dur="500"/>
                                        <p:tgtEl>
                                          <p:spTgt spid="6"/>
                                        </p:tgtEl>
                                        <p:attrNameLst>
                                          <p:attrName>ppt_x</p:attrName>
                                        </p:attrNameLst>
                                      </p:cBhvr>
                                      <p:tavLst>
                                        <p:tav tm="0">
                                          <p:val>
                                            <p:strVal val="ppt_x"/>
                                          </p:val>
                                        </p:tav>
                                        <p:tav tm="100000">
                                          <p:val>
                                            <p:strVal val="ppt_x-.2"/>
                                          </p:val>
                                        </p:tav>
                                      </p:tavLst>
                                    </p:anim>
                                    <p:anim calcmode="lin" valueType="num">
                                      <p:cBhvr>
                                        <p:cTn id="28" dur="500"/>
                                        <p:tgtEl>
                                          <p:spTgt spid="6"/>
                                        </p:tgtEl>
                                        <p:attrNameLst>
                                          <p:attrName>ppt_y</p:attrName>
                                        </p:attrNameLst>
                                      </p:cBhvr>
                                      <p:tavLst>
                                        <p:tav tm="0">
                                          <p:val>
                                            <p:strVal val="ppt_y"/>
                                          </p:val>
                                        </p:tav>
                                        <p:tav tm="100000">
                                          <p:val>
                                            <p:strVal val="ppt_y"/>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70" decel="100000"/>
                                        <p:tgtEl>
                                          <p:spTgt spid="8"/>
                                        </p:tgtEl>
                                      </p:cBhvr>
                                    </p:animEffect>
                                    <p:animScale>
                                      <p:cBhvr>
                                        <p:cTn id="36" dur="770" decel="100000"/>
                                        <p:tgtEl>
                                          <p:spTgt spid="8"/>
                                        </p:tgtEl>
                                      </p:cBhvr>
                                      <p:from x="10000" y="10000"/>
                                      <p:to x="200000" y="450000"/>
                                    </p:animScale>
                                    <p:animScale>
                                      <p:cBhvr>
                                        <p:cTn id="37" dur="1230" accel="100000" fill="hold">
                                          <p:stCondLst>
                                            <p:cond delay="770"/>
                                          </p:stCondLst>
                                        </p:cTn>
                                        <p:tgtEl>
                                          <p:spTgt spid="8"/>
                                        </p:tgtEl>
                                      </p:cBhvr>
                                      <p:from x="200000" y="450000"/>
                                      <p:to x="100000" y="100000"/>
                                    </p:animScale>
                                    <p:set>
                                      <p:cBhvr>
                                        <p:cTn id="38" dur="770" fill="hold"/>
                                        <p:tgtEl>
                                          <p:spTgt spid="8"/>
                                        </p:tgtEl>
                                        <p:attrNameLst>
                                          <p:attrName>ppt_x</p:attrName>
                                        </p:attrNameLst>
                                      </p:cBhvr>
                                      <p:to>
                                        <p:strVal val="(0.5)"/>
                                      </p:to>
                                    </p:set>
                                    <p:anim from="(0.5)" to="(#ppt_x)" calcmode="lin" valueType="num">
                                      <p:cBhvr>
                                        <p:cTn id="39" dur="1230" accel="100000" fill="hold">
                                          <p:stCondLst>
                                            <p:cond delay="770"/>
                                          </p:stCondLst>
                                        </p:cTn>
                                        <p:tgtEl>
                                          <p:spTgt spid="8"/>
                                        </p:tgtEl>
                                        <p:attrNameLst>
                                          <p:attrName>ppt_x</p:attrName>
                                        </p:attrNameLst>
                                      </p:cBhvr>
                                    </p:anim>
                                    <p:set>
                                      <p:cBhvr>
                                        <p:cTn id="40" dur="770" fill="hold"/>
                                        <p:tgtEl>
                                          <p:spTgt spid="8"/>
                                        </p:tgtEl>
                                        <p:attrNameLst>
                                          <p:attrName>ppt_y</p:attrName>
                                        </p:attrNameLst>
                                      </p:cBhvr>
                                      <p:to>
                                        <p:strVal val="(#ppt_y+0.4)"/>
                                      </p:to>
                                    </p:set>
                                    <p:anim from="(#ppt_y+0.4)" to="(#ppt_y)" calcmode="lin" valueType="num">
                                      <p:cBhvr>
                                        <p:cTn id="41"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838200" y="914400"/>
            <a:ext cx="6781800" cy="1938992"/>
          </a:xfrm>
          <a:prstGeom prst="rect">
            <a:avLst/>
          </a:prstGeom>
          <a:noFill/>
        </p:spPr>
        <p:txBody>
          <a:bodyPr wrap="square" rtlCol="0">
            <a:spAutoFit/>
          </a:bodyPr>
          <a:lstStyle/>
          <a:p>
            <a:r>
              <a:rPr lang="en-US" sz="4000" b="1" dirty="0" err="1" smtClean="0">
                <a:solidFill>
                  <a:srgbClr val="7030A0"/>
                </a:solidFill>
              </a:rPr>
              <a:t>Cô</a:t>
            </a:r>
            <a:r>
              <a:rPr lang="en-US" sz="4000" b="1" dirty="0" smtClean="0">
                <a:solidFill>
                  <a:srgbClr val="7030A0"/>
                </a:solidFill>
              </a:rPr>
              <a:t> </a:t>
            </a:r>
            <a:r>
              <a:rPr lang="en-US" sz="4000" b="1" dirty="0" err="1" smtClean="0">
                <a:solidFill>
                  <a:srgbClr val="7030A0"/>
                </a:solidFill>
              </a:rPr>
              <a:t>hỏi</a:t>
            </a:r>
            <a:r>
              <a:rPr lang="en-US" sz="4000" b="1" dirty="0" smtClean="0">
                <a:solidFill>
                  <a:srgbClr val="7030A0"/>
                </a:solidFill>
              </a:rPr>
              <a:t> </a:t>
            </a:r>
            <a:r>
              <a:rPr lang="en-US" sz="4000" b="1" dirty="0" err="1" smtClean="0">
                <a:solidFill>
                  <a:srgbClr val="7030A0"/>
                </a:solidFill>
              </a:rPr>
              <a:t>lại</a:t>
            </a:r>
            <a:r>
              <a:rPr lang="en-US" sz="4000" b="1" dirty="0" smtClean="0">
                <a:solidFill>
                  <a:srgbClr val="7030A0"/>
                </a:solidFill>
              </a:rPr>
              <a:t> </a:t>
            </a:r>
            <a:r>
              <a:rPr lang="en-US" sz="4000" b="1" dirty="0" err="1" smtClean="0">
                <a:solidFill>
                  <a:srgbClr val="7030A0"/>
                </a:solidFill>
              </a:rPr>
              <a:t>trẻ</a:t>
            </a:r>
            <a:r>
              <a:rPr lang="en-US" sz="4000" b="1" dirty="0" smtClean="0">
                <a:solidFill>
                  <a:srgbClr val="7030A0"/>
                </a:solidFill>
              </a:rPr>
              <a:t> qui </a:t>
            </a:r>
            <a:r>
              <a:rPr lang="en-US" sz="4000" b="1" dirty="0" err="1" smtClean="0">
                <a:solidFill>
                  <a:srgbClr val="7030A0"/>
                </a:solidFill>
              </a:rPr>
              <a:t>trình</a:t>
            </a:r>
            <a:r>
              <a:rPr lang="en-US" sz="4000" b="1" dirty="0" smtClean="0">
                <a:solidFill>
                  <a:srgbClr val="7030A0"/>
                </a:solidFill>
              </a:rPr>
              <a:t> </a:t>
            </a:r>
            <a:r>
              <a:rPr lang="en-US" sz="4000" b="1" dirty="0" err="1" smtClean="0">
                <a:solidFill>
                  <a:srgbClr val="7030A0"/>
                </a:solidFill>
              </a:rPr>
              <a:t>làm</a:t>
            </a:r>
            <a:r>
              <a:rPr lang="en-US" sz="4000" b="1" dirty="0" smtClean="0">
                <a:solidFill>
                  <a:srgbClr val="7030A0"/>
                </a:solidFill>
              </a:rPr>
              <a:t> </a:t>
            </a:r>
            <a:r>
              <a:rPr lang="en-US" sz="4000" b="1" dirty="0" err="1" smtClean="0">
                <a:solidFill>
                  <a:srgbClr val="7030A0"/>
                </a:solidFill>
              </a:rPr>
              <a:t>gốm</a:t>
            </a:r>
            <a:r>
              <a:rPr lang="en-US" sz="4000" b="1" dirty="0" smtClean="0">
                <a:solidFill>
                  <a:srgbClr val="7030A0"/>
                </a:solidFill>
              </a:rPr>
              <a:t> </a:t>
            </a:r>
            <a:r>
              <a:rPr lang="en-US" sz="4000" b="1" dirty="0" err="1" smtClean="0">
                <a:solidFill>
                  <a:srgbClr val="7030A0"/>
                </a:solidFill>
              </a:rPr>
              <a:t>sứ</a:t>
            </a:r>
            <a:r>
              <a:rPr lang="en-US" sz="4000" b="1" dirty="0" smtClean="0">
                <a:solidFill>
                  <a:srgbClr val="7030A0"/>
                </a:solidFill>
              </a:rPr>
              <a:t> </a:t>
            </a:r>
            <a:r>
              <a:rPr lang="en-US" sz="4000" b="1" dirty="0" err="1" smtClean="0">
                <a:solidFill>
                  <a:srgbClr val="7030A0"/>
                </a:solidFill>
              </a:rPr>
              <a:t>Bát</a:t>
            </a:r>
            <a:r>
              <a:rPr lang="en-US" sz="4000" b="1" dirty="0" smtClean="0">
                <a:solidFill>
                  <a:srgbClr val="7030A0"/>
                </a:solidFill>
              </a:rPr>
              <a:t> </a:t>
            </a:r>
            <a:r>
              <a:rPr lang="en-US" sz="4000" b="1" dirty="0" err="1" smtClean="0">
                <a:solidFill>
                  <a:srgbClr val="7030A0"/>
                </a:solidFill>
              </a:rPr>
              <a:t>Tràng</a:t>
            </a:r>
            <a:r>
              <a:rPr lang="en-US" sz="4000" b="1" dirty="0" smtClean="0">
                <a:solidFill>
                  <a:srgbClr val="7030A0"/>
                </a:solidFill>
              </a:rPr>
              <a:t>. </a:t>
            </a:r>
            <a:r>
              <a:rPr lang="en-US" sz="4000" b="1" dirty="0" err="1" smtClean="0">
                <a:solidFill>
                  <a:srgbClr val="7030A0"/>
                </a:solidFill>
              </a:rPr>
              <a:t>Cô</a:t>
            </a:r>
            <a:r>
              <a:rPr lang="en-US" sz="4000" b="1" dirty="0" smtClean="0">
                <a:solidFill>
                  <a:srgbClr val="7030A0"/>
                </a:solidFill>
              </a:rPr>
              <a:t> </a:t>
            </a:r>
            <a:r>
              <a:rPr lang="en-US" sz="4000" b="1" dirty="0" err="1" smtClean="0">
                <a:solidFill>
                  <a:srgbClr val="7030A0"/>
                </a:solidFill>
              </a:rPr>
              <a:t>củng</a:t>
            </a:r>
            <a:r>
              <a:rPr lang="en-US" sz="4000" b="1" dirty="0" smtClean="0">
                <a:solidFill>
                  <a:srgbClr val="7030A0"/>
                </a:solidFill>
              </a:rPr>
              <a:t> </a:t>
            </a:r>
            <a:r>
              <a:rPr lang="en-US" sz="4000" b="1" dirty="0" err="1" smtClean="0">
                <a:solidFill>
                  <a:srgbClr val="7030A0"/>
                </a:solidFill>
              </a:rPr>
              <a:t>cố</a:t>
            </a:r>
            <a:r>
              <a:rPr lang="en-US" sz="4000" b="1" dirty="0" smtClean="0">
                <a:solidFill>
                  <a:srgbClr val="7030A0"/>
                </a:solidFill>
              </a:rPr>
              <a:t> </a:t>
            </a:r>
            <a:r>
              <a:rPr lang="en-US" sz="4000" b="1" dirty="0" err="1" smtClean="0">
                <a:solidFill>
                  <a:srgbClr val="7030A0"/>
                </a:solidFill>
              </a:rPr>
              <a:t>lại</a:t>
            </a:r>
            <a:r>
              <a:rPr lang="en-US" sz="4000" b="1" dirty="0" smtClean="0">
                <a:solidFill>
                  <a:srgbClr val="7030A0"/>
                </a:solidFill>
              </a:rPr>
              <a:t> </a:t>
            </a:r>
            <a:r>
              <a:rPr lang="en-US" sz="4000" b="1" dirty="0" err="1" smtClean="0">
                <a:solidFill>
                  <a:srgbClr val="7030A0"/>
                </a:solidFill>
              </a:rPr>
              <a:t>bằng</a:t>
            </a:r>
            <a:r>
              <a:rPr lang="en-US" sz="4000" b="1" dirty="0" smtClean="0">
                <a:solidFill>
                  <a:srgbClr val="7030A0"/>
                </a:solidFill>
              </a:rPr>
              <a:t> </a:t>
            </a:r>
            <a:r>
              <a:rPr lang="en-US" sz="4000" b="1" dirty="0" err="1" smtClean="0">
                <a:solidFill>
                  <a:srgbClr val="7030A0"/>
                </a:solidFill>
              </a:rPr>
              <a:t>cách</a:t>
            </a:r>
            <a:r>
              <a:rPr lang="en-US" sz="4000" b="1" dirty="0" smtClean="0">
                <a:solidFill>
                  <a:srgbClr val="7030A0"/>
                </a:solidFill>
              </a:rPr>
              <a:t> </a:t>
            </a:r>
            <a:r>
              <a:rPr lang="en-US" sz="4000" b="1" dirty="0" err="1" smtClean="0">
                <a:solidFill>
                  <a:srgbClr val="7030A0"/>
                </a:solidFill>
              </a:rPr>
              <a:t>cho</a:t>
            </a:r>
            <a:r>
              <a:rPr lang="en-US" sz="4000" b="1" dirty="0" smtClean="0">
                <a:solidFill>
                  <a:srgbClr val="7030A0"/>
                </a:solidFill>
              </a:rPr>
              <a:t> </a:t>
            </a:r>
            <a:r>
              <a:rPr lang="en-US" sz="4000" b="1" dirty="0" err="1" smtClean="0">
                <a:solidFill>
                  <a:srgbClr val="7030A0"/>
                </a:solidFill>
              </a:rPr>
              <a:t>trẻ</a:t>
            </a:r>
            <a:r>
              <a:rPr lang="en-US" sz="4000" b="1" dirty="0" smtClean="0">
                <a:solidFill>
                  <a:srgbClr val="7030A0"/>
                </a:solidFill>
              </a:rPr>
              <a:t> </a:t>
            </a:r>
            <a:r>
              <a:rPr lang="en-US" sz="4000" b="1" dirty="0" err="1" smtClean="0">
                <a:solidFill>
                  <a:srgbClr val="7030A0"/>
                </a:solidFill>
              </a:rPr>
              <a:t>xem</a:t>
            </a:r>
            <a:r>
              <a:rPr lang="en-US" sz="4000" b="1" dirty="0" smtClean="0">
                <a:solidFill>
                  <a:srgbClr val="7030A0"/>
                </a:solidFill>
              </a:rPr>
              <a:t> video</a:t>
            </a:r>
            <a:endParaRPr lang="en-US" sz="4000" b="1" dirty="0">
              <a:solidFill>
                <a:srgbClr val="7030A0"/>
              </a:solidFill>
            </a:endParaRPr>
          </a:p>
        </p:txBody>
      </p:sp>
    </p:spTree>
    <p:extLst>
      <p:ext uri="{BB962C8B-B14F-4D97-AF65-F5344CB8AC3E}">
        <p14:creationId xmlns:p14="http://schemas.microsoft.com/office/powerpoint/2010/main" val="3984192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219200" y="171451"/>
            <a:ext cx="7086600" cy="800219"/>
          </a:xfrm>
          <a:prstGeom prst="rect">
            <a:avLst/>
          </a:prstGeom>
          <a:noFill/>
        </p:spPr>
        <p:txBody>
          <a:bodyPr wrap="square" rtlCol="0">
            <a:spAutoFit/>
          </a:bodyPr>
          <a:lstStyle/>
          <a:p>
            <a:r>
              <a:rPr lang="en-US" sz="2800" b="1" dirty="0" smtClean="0">
                <a:solidFill>
                  <a:srgbClr val="C00000"/>
                </a:solidFill>
              </a:rPr>
              <a:t>QUY TRÌNH LÀM GỐM SỨ BÁT TRÀNG</a:t>
            </a:r>
          </a:p>
          <a:p>
            <a:endParaRPr lang="en-US" dirty="0"/>
          </a:p>
        </p:txBody>
      </p:sp>
      <p:pic>
        <p:nvPicPr>
          <p:cNvPr id="5" name="Picture 5" descr="dat-lam-gom-bat-trang"/>
          <p:cNvPicPr>
            <a:picLocks noGrp="1" noChangeAspect="1" noChangeArrowheads="1"/>
          </p:cNvPicPr>
          <p:nvPr>
            <p:ph idx="1"/>
          </p:nvPr>
        </p:nvPicPr>
        <p:blipFill>
          <a:blip r:embed="rId2"/>
          <a:srcRect/>
          <a:stretch>
            <a:fillRect/>
          </a:stretch>
        </p:blipFill>
        <p:spPr>
          <a:xfrm>
            <a:off x="244187" y="1179978"/>
            <a:ext cx="2538845" cy="1137804"/>
          </a:xfrm>
          <a:noFill/>
          <a:ln/>
        </p:spPr>
      </p:pic>
      <p:pic>
        <p:nvPicPr>
          <p:cNvPr id="6" name="Picture 5" descr="dat-set-trang-dat-cao-lanh-gom-su-bat-trang-gia-re.jpg"/>
          <p:cNvPicPr>
            <a:picLocks noChangeAspect="1"/>
          </p:cNvPicPr>
          <p:nvPr/>
        </p:nvPicPr>
        <p:blipFill>
          <a:blip r:embed="rId3"/>
          <a:stretch>
            <a:fillRect/>
          </a:stretch>
        </p:blipFill>
        <p:spPr>
          <a:xfrm>
            <a:off x="2971801" y="1206386"/>
            <a:ext cx="2538845" cy="1137805"/>
          </a:xfrm>
          <a:prstGeom prst="rect">
            <a:avLst/>
          </a:prstGeom>
        </p:spPr>
      </p:pic>
      <p:pic>
        <p:nvPicPr>
          <p:cNvPr id="7" name="Picture 6" descr="lgtt-05.jpg"/>
          <p:cNvPicPr>
            <a:picLocks noChangeAspect="1"/>
          </p:cNvPicPr>
          <p:nvPr/>
        </p:nvPicPr>
        <p:blipFill>
          <a:blip r:embed="rId4"/>
          <a:stretch>
            <a:fillRect/>
          </a:stretch>
        </p:blipFill>
        <p:spPr>
          <a:xfrm>
            <a:off x="5888182" y="1206386"/>
            <a:ext cx="2514600" cy="1137804"/>
          </a:xfrm>
          <a:prstGeom prst="rect">
            <a:avLst/>
          </a:prstGeom>
        </p:spPr>
      </p:pic>
      <p:pic>
        <p:nvPicPr>
          <p:cNvPr id="8" name="Picture 7" descr="images941445_4.jpg"/>
          <p:cNvPicPr>
            <a:picLocks noChangeAspect="1"/>
          </p:cNvPicPr>
          <p:nvPr/>
        </p:nvPicPr>
        <p:blipFill>
          <a:blip r:embed="rId5"/>
          <a:stretch>
            <a:fillRect/>
          </a:stretch>
        </p:blipFill>
        <p:spPr>
          <a:xfrm>
            <a:off x="457201" y="3086100"/>
            <a:ext cx="2285999" cy="1143000"/>
          </a:xfrm>
          <a:prstGeom prst="rect">
            <a:avLst/>
          </a:prstGeom>
        </p:spPr>
      </p:pic>
      <p:pic>
        <p:nvPicPr>
          <p:cNvPr id="9" name="Picture 8" descr="phuong-phap-che-tao-men-gom-bat-trang.png"/>
          <p:cNvPicPr>
            <a:picLocks noChangeAspect="1"/>
          </p:cNvPicPr>
          <p:nvPr/>
        </p:nvPicPr>
        <p:blipFill>
          <a:blip r:embed="rId6"/>
          <a:stretch>
            <a:fillRect/>
          </a:stretch>
        </p:blipFill>
        <p:spPr>
          <a:xfrm>
            <a:off x="3429000" y="3086100"/>
            <a:ext cx="2438400" cy="1143001"/>
          </a:xfrm>
          <a:prstGeom prst="rect">
            <a:avLst/>
          </a:prstGeom>
        </p:spPr>
      </p:pic>
      <p:sp>
        <p:nvSpPr>
          <p:cNvPr id="10" name="TextBox 9"/>
          <p:cNvSpPr txBox="1"/>
          <p:nvPr/>
        </p:nvSpPr>
        <p:spPr>
          <a:xfrm>
            <a:off x="1219200" y="2332501"/>
            <a:ext cx="1143000" cy="707886"/>
          </a:xfrm>
          <a:prstGeom prst="rect">
            <a:avLst/>
          </a:prstGeom>
          <a:noFill/>
        </p:spPr>
        <p:txBody>
          <a:bodyPr wrap="square" rtlCol="0">
            <a:spAutoFit/>
          </a:bodyPr>
          <a:lstStyle/>
          <a:p>
            <a:r>
              <a:rPr lang="en-US" sz="4000" b="1" dirty="0" smtClean="0">
                <a:solidFill>
                  <a:srgbClr val="FF0000"/>
                </a:solidFill>
              </a:rPr>
              <a:t>1</a:t>
            </a:r>
            <a:endParaRPr lang="en-US" sz="4000" b="1" dirty="0">
              <a:solidFill>
                <a:srgbClr val="FF0000"/>
              </a:solidFill>
            </a:endParaRPr>
          </a:p>
        </p:txBody>
      </p:sp>
      <p:sp>
        <p:nvSpPr>
          <p:cNvPr id="11" name="TextBox 10"/>
          <p:cNvSpPr txBox="1"/>
          <p:nvPr/>
        </p:nvSpPr>
        <p:spPr>
          <a:xfrm>
            <a:off x="4038600" y="2395723"/>
            <a:ext cx="1219200" cy="646331"/>
          </a:xfrm>
          <a:prstGeom prst="rect">
            <a:avLst/>
          </a:prstGeom>
          <a:noFill/>
        </p:spPr>
        <p:txBody>
          <a:bodyPr wrap="square" rtlCol="0">
            <a:spAutoFit/>
          </a:bodyPr>
          <a:lstStyle/>
          <a:p>
            <a:r>
              <a:rPr lang="en-US" sz="3600" b="1" dirty="0">
                <a:solidFill>
                  <a:srgbClr val="FF0000"/>
                </a:solidFill>
              </a:rPr>
              <a:t>2</a:t>
            </a:r>
          </a:p>
        </p:txBody>
      </p:sp>
      <p:sp>
        <p:nvSpPr>
          <p:cNvPr id="12" name="TextBox 11"/>
          <p:cNvSpPr txBox="1"/>
          <p:nvPr/>
        </p:nvSpPr>
        <p:spPr>
          <a:xfrm>
            <a:off x="6923306" y="2395722"/>
            <a:ext cx="444352" cy="984885"/>
          </a:xfrm>
          <a:prstGeom prst="rect">
            <a:avLst/>
          </a:prstGeom>
          <a:noFill/>
        </p:spPr>
        <p:txBody>
          <a:bodyPr wrap="none" rtlCol="0">
            <a:spAutoFit/>
          </a:bodyPr>
          <a:lstStyle/>
          <a:p>
            <a:r>
              <a:rPr lang="en-US" sz="4000" b="1" dirty="0" smtClean="0">
                <a:solidFill>
                  <a:srgbClr val="FF0000"/>
                </a:solidFill>
              </a:rPr>
              <a:t>3</a:t>
            </a:r>
          </a:p>
          <a:p>
            <a:endParaRPr lang="en-US" dirty="0"/>
          </a:p>
        </p:txBody>
      </p:sp>
      <p:sp>
        <p:nvSpPr>
          <p:cNvPr id="13" name="TextBox 12"/>
          <p:cNvSpPr txBox="1"/>
          <p:nvPr/>
        </p:nvSpPr>
        <p:spPr>
          <a:xfrm>
            <a:off x="1087582" y="4288888"/>
            <a:ext cx="1447800" cy="984885"/>
          </a:xfrm>
          <a:prstGeom prst="rect">
            <a:avLst/>
          </a:prstGeom>
          <a:noFill/>
        </p:spPr>
        <p:txBody>
          <a:bodyPr wrap="square" rtlCol="0">
            <a:spAutoFit/>
          </a:bodyPr>
          <a:lstStyle/>
          <a:p>
            <a:r>
              <a:rPr lang="en-US" sz="4000" b="1" dirty="0" smtClean="0">
                <a:solidFill>
                  <a:srgbClr val="FF0000"/>
                </a:solidFill>
              </a:rPr>
              <a:t>4</a:t>
            </a:r>
            <a:endParaRPr lang="en-US" sz="4000" b="1" dirty="0">
              <a:solidFill>
                <a:srgbClr val="FF0000"/>
              </a:solidFill>
            </a:endParaRPr>
          </a:p>
          <a:p>
            <a:endParaRPr lang="en-US" dirty="0"/>
          </a:p>
        </p:txBody>
      </p:sp>
      <p:sp>
        <p:nvSpPr>
          <p:cNvPr id="14" name="TextBox 13"/>
          <p:cNvSpPr txBox="1"/>
          <p:nvPr/>
        </p:nvSpPr>
        <p:spPr>
          <a:xfrm>
            <a:off x="4239837" y="4451002"/>
            <a:ext cx="1828800" cy="923330"/>
          </a:xfrm>
          <a:prstGeom prst="rect">
            <a:avLst/>
          </a:prstGeom>
          <a:noFill/>
        </p:spPr>
        <p:txBody>
          <a:bodyPr wrap="square" rtlCol="0">
            <a:spAutoFit/>
          </a:bodyPr>
          <a:lstStyle/>
          <a:p>
            <a:r>
              <a:rPr lang="en-US" sz="3600" b="1" dirty="0" smtClean="0">
                <a:solidFill>
                  <a:srgbClr val="FF0000"/>
                </a:solidFill>
              </a:rPr>
              <a:t>5</a:t>
            </a:r>
            <a:endParaRPr lang="en-US" sz="3600" b="1" dirty="0">
              <a:solidFill>
                <a:srgbClr val="FF0000"/>
              </a:solidFill>
            </a:endParaRPr>
          </a:p>
          <a:p>
            <a:endParaRPr lang="en-US" dirty="0"/>
          </a:p>
        </p:txBody>
      </p:sp>
    </p:spTree>
    <p:extLst>
      <p:ext uri="{BB962C8B-B14F-4D97-AF65-F5344CB8AC3E}">
        <p14:creationId xmlns:p14="http://schemas.microsoft.com/office/powerpoint/2010/main" val="397300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par>
                                <p:cTn id="13" presetID="5" presetClass="exit" presetSubtype="10" fill="hold" nodeType="withEffect">
                                  <p:stCondLst>
                                    <p:cond delay="0"/>
                                  </p:stCondLst>
                                  <p:childTnLst>
                                    <p:animEffect transition="out" filter="checkerboard(across)">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xit" presetSubtype="12" fill="hold" nodeType="clickEffect">
                                  <p:stCondLst>
                                    <p:cond delay="0"/>
                                  </p:stCondLst>
                                  <p:childTnLst>
                                    <p:animEffect transition="out" filter="strips(downLeft)">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770" decel="100000"/>
                                        <p:tgtEl>
                                          <p:spTgt spid="9"/>
                                        </p:tgtEl>
                                      </p:cBhvr>
                                    </p:animEffect>
                                    <p:animScale>
                                      <p:cBhvr>
                                        <p:cTn id="38" dur="770" decel="100000"/>
                                        <p:tgtEl>
                                          <p:spTgt spid="9"/>
                                        </p:tgtEl>
                                      </p:cBhvr>
                                      <p:from x="10000" y="10000"/>
                                      <p:to x="200000" y="450000"/>
                                    </p:animScale>
                                    <p:animScale>
                                      <p:cBhvr>
                                        <p:cTn id="39" dur="1230" accel="100000" fill="hold">
                                          <p:stCondLst>
                                            <p:cond delay="770"/>
                                          </p:stCondLst>
                                        </p:cTn>
                                        <p:tgtEl>
                                          <p:spTgt spid="9"/>
                                        </p:tgtEl>
                                      </p:cBhvr>
                                      <p:from x="200000" y="450000"/>
                                      <p:to x="100000" y="100000"/>
                                    </p:animScale>
                                    <p:set>
                                      <p:cBhvr>
                                        <p:cTn id="40" dur="770" fill="hold"/>
                                        <p:tgtEl>
                                          <p:spTgt spid="9"/>
                                        </p:tgtEl>
                                        <p:attrNameLst>
                                          <p:attrName>ppt_x</p:attrName>
                                        </p:attrNameLst>
                                      </p:cBhvr>
                                      <p:to>
                                        <p:strVal val="(0.5)"/>
                                      </p:to>
                                    </p:set>
                                    <p:anim from="(0.5)" to="(#ppt_x)" calcmode="lin" valueType="num">
                                      <p:cBhvr>
                                        <p:cTn id="41" dur="1230" accel="100000" fill="hold">
                                          <p:stCondLst>
                                            <p:cond delay="770"/>
                                          </p:stCondLst>
                                        </p:cTn>
                                        <p:tgtEl>
                                          <p:spTgt spid="9"/>
                                        </p:tgtEl>
                                        <p:attrNameLst>
                                          <p:attrName>ppt_x</p:attrName>
                                        </p:attrNameLst>
                                      </p:cBhvr>
                                    </p:anim>
                                    <p:set>
                                      <p:cBhvr>
                                        <p:cTn id="42" dur="770" fill="hold"/>
                                        <p:tgtEl>
                                          <p:spTgt spid="9"/>
                                        </p:tgtEl>
                                        <p:attrNameLst>
                                          <p:attrName>ppt_y</p:attrName>
                                        </p:attrNameLst>
                                      </p:cBhvr>
                                      <p:to>
                                        <p:strVal val="(#ppt_y+0.4)"/>
                                      </p:to>
                                    </p:set>
                                    <p:anim from="(#ppt_y+0.4)" to="(#ppt_y)" calcmode="lin" valueType="num">
                                      <p:cBhvr>
                                        <p:cTn id="43" dur="1230" accel="100000" fill="hold">
                                          <p:stCondLst>
                                            <p:cond delay="770"/>
                                          </p:stCondLst>
                                        </p:cTn>
                                        <p:tgtEl>
                                          <p:spTgt spid="9"/>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ircle(in)">
                                      <p:cBhvr>
                                        <p:cTn id="48" dur="2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86105"/>
            <a:ext cx="2214449" cy="14396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601" y="3688720"/>
            <a:ext cx="2209801" cy="14625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77" y="20574"/>
            <a:ext cx="3249699" cy="21163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2609377" cy="2139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641" y="3686106"/>
            <a:ext cx="2277960" cy="146971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0842" y="3686106"/>
            <a:ext cx="2347913" cy="146514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9076" y="20575"/>
            <a:ext cx="2903925" cy="2139182"/>
          </a:xfrm>
          <a:prstGeom prst="rect">
            <a:avLst/>
          </a:prstGeom>
        </p:spPr>
      </p:pic>
      <p:sp>
        <p:nvSpPr>
          <p:cNvPr id="10" name="TextBox 9"/>
          <p:cNvSpPr txBox="1"/>
          <p:nvPr/>
        </p:nvSpPr>
        <p:spPr>
          <a:xfrm>
            <a:off x="381000" y="2400301"/>
            <a:ext cx="8534400" cy="1846659"/>
          </a:xfrm>
          <a:prstGeom prst="rect">
            <a:avLst/>
          </a:prstGeom>
          <a:noFill/>
        </p:spPr>
        <p:txBody>
          <a:bodyPr wrap="square" rtlCol="0">
            <a:spAutoFit/>
          </a:bodyPr>
          <a:lstStyle/>
          <a:p>
            <a:r>
              <a:rPr lang="en-US" sz="3200" b="1" dirty="0" err="1">
                <a:solidFill>
                  <a:srgbClr val="7030A0"/>
                </a:solidFill>
              </a:rPr>
              <a:t>Tác</a:t>
            </a:r>
            <a:r>
              <a:rPr lang="en-US" sz="3200" b="1" dirty="0">
                <a:solidFill>
                  <a:srgbClr val="7030A0"/>
                </a:solidFill>
              </a:rPr>
              <a:t> </a:t>
            </a:r>
            <a:r>
              <a:rPr lang="en-US" sz="3200" b="1" dirty="0" err="1">
                <a:solidFill>
                  <a:srgbClr val="7030A0"/>
                </a:solidFill>
              </a:rPr>
              <a:t>dụng</a:t>
            </a:r>
            <a:r>
              <a:rPr lang="en-US" sz="3200" b="1" dirty="0">
                <a:solidFill>
                  <a:srgbClr val="7030A0"/>
                </a:solidFill>
              </a:rPr>
              <a:t> </a:t>
            </a:r>
            <a:r>
              <a:rPr lang="en-US" sz="3200" b="1" dirty="0" err="1">
                <a:solidFill>
                  <a:srgbClr val="7030A0"/>
                </a:solidFill>
              </a:rPr>
              <a:t>của</a:t>
            </a:r>
            <a:r>
              <a:rPr lang="en-US" sz="3200" b="1" dirty="0">
                <a:solidFill>
                  <a:srgbClr val="7030A0"/>
                </a:solidFill>
              </a:rPr>
              <a:t> </a:t>
            </a:r>
            <a:r>
              <a:rPr lang="en-US" sz="3200" b="1" dirty="0" err="1">
                <a:solidFill>
                  <a:srgbClr val="7030A0"/>
                </a:solidFill>
              </a:rPr>
              <a:t>nghề</a:t>
            </a:r>
            <a:r>
              <a:rPr lang="en-US" sz="3200" b="1" dirty="0">
                <a:solidFill>
                  <a:srgbClr val="7030A0"/>
                </a:solidFill>
              </a:rPr>
              <a:t> </a:t>
            </a:r>
            <a:r>
              <a:rPr lang="en-US" sz="3200" b="1" dirty="0" err="1">
                <a:solidFill>
                  <a:srgbClr val="7030A0"/>
                </a:solidFill>
              </a:rPr>
              <a:t>gốm</a:t>
            </a:r>
            <a:r>
              <a:rPr lang="en-US" sz="3200" b="1" dirty="0">
                <a:solidFill>
                  <a:srgbClr val="7030A0"/>
                </a:solidFill>
              </a:rPr>
              <a:t> </a:t>
            </a:r>
            <a:r>
              <a:rPr lang="en-US" sz="3200" b="1" dirty="0" err="1">
                <a:solidFill>
                  <a:srgbClr val="7030A0"/>
                </a:solidFill>
              </a:rPr>
              <a:t>sứ</a:t>
            </a:r>
            <a:r>
              <a:rPr lang="en-US" sz="3200" b="1" dirty="0">
                <a:solidFill>
                  <a:srgbClr val="7030A0"/>
                </a:solidFill>
              </a:rPr>
              <a:t> </a:t>
            </a:r>
            <a:r>
              <a:rPr lang="en-US" sz="3200" b="1" dirty="0" err="1">
                <a:solidFill>
                  <a:srgbClr val="7030A0"/>
                </a:solidFill>
              </a:rPr>
              <a:t>Bát</a:t>
            </a:r>
            <a:r>
              <a:rPr lang="en-US" sz="3200" b="1" dirty="0">
                <a:solidFill>
                  <a:srgbClr val="7030A0"/>
                </a:solidFill>
              </a:rPr>
              <a:t> </a:t>
            </a:r>
            <a:r>
              <a:rPr lang="en-US" sz="3200" b="1" dirty="0" err="1">
                <a:solidFill>
                  <a:srgbClr val="7030A0"/>
                </a:solidFill>
              </a:rPr>
              <a:t>Tràng</a:t>
            </a:r>
            <a:r>
              <a:rPr lang="en-US" sz="3200" b="1" dirty="0">
                <a:solidFill>
                  <a:srgbClr val="7030A0"/>
                </a:solidFill>
              </a:rPr>
              <a:t>: </a:t>
            </a:r>
            <a:r>
              <a:rPr lang="en-US" sz="3200" b="1" dirty="0" err="1">
                <a:solidFill>
                  <a:srgbClr val="7030A0"/>
                </a:solidFill>
              </a:rPr>
              <a:t>Trang</a:t>
            </a:r>
            <a:r>
              <a:rPr lang="en-US" sz="3200" b="1" dirty="0">
                <a:solidFill>
                  <a:srgbClr val="7030A0"/>
                </a:solidFill>
              </a:rPr>
              <a:t> </a:t>
            </a:r>
            <a:r>
              <a:rPr lang="en-US" sz="3200" b="1" dirty="0" err="1">
                <a:solidFill>
                  <a:srgbClr val="7030A0"/>
                </a:solidFill>
              </a:rPr>
              <a:t>trí</a:t>
            </a:r>
            <a:r>
              <a:rPr lang="en-US" sz="3200" b="1" dirty="0">
                <a:solidFill>
                  <a:srgbClr val="7030A0"/>
                </a:solidFill>
              </a:rPr>
              <a:t>, </a:t>
            </a:r>
            <a:r>
              <a:rPr lang="en-US" sz="3200" b="1" dirty="0" err="1">
                <a:solidFill>
                  <a:srgbClr val="7030A0"/>
                </a:solidFill>
              </a:rPr>
              <a:t>cắm</a:t>
            </a:r>
            <a:r>
              <a:rPr lang="en-US" sz="3200" b="1" dirty="0">
                <a:solidFill>
                  <a:srgbClr val="7030A0"/>
                </a:solidFill>
              </a:rPr>
              <a:t> </a:t>
            </a:r>
            <a:r>
              <a:rPr lang="en-US" sz="3200" b="1" dirty="0" err="1">
                <a:solidFill>
                  <a:srgbClr val="7030A0"/>
                </a:solidFill>
              </a:rPr>
              <a:t>hoa</a:t>
            </a:r>
            <a:r>
              <a:rPr lang="en-US" sz="3200" b="1" dirty="0">
                <a:solidFill>
                  <a:srgbClr val="7030A0"/>
                </a:solidFill>
              </a:rPr>
              <a:t>, </a:t>
            </a:r>
            <a:r>
              <a:rPr lang="en-US" sz="3200" b="1" dirty="0" err="1">
                <a:solidFill>
                  <a:srgbClr val="7030A0"/>
                </a:solidFill>
              </a:rPr>
              <a:t>đèn</a:t>
            </a:r>
            <a:r>
              <a:rPr lang="en-US" sz="3200" b="1" dirty="0">
                <a:solidFill>
                  <a:srgbClr val="7030A0"/>
                </a:solidFill>
              </a:rPr>
              <a:t> </a:t>
            </a:r>
            <a:r>
              <a:rPr lang="en-US" sz="3200" b="1" dirty="0" err="1">
                <a:solidFill>
                  <a:srgbClr val="7030A0"/>
                </a:solidFill>
              </a:rPr>
              <a:t>treo</a:t>
            </a:r>
            <a:r>
              <a:rPr lang="en-US" sz="3200" b="1" dirty="0">
                <a:solidFill>
                  <a:srgbClr val="7030A0"/>
                </a:solidFill>
              </a:rPr>
              <a:t> </a:t>
            </a:r>
            <a:r>
              <a:rPr lang="en-US" sz="3200" b="1" dirty="0" err="1">
                <a:solidFill>
                  <a:srgbClr val="7030A0"/>
                </a:solidFill>
              </a:rPr>
              <a:t>tường</a:t>
            </a:r>
            <a:r>
              <a:rPr lang="en-US" sz="3200" b="1" dirty="0">
                <a:solidFill>
                  <a:srgbClr val="7030A0"/>
                </a:solidFill>
              </a:rPr>
              <a:t>, </a:t>
            </a:r>
            <a:r>
              <a:rPr lang="en-US" sz="3200" b="1" dirty="0" err="1">
                <a:solidFill>
                  <a:srgbClr val="7030A0"/>
                </a:solidFill>
              </a:rPr>
              <a:t>đồ</a:t>
            </a:r>
            <a:r>
              <a:rPr lang="en-US" sz="3200" b="1" dirty="0">
                <a:solidFill>
                  <a:srgbClr val="7030A0"/>
                </a:solidFill>
              </a:rPr>
              <a:t> </a:t>
            </a:r>
            <a:r>
              <a:rPr lang="en-US" sz="3200" b="1" dirty="0" err="1">
                <a:solidFill>
                  <a:srgbClr val="7030A0"/>
                </a:solidFill>
              </a:rPr>
              <a:t>dùng</a:t>
            </a:r>
            <a:r>
              <a:rPr lang="en-US" sz="3200" b="1" dirty="0">
                <a:solidFill>
                  <a:srgbClr val="7030A0"/>
                </a:solidFill>
              </a:rPr>
              <a:t> </a:t>
            </a:r>
            <a:r>
              <a:rPr lang="en-US" sz="3200" b="1" dirty="0" err="1">
                <a:solidFill>
                  <a:srgbClr val="7030A0"/>
                </a:solidFill>
              </a:rPr>
              <a:t>ăn</a:t>
            </a:r>
            <a:r>
              <a:rPr lang="en-US" sz="3200" b="1" dirty="0">
                <a:solidFill>
                  <a:srgbClr val="7030A0"/>
                </a:solidFill>
              </a:rPr>
              <a:t> </a:t>
            </a:r>
            <a:r>
              <a:rPr lang="en-US" sz="3200" b="1" dirty="0" err="1">
                <a:solidFill>
                  <a:srgbClr val="7030A0"/>
                </a:solidFill>
              </a:rPr>
              <a:t>uống</a:t>
            </a:r>
            <a:r>
              <a:rPr lang="en-US" sz="3200" b="1" dirty="0">
                <a:solidFill>
                  <a:srgbClr val="7030A0"/>
                </a:solidFill>
              </a:rPr>
              <a:t>, </a:t>
            </a:r>
            <a:r>
              <a:rPr lang="en-US" sz="3200" b="1" dirty="0" err="1">
                <a:solidFill>
                  <a:srgbClr val="7030A0"/>
                </a:solidFill>
              </a:rPr>
              <a:t>làm</a:t>
            </a:r>
            <a:r>
              <a:rPr lang="en-US" sz="3200" b="1" dirty="0">
                <a:solidFill>
                  <a:srgbClr val="7030A0"/>
                </a:solidFill>
              </a:rPr>
              <a:t> </a:t>
            </a:r>
            <a:r>
              <a:rPr lang="en-US" sz="3200" b="1" dirty="0" err="1">
                <a:solidFill>
                  <a:srgbClr val="7030A0"/>
                </a:solidFill>
              </a:rPr>
              <a:t>cảnh</a:t>
            </a:r>
            <a:r>
              <a:rPr lang="en-US" sz="3200" b="1" dirty="0">
                <a:solidFill>
                  <a:srgbClr val="7030A0"/>
                </a:solidFill>
              </a:rPr>
              <a:t>…</a:t>
            </a:r>
          </a:p>
          <a:p>
            <a:endParaRPr lang="en-US" dirty="0"/>
          </a:p>
        </p:txBody>
      </p:sp>
    </p:spTree>
    <p:extLst>
      <p:ext uri="{BB962C8B-B14F-4D97-AF65-F5344CB8AC3E}">
        <p14:creationId xmlns:p14="http://schemas.microsoft.com/office/powerpoint/2010/main" val="1319163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8" y="0"/>
            <a:ext cx="9114773" cy="3614738"/>
          </a:xfrm>
          <a:prstGeom prst="rect">
            <a:avLst/>
          </a:prstGeom>
        </p:spPr>
      </p:pic>
      <p:sp>
        <p:nvSpPr>
          <p:cNvPr id="5" name="TextBox 4"/>
          <p:cNvSpPr txBox="1"/>
          <p:nvPr/>
        </p:nvSpPr>
        <p:spPr>
          <a:xfrm>
            <a:off x="838200" y="3829050"/>
            <a:ext cx="7696200" cy="1477328"/>
          </a:xfrm>
          <a:prstGeom prst="rect">
            <a:avLst/>
          </a:prstGeom>
          <a:noFill/>
        </p:spPr>
        <p:txBody>
          <a:bodyPr wrap="square" rtlCol="0">
            <a:spAutoFit/>
          </a:bodyPr>
          <a:lstStyle/>
          <a:p>
            <a:r>
              <a:rPr lang="en-US" sz="3600" b="1" dirty="0">
                <a:solidFill>
                  <a:srgbClr val="7030A0"/>
                </a:solidFill>
              </a:rPr>
              <a:t>- </a:t>
            </a:r>
            <a:r>
              <a:rPr lang="en-US" sz="3600" b="1" dirty="0" err="1">
                <a:solidFill>
                  <a:srgbClr val="7030A0"/>
                </a:solidFill>
              </a:rPr>
              <a:t>Nghệ</a:t>
            </a:r>
            <a:r>
              <a:rPr lang="en-US" sz="3600" b="1" dirty="0">
                <a:solidFill>
                  <a:srgbClr val="7030A0"/>
                </a:solidFill>
              </a:rPr>
              <a:t> </a:t>
            </a:r>
            <a:r>
              <a:rPr lang="en-US" sz="3600" b="1" dirty="0" err="1">
                <a:solidFill>
                  <a:srgbClr val="7030A0"/>
                </a:solidFill>
              </a:rPr>
              <a:t>thuật</a:t>
            </a:r>
            <a:r>
              <a:rPr lang="en-US" sz="3600" b="1" dirty="0">
                <a:solidFill>
                  <a:srgbClr val="7030A0"/>
                </a:solidFill>
              </a:rPr>
              <a:t>: </a:t>
            </a:r>
            <a:r>
              <a:rPr lang="en-US" sz="3600" b="1" dirty="0" err="1">
                <a:solidFill>
                  <a:srgbClr val="7030A0"/>
                </a:solidFill>
              </a:rPr>
              <a:t>Những</a:t>
            </a:r>
            <a:r>
              <a:rPr lang="en-US" sz="3600" b="1" dirty="0">
                <a:solidFill>
                  <a:srgbClr val="7030A0"/>
                </a:solidFill>
              </a:rPr>
              <a:t> </a:t>
            </a:r>
            <a:r>
              <a:rPr lang="en-US" sz="3600" b="1" dirty="0" err="1">
                <a:solidFill>
                  <a:srgbClr val="7030A0"/>
                </a:solidFill>
              </a:rPr>
              <a:t>bình</a:t>
            </a:r>
            <a:r>
              <a:rPr lang="en-US" sz="3600" b="1" dirty="0">
                <a:solidFill>
                  <a:srgbClr val="7030A0"/>
                </a:solidFill>
              </a:rPr>
              <a:t> </a:t>
            </a:r>
            <a:r>
              <a:rPr lang="en-US" sz="3600" b="1" dirty="0" err="1">
                <a:solidFill>
                  <a:srgbClr val="7030A0"/>
                </a:solidFill>
              </a:rPr>
              <a:t>gốm</a:t>
            </a:r>
            <a:r>
              <a:rPr lang="en-US" sz="3600" b="1" dirty="0">
                <a:solidFill>
                  <a:srgbClr val="7030A0"/>
                </a:solidFill>
              </a:rPr>
              <a:t> </a:t>
            </a:r>
            <a:r>
              <a:rPr lang="en-US" sz="3600" b="1" dirty="0" err="1">
                <a:solidFill>
                  <a:srgbClr val="7030A0"/>
                </a:solidFill>
              </a:rPr>
              <a:t>Bát</a:t>
            </a:r>
            <a:r>
              <a:rPr lang="en-US" sz="3600" b="1" dirty="0">
                <a:solidFill>
                  <a:srgbClr val="7030A0"/>
                </a:solidFill>
              </a:rPr>
              <a:t> </a:t>
            </a:r>
            <a:r>
              <a:rPr lang="en-US" sz="3600" b="1" dirty="0" err="1">
                <a:solidFill>
                  <a:srgbClr val="7030A0"/>
                </a:solidFill>
              </a:rPr>
              <a:t>Tràng</a:t>
            </a:r>
            <a:r>
              <a:rPr lang="en-US" sz="3600" b="1" dirty="0">
                <a:solidFill>
                  <a:srgbClr val="7030A0"/>
                </a:solidFill>
              </a:rPr>
              <a:t> </a:t>
            </a:r>
            <a:r>
              <a:rPr lang="en-US" sz="3600" b="1" dirty="0" err="1">
                <a:solidFill>
                  <a:srgbClr val="7030A0"/>
                </a:solidFill>
              </a:rPr>
              <a:t>còn</a:t>
            </a:r>
            <a:r>
              <a:rPr lang="en-US" sz="3600" b="1" dirty="0">
                <a:solidFill>
                  <a:srgbClr val="7030A0"/>
                </a:solidFill>
              </a:rPr>
              <a:t> </a:t>
            </a:r>
            <a:r>
              <a:rPr lang="en-US" sz="3600" b="1" dirty="0" err="1">
                <a:solidFill>
                  <a:srgbClr val="7030A0"/>
                </a:solidFill>
              </a:rPr>
              <a:t>dùng</a:t>
            </a:r>
            <a:r>
              <a:rPr lang="en-US" sz="3600" b="1" dirty="0">
                <a:solidFill>
                  <a:srgbClr val="7030A0"/>
                </a:solidFill>
              </a:rPr>
              <a:t> </a:t>
            </a:r>
            <a:r>
              <a:rPr lang="en-US" sz="3600" b="1" dirty="0" err="1">
                <a:solidFill>
                  <a:srgbClr val="7030A0"/>
                </a:solidFill>
              </a:rPr>
              <a:t>làm</a:t>
            </a:r>
            <a:r>
              <a:rPr lang="en-US" sz="3600" b="1" dirty="0">
                <a:solidFill>
                  <a:srgbClr val="7030A0"/>
                </a:solidFill>
              </a:rPr>
              <a:t> </a:t>
            </a:r>
            <a:r>
              <a:rPr lang="en-US" sz="3600" b="1" dirty="0" err="1">
                <a:solidFill>
                  <a:srgbClr val="7030A0"/>
                </a:solidFill>
              </a:rPr>
              <a:t>đạo</a:t>
            </a:r>
            <a:r>
              <a:rPr lang="en-US" sz="3600" b="1" dirty="0">
                <a:solidFill>
                  <a:srgbClr val="7030A0"/>
                </a:solidFill>
              </a:rPr>
              <a:t> </a:t>
            </a:r>
            <a:r>
              <a:rPr lang="en-US" sz="3600" b="1" dirty="0" err="1">
                <a:solidFill>
                  <a:srgbClr val="7030A0"/>
                </a:solidFill>
              </a:rPr>
              <a:t>cụ</a:t>
            </a:r>
            <a:r>
              <a:rPr lang="en-US" sz="3600" b="1" dirty="0">
                <a:solidFill>
                  <a:srgbClr val="7030A0"/>
                </a:solidFill>
              </a:rPr>
              <a:t> </a:t>
            </a:r>
            <a:r>
              <a:rPr lang="en-US" sz="3600" b="1" dirty="0" err="1">
                <a:solidFill>
                  <a:srgbClr val="7030A0"/>
                </a:solidFill>
              </a:rPr>
              <a:t>biểu</a:t>
            </a:r>
            <a:r>
              <a:rPr lang="en-US" sz="3600" b="1" dirty="0">
                <a:solidFill>
                  <a:srgbClr val="7030A0"/>
                </a:solidFill>
              </a:rPr>
              <a:t> </a:t>
            </a:r>
            <a:r>
              <a:rPr lang="en-US" sz="3600" b="1" dirty="0" err="1">
                <a:solidFill>
                  <a:srgbClr val="7030A0"/>
                </a:solidFill>
              </a:rPr>
              <a:t>diễn</a:t>
            </a:r>
            <a:endParaRPr lang="en-US" sz="3600" b="1" dirty="0">
              <a:solidFill>
                <a:srgbClr val="7030A0"/>
              </a:solidFill>
            </a:endParaRPr>
          </a:p>
          <a:p>
            <a:endParaRPr lang="en-US" dirty="0"/>
          </a:p>
        </p:txBody>
      </p:sp>
    </p:spTree>
    <p:extLst>
      <p:ext uri="{BB962C8B-B14F-4D97-AF65-F5344CB8AC3E}">
        <p14:creationId xmlns:p14="http://schemas.microsoft.com/office/powerpoint/2010/main" val="764155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112" y="2910787"/>
            <a:ext cx="4420888" cy="21885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914650"/>
            <a:ext cx="4171912" cy="21755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112" y="792375"/>
            <a:ext cx="4895888" cy="210926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6238"/>
            <a:ext cx="4248112" cy="2114550"/>
          </a:xfrm>
          <a:prstGeom prst="rect">
            <a:avLst/>
          </a:prstGeom>
        </p:spPr>
      </p:pic>
      <p:sp>
        <p:nvSpPr>
          <p:cNvPr id="9" name="TextBox 8"/>
          <p:cNvSpPr txBox="1"/>
          <p:nvPr/>
        </p:nvSpPr>
        <p:spPr>
          <a:xfrm>
            <a:off x="76200" y="57150"/>
            <a:ext cx="9067800" cy="1200329"/>
          </a:xfrm>
          <a:prstGeom prst="rect">
            <a:avLst/>
          </a:prstGeom>
          <a:noFill/>
        </p:spPr>
        <p:txBody>
          <a:bodyPr wrap="square" rtlCol="0">
            <a:spAutoFit/>
          </a:bodyPr>
          <a:lstStyle/>
          <a:p>
            <a:r>
              <a:rPr lang="en-US" b="1" dirty="0">
                <a:solidFill>
                  <a:srgbClr val="7030A0"/>
                </a:solidFill>
              </a:rPr>
              <a:t>- </a:t>
            </a:r>
            <a:r>
              <a:rPr lang="en-US" b="1" dirty="0" err="1">
                <a:solidFill>
                  <a:srgbClr val="7030A0"/>
                </a:solidFill>
              </a:rPr>
              <a:t>Gốm</a:t>
            </a:r>
            <a:r>
              <a:rPr lang="en-US" b="1" dirty="0">
                <a:solidFill>
                  <a:srgbClr val="7030A0"/>
                </a:solidFill>
              </a:rPr>
              <a:t> </a:t>
            </a:r>
            <a:r>
              <a:rPr lang="en-US" b="1" dirty="0" err="1">
                <a:solidFill>
                  <a:srgbClr val="7030A0"/>
                </a:solidFill>
              </a:rPr>
              <a:t>Bát</a:t>
            </a:r>
            <a:r>
              <a:rPr lang="en-US" b="1" dirty="0">
                <a:solidFill>
                  <a:srgbClr val="7030A0"/>
                </a:solidFill>
              </a:rPr>
              <a:t> </a:t>
            </a:r>
            <a:r>
              <a:rPr lang="en-US" b="1" dirty="0" err="1">
                <a:solidFill>
                  <a:srgbClr val="7030A0"/>
                </a:solidFill>
              </a:rPr>
              <a:t>Tràng</a:t>
            </a:r>
            <a:r>
              <a:rPr lang="en-US" b="1" dirty="0">
                <a:solidFill>
                  <a:srgbClr val="7030A0"/>
                </a:solidFill>
              </a:rPr>
              <a:t> </a:t>
            </a:r>
            <a:r>
              <a:rPr lang="en-US" b="1" dirty="0" err="1">
                <a:solidFill>
                  <a:srgbClr val="7030A0"/>
                </a:solidFill>
              </a:rPr>
              <a:t>không</a:t>
            </a:r>
            <a:r>
              <a:rPr lang="en-US" b="1" dirty="0">
                <a:solidFill>
                  <a:srgbClr val="7030A0"/>
                </a:solidFill>
              </a:rPr>
              <a:t> </a:t>
            </a:r>
            <a:r>
              <a:rPr lang="en-US" b="1" dirty="0" err="1">
                <a:solidFill>
                  <a:srgbClr val="7030A0"/>
                </a:solidFill>
              </a:rPr>
              <a:t>chỉ</a:t>
            </a:r>
            <a:r>
              <a:rPr lang="en-US" b="1" dirty="0">
                <a:solidFill>
                  <a:srgbClr val="7030A0"/>
                </a:solidFill>
              </a:rPr>
              <a:t> </a:t>
            </a:r>
            <a:r>
              <a:rPr lang="en-US" b="1" dirty="0" err="1">
                <a:solidFill>
                  <a:srgbClr val="7030A0"/>
                </a:solidFill>
              </a:rPr>
              <a:t>được</a:t>
            </a:r>
            <a:r>
              <a:rPr lang="en-US" b="1" dirty="0">
                <a:solidFill>
                  <a:srgbClr val="7030A0"/>
                </a:solidFill>
              </a:rPr>
              <a:t> </a:t>
            </a:r>
            <a:r>
              <a:rPr lang="en-US" b="1" dirty="0" err="1">
                <a:solidFill>
                  <a:srgbClr val="7030A0"/>
                </a:solidFill>
              </a:rPr>
              <a:t>khách</a:t>
            </a:r>
            <a:r>
              <a:rPr lang="en-US" b="1" dirty="0">
                <a:solidFill>
                  <a:srgbClr val="7030A0"/>
                </a:solidFill>
              </a:rPr>
              <a:t> </a:t>
            </a:r>
            <a:r>
              <a:rPr lang="en-US" b="1" dirty="0" err="1">
                <a:solidFill>
                  <a:srgbClr val="7030A0"/>
                </a:solidFill>
              </a:rPr>
              <a:t>trong</a:t>
            </a:r>
            <a:r>
              <a:rPr lang="en-US" b="1" dirty="0">
                <a:solidFill>
                  <a:srgbClr val="7030A0"/>
                </a:solidFill>
              </a:rPr>
              <a:t> </a:t>
            </a:r>
            <a:r>
              <a:rPr lang="en-US" b="1" dirty="0" err="1">
                <a:solidFill>
                  <a:srgbClr val="7030A0"/>
                </a:solidFill>
              </a:rPr>
              <a:t>nước</a:t>
            </a:r>
            <a:r>
              <a:rPr lang="en-US" b="1" dirty="0">
                <a:solidFill>
                  <a:srgbClr val="7030A0"/>
                </a:solidFill>
              </a:rPr>
              <a:t> </a:t>
            </a:r>
            <a:r>
              <a:rPr lang="en-US" b="1" dirty="0" err="1">
                <a:solidFill>
                  <a:srgbClr val="7030A0"/>
                </a:solidFill>
              </a:rPr>
              <a:t>mà</a:t>
            </a:r>
            <a:r>
              <a:rPr lang="en-US" b="1" dirty="0">
                <a:solidFill>
                  <a:srgbClr val="7030A0"/>
                </a:solidFill>
              </a:rPr>
              <a:t> </a:t>
            </a:r>
            <a:r>
              <a:rPr lang="en-US" b="1" dirty="0" err="1">
                <a:solidFill>
                  <a:srgbClr val="7030A0"/>
                </a:solidFill>
              </a:rPr>
              <a:t>còn</a:t>
            </a:r>
            <a:r>
              <a:rPr lang="en-US" b="1" dirty="0">
                <a:solidFill>
                  <a:srgbClr val="7030A0"/>
                </a:solidFill>
              </a:rPr>
              <a:t> </a:t>
            </a:r>
            <a:r>
              <a:rPr lang="en-US" b="1" dirty="0" err="1">
                <a:solidFill>
                  <a:srgbClr val="7030A0"/>
                </a:solidFill>
              </a:rPr>
              <a:t>được</a:t>
            </a:r>
            <a:r>
              <a:rPr lang="en-US" b="1" dirty="0">
                <a:solidFill>
                  <a:srgbClr val="7030A0"/>
                </a:solidFill>
              </a:rPr>
              <a:t> </a:t>
            </a:r>
            <a:r>
              <a:rPr lang="en-US" b="1" dirty="0" err="1">
                <a:solidFill>
                  <a:srgbClr val="7030A0"/>
                </a:solidFill>
              </a:rPr>
              <a:t>khách</a:t>
            </a:r>
            <a:r>
              <a:rPr lang="en-US" b="1" dirty="0">
                <a:solidFill>
                  <a:srgbClr val="7030A0"/>
                </a:solidFill>
              </a:rPr>
              <a:t> </a:t>
            </a:r>
            <a:r>
              <a:rPr lang="en-US" b="1" dirty="0" err="1">
                <a:solidFill>
                  <a:srgbClr val="7030A0"/>
                </a:solidFill>
              </a:rPr>
              <a:t>nước</a:t>
            </a:r>
            <a:r>
              <a:rPr lang="en-US" b="1" dirty="0">
                <a:solidFill>
                  <a:srgbClr val="7030A0"/>
                </a:solidFill>
              </a:rPr>
              <a:t> </a:t>
            </a:r>
            <a:r>
              <a:rPr lang="en-US" b="1" dirty="0" err="1">
                <a:solidFill>
                  <a:srgbClr val="7030A0"/>
                </a:solidFill>
              </a:rPr>
              <a:t>ngoài</a:t>
            </a:r>
            <a:r>
              <a:rPr lang="en-US" b="1" dirty="0">
                <a:solidFill>
                  <a:srgbClr val="7030A0"/>
                </a:solidFill>
              </a:rPr>
              <a:t> </a:t>
            </a:r>
            <a:r>
              <a:rPr lang="en-US" b="1" dirty="0" err="1">
                <a:solidFill>
                  <a:srgbClr val="7030A0"/>
                </a:solidFill>
              </a:rPr>
              <a:t>rất</a:t>
            </a:r>
            <a:r>
              <a:rPr lang="en-US" b="1" dirty="0">
                <a:solidFill>
                  <a:srgbClr val="7030A0"/>
                </a:solidFill>
              </a:rPr>
              <a:t> </a:t>
            </a:r>
            <a:r>
              <a:rPr lang="en-US" b="1" dirty="0" err="1">
                <a:solidFill>
                  <a:srgbClr val="7030A0"/>
                </a:solidFill>
              </a:rPr>
              <a:t>ưa</a:t>
            </a:r>
            <a:r>
              <a:rPr lang="en-US" b="1" dirty="0">
                <a:solidFill>
                  <a:srgbClr val="7030A0"/>
                </a:solidFill>
              </a:rPr>
              <a:t> </a:t>
            </a:r>
            <a:r>
              <a:rPr lang="en-US" b="1" dirty="0" err="1">
                <a:solidFill>
                  <a:srgbClr val="7030A0"/>
                </a:solidFill>
              </a:rPr>
              <a:t>chuộng</a:t>
            </a:r>
            <a:r>
              <a:rPr lang="en-US" b="1" dirty="0">
                <a:solidFill>
                  <a:srgbClr val="7030A0"/>
                </a:solidFill>
              </a:rPr>
              <a:t>. </a:t>
            </a:r>
            <a:r>
              <a:rPr lang="en-US" b="1" dirty="0" err="1">
                <a:solidFill>
                  <a:srgbClr val="7030A0"/>
                </a:solidFill>
              </a:rPr>
              <a:t>Những</a:t>
            </a:r>
            <a:r>
              <a:rPr lang="en-US" b="1" dirty="0">
                <a:solidFill>
                  <a:srgbClr val="7030A0"/>
                </a:solidFill>
              </a:rPr>
              <a:t> </a:t>
            </a:r>
            <a:r>
              <a:rPr lang="en-US" b="1" dirty="0" err="1">
                <a:solidFill>
                  <a:srgbClr val="7030A0"/>
                </a:solidFill>
              </a:rPr>
              <a:t>người</a:t>
            </a:r>
            <a:r>
              <a:rPr lang="en-US" b="1" dirty="0">
                <a:solidFill>
                  <a:srgbClr val="7030A0"/>
                </a:solidFill>
              </a:rPr>
              <a:t> </a:t>
            </a:r>
            <a:r>
              <a:rPr lang="en-US" b="1" dirty="0" err="1">
                <a:solidFill>
                  <a:srgbClr val="7030A0"/>
                </a:solidFill>
              </a:rPr>
              <a:t>khách</a:t>
            </a:r>
            <a:r>
              <a:rPr lang="en-US" b="1" dirty="0">
                <a:solidFill>
                  <a:srgbClr val="7030A0"/>
                </a:solidFill>
              </a:rPr>
              <a:t> </a:t>
            </a:r>
            <a:r>
              <a:rPr lang="en-US" b="1" dirty="0" err="1">
                <a:solidFill>
                  <a:srgbClr val="7030A0"/>
                </a:solidFill>
              </a:rPr>
              <a:t>nước</a:t>
            </a:r>
            <a:r>
              <a:rPr lang="en-US" b="1" dirty="0">
                <a:solidFill>
                  <a:srgbClr val="7030A0"/>
                </a:solidFill>
              </a:rPr>
              <a:t> </a:t>
            </a:r>
            <a:r>
              <a:rPr lang="en-US" b="1" dirty="0" err="1">
                <a:solidFill>
                  <a:srgbClr val="7030A0"/>
                </a:solidFill>
              </a:rPr>
              <a:t>ngoài</a:t>
            </a:r>
            <a:r>
              <a:rPr lang="en-US" b="1" dirty="0">
                <a:solidFill>
                  <a:srgbClr val="7030A0"/>
                </a:solidFill>
              </a:rPr>
              <a:t> </a:t>
            </a:r>
            <a:r>
              <a:rPr lang="en-US" b="1" dirty="0" err="1">
                <a:solidFill>
                  <a:srgbClr val="7030A0"/>
                </a:solidFill>
              </a:rPr>
              <a:t>nếu</a:t>
            </a:r>
            <a:r>
              <a:rPr lang="en-US" b="1" dirty="0">
                <a:solidFill>
                  <a:srgbClr val="7030A0"/>
                </a:solidFill>
              </a:rPr>
              <a:t> </a:t>
            </a:r>
            <a:r>
              <a:rPr lang="en-US" b="1" dirty="0" err="1">
                <a:solidFill>
                  <a:srgbClr val="7030A0"/>
                </a:solidFill>
              </a:rPr>
              <a:t>đã</a:t>
            </a:r>
            <a:r>
              <a:rPr lang="en-US" b="1" dirty="0">
                <a:solidFill>
                  <a:srgbClr val="7030A0"/>
                </a:solidFill>
              </a:rPr>
              <a:t> </a:t>
            </a:r>
            <a:r>
              <a:rPr lang="en-US" b="1" dirty="0" err="1">
                <a:solidFill>
                  <a:srgbClr val="7030A0"/>
                </a:solidFill>
              </a:rPr>
              <a:t>đến</a:t>
            </a:r>
            <a:r>
              <a:rPr lang="en-US" b="1" dirty="0">
                <a:solidFill>
                  <a:srgbClr val="7030A0"/>
                </a:solidFill>
              </a:rPr>
              <a:t> </a:t>
            </a:r>
            <a:r>
              <a:rPr lang="en-US" b="1" dirty="0" err="1">
                <a:solidFill>
                  <a:srgbClr val="7030A0"/>
                </a:solidFill>
              </a:rPr>
              <a:t>Việt</a:t>
            </a:r>
            <a:r>
              <a:rPr lang="en-US" b="1" dirty="0">
                <a:solidFill>
                  <a:srgbClr val="7030A0"/>
                </a:solidFill>
              </a:rPr>
              <a:t> Nam </a:t>
            </a:r>
            <a:r>
              <a:rPr lang="en-US" b="1" dirty="0" err="1">
                <a:solidFill>
                  <a:srgbClr val="7030A0"/>
                </a:solidFill>
              </a:rPr>
              <a:t>đều</a:t>
            </a:r>
            <a:r>
              <a:rPr lang="en-US" b="1" dirty="0">
                <a:solidFill>
                  <a:srgbClr val="7030A0"/>
                </a:solidFill>
              </a:rPr>
              <a:t> </a:t>
            </a:r>
            <a:r>
              <a:rPr lang="en-US" b="1" dirty="0" err="1">
                <a:solidFill>
                  <a:srgbClr val="7030A0"/>
                </a:solidFill>
              </a:rPr>
              <a:t>ghé</a:t>
            </a:r>
            <a:r>
              <a:rPr lang="en-US" b="1" dirty="0">
                <a:solidFill>
                  <a:srgbClr val="7030A0"/>
                </a:solidFill>
              </a:rPr>
              <a:t> </a:t>
            </a:r>
            <a:r>
              <a:rPr lang="en-US" b="1" dirty="0" err="1">
                <a:solidFill>
                  <a:srgbClr val="7030A0"/>
                </a:solidFill>
              </a:rPr>
              <a:t>thăm</a:t>
            </a:r>
            <a:r>
              <a:rPr lang="en-US" b="1" dirty="0">
                <a:solidFill>
                  <a:srgbClr val="7030A0"/>
                </a:solidFill>
              </a:rPr>
              <a:t> </a:t>
            </a:r>
            <a:r>
              <a:rPr lang="en-US" b="1" dirty="0" err="1">
                <a:solidFill>
                  <a:srgbClr val="7030A0"/>
                </a:solidFill>
              </a:rPr>
              <a:t>Bát</a:t>
            </a:r>
            <a:r>
              <a:rPr lang="en-US" b="1" dirty="0">
                <a:solidFill>
                  <a:srgbClr val="7030A0"/>
                </a:solidFill>
              </a:rPr>
              <a:t> </a:t>
            </a:r>
            <a:r>
              <a:rPr lang="en-US" b="1" dirty="0" err="1">
                <a:solidFill>
                  <a:srgbClr val="7030A0"/>
                </a:solidFill>
              </a:rPr>
              <a:t>Tràng</a:t>
            </a:r>
            <a:r>
              <a:rPr lang="en-US" b="1" dirty="0">
                <a:solidFill>
                  <a:srgbClr val="7030A0"/>
                </a:solidFill>
              </a:rPr>
              <a:t> </a:t>
            </a:r>
            <a:r>
              <a:rPr lang="en-US" b="1" dirty="0" err="1">
                <a:solidFill>
                  <a:srgbClr val="7030A0"/>
                </a:solidFill>
              </a:rPr>
              <a:t>và</a:t>
            </a:r>
            <a:r>
              <a:rPr lang="en-US" b="1" dirty="0">
                <a:solidFill>
                  <a:srgbClr val="7030A0"/>
                </a:solidFill>
              </a:rPr>
              <a:t> </a:t>
            </a:r>
            <a:r>
              <a:rPr lang="en-US" b="1" dirty="0" err="1">
                <a:solidFill>
                  <a:srgbClr val="7030A0"/>
                </a:solidFill>
              </a:rPr>
              <a:t>mang</a:t>
            </a:r>
            <a:r>
              <a:rPr lang="en-US" b="1" dirty="0">
                <a:solidFill>
                  <a:srgbClr val="7030A0"/>
                </a:solidFill>
              </a:rPr>
              <a:t> </a:t>
            </a:r>
            <a:r>
              <a:rPr lang="en-US" b="1" dirty="0" err="1">
                <a:solidFill>
                  <a:srgbClr val="7030A0"/>
                </a:solidFill>
              </a:rPr>
              <a:t>về</a:t>
            </a:r>
            <a:r>
              <a:rPr lang="en-US" b="1" dirty="0">
                <a:solidFill>
                  <a:srgbClr val="7030A0"/>
                </a:solidFill>
              </a:rPr>
              <a:t> </a:t>
            </a:r>
            <a:r>
              <a:rPr lang="en-US" b="1" dirty="0" err="1">
                <a:solidFill>
                  <a:srgbClr val="7030A0"/>
                </a:solidFill>
              </a:rPr>
              <a:t>một</a:t>
            </a:r>
            <a:r>
              <a:rPr lang="en-US" b="1" dirty="0">
                <a:solidFill>
                  <a:srgbClr val="7030A0"/>
                </a:solidFill>
              </a:rPr>
              <a:t> </a:t>
            </a:r>
            <a:r>
              <a:rPr lang="en-US" b="1" dirty="0" err="1">
                <a:solidFill>
                  <a:srgbClr val="7030A0"/>
                </a:solidFill>
              </a:rPr>
              <a:t>vài</a:t>
            </a:r>
            <a:r>
              <a:rPr lang="en-US" b="1" dirty="0">
                <a:solidFill>
                  <a:srgbClr val="7030A0"/>
                </a:solidFill>
              </a:rPr>
              <a:t> </a:t>
            </a:r>
            <a:r>
              <a:rPr lang="en-US" b="1" dirty="0" err="1">
                <a:solidFill>
                  <a:srgbClr val="7030A0"/>
                </a:solidFill>
              </a:rPr>
              <a:t>sản</a:t>
            </a:r>
            <a:r>
              <a:rPr lang="en-US" b="1" dirty="0">
                <a:solidFill>
                  <a:srgbClr val="7030A0"/>
                </a:solidFill>
              </a:rPr>
              <a:t> </a:t>
            </a:r>
            <a:r>
              <a:rPr lang="en-US" b="1" dirty="0" err="1">
                <a:solidFill>
                  <a:srgbClr val="7030A0"/>
                </a:solidFill>
              </a:rPr>
              <a:t>phẩm</a:t>
            </a:r>
            <a:r>
              <a:rPr lang="en-US" b="1" dirty="0">
                <a:solidFill>
                  <a:srgbClr val="7030A0"/>
                </a:solidFill>
              </a:rPr>
              <a:t> </a:t>
            </a:r>
            <a:r>
              <a:rPr lang="en-US" b="1" dirty="0" err="1">
                <a:solidFill>
                  <a:srgbClr val="7030A0"/>
                </a:solidFill>
              </a:rPr>
              <a:t>về</a:t>
            </a:r>
            <a:r>
              <a:rPr lang="en-US" b="1" dirty="0">
                <a:solidFill>
                  <a:srgbClr val="7030A0"/>
                </a:solidFill>
              </a:rPr>
              <a:t> </a:t>
            </a:r>
            <a:r>
              <a:rPr lang="en-US" b="1" dirty="0" err="1">
                <a:solidFill>
                  <a:srgbClr val="7030A0"/>
                </a:solidFill>
              </a:rPr>
              <a:t>nước</a:t>
            </a:r>
            <a:r>
              <a:rPr lang="en-US" b="1" dirty="0">
                <a:solidFill>
                  <a:srgbClr val="7030A0"/>
                </a:solidFill>
              </a:rPr>
              <a:t> </a:t>
            </a:r>
            <a:r>
              <a:rPr lang="en-US" b="1" dirty="0" err="1">
                <a:solidFill>
                  <a:srgbClr val="7030A0"/>
                </a:solidFill>
              </a:rPr>
              <a:t>làm</a:t>
            </a:r>
            <a:r>
              <a:rPr lang="en-US" b="1" dirty="0">
                <a:solidFill>
                  <a:srgbClr val="7030A0"/>
                </a:solidFill>
              </a:rPr>
              <a:t> </a:t>
            </a:r>
            <a:r>
              <a:rPr lang="en-US" b="1" dirty="0" err="1">
                <a:solidFill>
                  <a:srgbClr val="7030A0"/>
                </a:solidFill>
              </a:rPr>
              <a:t>kỷ</a:t>
            </a:r>
            <a:r>
              <a:rPr lang="en-US" b="1" dirty="0">
                <a:solidFill>
                  <a:srgbClr val="7030A0"/>
                </a:solidFill>
              </a:rPr>
              <a:t> </a:t>
            </a:r>
            <a:r>
              <a:rPr lang="en-US" b="1" dirty="0" err="1">
                <a:solidFill>
                  <a:srgbClr val="7030A0"/>
                </a:solidFill>
              </a:rPr>
              <a:t>niệm</a:t>
            </a:r>
            <a:r>
              <a:rPr lang="en-US" b="1" dirty="0">
                <a:solidFill>
                  <a:srgbClr val="7030A0"/>
                </a:solidFill>
              </a:rPr>
              <a:t>.</a:t>
            </a:r>
          </a:p>
          <a:p>
            <a:endParaRPr lang="en-US" dirty="0"/>
          </a:p>
        </p:txBody>
      </p:sp>
    </p:spTree>
    <p:extLst>
      <p:ext uri="{BB962C8B-B14F-4D97-AF65-F5344CB8AC3E}">
        <p14:creationId xmlns:p14="http://schemas.microsoft.com/office/powerpoint/2010/main" val="3096654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42950"/>
            <a:ext cx="8229600" cy="1565672"/>
          </a:xfrm>
        </p:spPr>
        <p:txBody>
          <a:bodyPr>
            <a:normAutofit fontScale="90000"/>
          </a:bodyPr>
          <a:lstStyle/>
          <a:p>
            <a:r>
              <a:rPr lang="en-US" b="1" dirty="0" smtClean="0">
                <a:solidFill>
                  <a:srgbClr val="FF0000"/>
                </a:solidFill>
                <a:latin typeface="Times New Roman" pitchFamily="18" charset="0"/>
                <a:cs typeface="Times New Roman" pitchFamily="18" charset="0"/>
              </a:rPr>
              <a:t>III. </a:t>
            </a:r>
            <a:r>
              <a:rPr lang="en-US" b="1" dirty="0" err="1" smtClean="0">
                <a:solidFill>
                  <a:srgbClr val="FF0000"/>
                </a:solidFill>
                <a:latin typeface="Times New Roman" pitchFamily="18" charset="0"/>
                <a:cs typeface="Times New Roman" pitchFamily="18" charset="0"/>
              </a:rPr>
              <a:t>Cách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tiến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hành</a:t>
            </a:r>
            <a:r>
              <a:rPr lang="en-US" dirty="0" smtClean="0"/>
              <a:t/>
            </a:r>
            <a:br>
              <a:rPr lang="en-US" dirty="0" smtClean="0"/>
            </a:br>
            <a:r>
              <a:rPr lang="en-US" sz="4000" dirty="0" smtClean="0">
                <a:latin typeface="Times New Roman" pitchFamily="18" charset="0"/>
                <a:cs typeface="Times New Roman" pitchFamily="18" charset="0"/>
              </a:rPr>
              <a:t>1. </a:t>
            </a:r>
            <a:r>
              <a:rPr lang="en-US" sz="4000" dirty="0" err="1" smtClean="0">
                <a:latin typeface="Times New Roman" pitchFamily="18" charset="0"/>
                <a:cs typeface="Times New Roman" pitchFamily="18" charset="0"/>
              </a:rPr>
              <a:t>Ổn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chức</a:t>
            </a:r>
            <a:r>
              <a:rPr lang="en-US" sz="4000" dirty="0" smtClean="0">
                <a:latin typeface="Times New Roman" pitchFamily="18" charset="0"/>
                <a:cs typeface="Times New Roman" pitchFamily="18" charset="0"/>
              </a:rPr>
              <a:t> </a:t>
            </a:r>
            <a:br>
              <a:rPr lang="en-US" sz="4000" dirty="0" smtClean="0">
                <a:latin typeface="Times New Roman" pitchFamily="18" charset="0"/>
                <a:cs typeface="Times New Roman" pitchFamily="18" charset="0"/>
              </a:rPr>
            </a:br>
            <a:r>
              <a:rPr lang="en-US" sz="4000" dirty="0" err="1" smtClean="0">
                <a:latin typeface="Times New Roman" pitchFamily="18" charset="0"/>
                <a:cs typeface="Times New Roman" pitchFamily="18" charset="0"/>
              </a:rPr>
              <a:t>Cô</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trẻ</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cùng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hát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bài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hát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yêu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Nội</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pic>
        <p:nvPicPr>
          <p:cNvPr id="8" name="Yêu Hà Nội - Tốp ca Thiếu Nhi.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4419600" y="2457450"/>
            <a:ext cx="304800" cy="22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rmAutofit fontScale="90000"/>
          </a:bodyPr>
          <a:lstStyle/>
          <a:p>
            <a:r>
              <a:rPr lang="en-US" b="1" dirty="0" err="1" smtClean="0">
                <a:solidFill>
                  <a:srgbClr val="00B0F0"/>
                </a:solidFill>
                <a:latin typeface="Times New Roman" pitchFamily="18" charset="0"/>
                <a:cs typeface="Times New Roman" pitchFamily="18" charset="0"/>
              </a:rPr>
              <a:t>Mở</a:t>
            </a:r>
            <a:r>
              <a:rPr lang="en-US" b="1" dirty="0" smtClean="0">
                <a:solidFill>
                  <a:srgbClr val="00B0F0"/>
                </a:solidFill>
                <a:latin typeface="Times New Roman" pitchFamily="18" charset="0"/>
                <a:cs typeface="Times New Roman" pitchFamily="18" charset="0"/>
              </a:rPr>
              <a:t> </a:t>
            </a:r>
            <a:r>
              <a:rPr lang="en-US" b="1" dirty="0" err="1" smtClean="0">
                <a:solidFill>
                  <a:srgbClr val="00B0F0"/>
                </a:solidFill>
                <a:latin typeface="Times New Roman" pitchFamily="18" charset="0"/>
                <a:cs typeface="Times New Roman" pitchFamily="18" charset="0"/>
              </a:rPr>
              <a:t>rộng</a:t>
            </a:r>
            <a:r>
              <a:rPr lang="en-US" b="1" dirty="0" smtClean="0">
                <a:solidFill>
                  <a:srgbClr val="00B0F0"/>
                </a:solidFill>
                <a:latin typeface="Times New Roman" pitchFamily="18" charset="0"/>
                <a:cs typeface="Times New Roman" pitchFamily="18" charset="0"/>
              </a:rPr>
              <a:t/>
            </a:r>
            <a:br>
              <a:rPr lang="en-US" b="1" dirty="0" smtClean="0">
                <a:solidFill>
                  <a:srgbClr val="00B0F0"/>
                </a:solidFill>
                <a:latin typeface="Times New Roman" pitchFamily="18" charset="0"/>
                <a:cs typeface="Times New Roman" pitchFamily="18" charset="0"/>
              </a:rPr>
            </a:br>
            <a:r>
              <a:rPr lang="en-US" sz="3600" b="1" dirty="0" err="1" smtClean="0">
                <a:latin typeface="Times New Roman" pitchFamily="18" charset="0"/>
                <a:cs typeface="Times New Roman" pitchFamily="18" charset="0"/>
              </a:rPr>
              <a:t>Một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số</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nghề</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của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Nội</a:t>
            </a:r>
            <a:endParaRPr lang="en-US" sz="3600" b="1" dirty="0">
              <a:latin typeface="Times New Roman" pitchFamily="18" charset="0"/>
              <a:cs typeface="Times New Roman" pitchFamily="18" charset="0"/>
            </a:endParaRPr>
          </a:p>
        </p:txBody>
      </p:sp>
      <p:pic>
        <p:nvPicPr>
          <p:cNvPr id="4" name="Picture 3" descr="lua_van_phuc.jpg"/>
          <p:cNvPicPr>
            <a:picLocks noChangeAspect="1"/>
          </p:cNvPicPr>
          <p:nvPr/>
        </p:nvPicPr>
        <p:blipFill>
          <a:blip r:embed="rId2"/>
          <a:stretch>
            <a:fillRect/>
          </a:stretch>
        </p:blipFill>
        <p:spPr>
          <a:xfrm>
            <a:off x="0" y="971550"/>
            <a:ext cx="9144000" cy="3143250"/>
          </a:xfrm>
          <a:prstGeom prst="rect">
            <a:avLst/>
          </a:prstGeom>
        </p:spPr>
      </p:pic>
      <p:sp>
        <p:nvSpPr>
          <p:cNvPr id="5" name="TextBox 4"/>
          <p:cNvSpPr txBox="1"/>
          <p:nvPr/>
        </p:nvSpPr>
        <p:spPr>
          <a:xfrm>
            <a:off x="2438400" y="4229100"/>
            <a:ext cx="5029200" cy="707886"/>
          </a:xfrm>
          <a:prstGeom prst="rect">
            <a:avLst/>
          </a:prstGeom>
          <a:noFill/>
        </p:spPr>
        <p:txBody>
          <a:bodyPr wrap="square" rtlCol="0">
            <a:spAutoFit/>
          </a:bodyPr>
          <a:lstStyle/>
          <a:p>
            <a:r>
              <a:rPr lang="en-US" sz="4000" b="1" dirty="0" err="1" smtClean="0">
                <a:solidFill>
                  <a:srgbClr val="7030A0"/>
                </a:solidFill>
                <a:latin typeface="Times New Roman" pitchFamily="18" charset="0"/>
                <a:cs typeface="Times New Roman" pitchFamily="18" charset="0"/>
              </a:rPr>
              <a:t>Làng</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lụa</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Vạn</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Phúc</a:t>
            </a:r>
            <a:endParaRPr lang="en-US" sz="4000"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943350"/>
            <a:ext cx="8229600" cy="857250"/>
          </a:xfrm>
        </p:spPr>
        <p:txBody>
          <a:bodyPr>
            <a:normAutofit/>
          </a:bodyPr>
          <a:lstStyle/>
          <a:p>
            <a:r>
              <a:rPr lang="en-US" sz="4000" b="1" dirty="0" err="1" smtClean="0">
                <a:solidFill>
                  <a:srgbClr val="7030A0"/>
                </a:solidFill>
                <a:latin typeface="Times New Roman" pitchFamily="18" charset="0"/>
                <a:cs typeface="Times New Roman" pitchFamily="18" charset="0"/>
              </a:rPr>
              <a:t>Làng</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hoa</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Nhật</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Tân</a:t>
            </a:r>
            <a:endParaRPr lang="en-US" sz="4000" b="1" dirty="0">
              <a:solidFill>
                <a:srgbClr val="7030A0"/>
              </a:solidFill>
              <a:latin typeface="Times New Roman" pitchFamily="18" charset="0"/>
              <a:cs typeface="Times New Roman" pitchFamily="18" charset="0"/>
            </a:endParaRPr>
          </a:p>
        </p:txBody>
      </p:sp>
      <p:pic>
        <p:nvPicPr>
          <p:cNvPr id="4" name="Content Placeholder 3" descr="images.jpg"/>
          <p:cNvPicPr>
            <a:picLocks noGrp="1" noChangeAspect="1"/>
          </p:cNvPicPr>
          <p:nvPr>
            <p:ph idx="1"/>
          </p:nvPr>
        </p:nvPicPr>
        <p:blipFill>
          <a:blip r:embed="rId2"/>
          <a:stretch>
            <a:fillRect/>
          </a:stretch>
        </p:blipFill>
        <p:spPr>
          <a:xfrm>
            <a:off x="0" y="971550"/>
            <a:ext cx="9144000" cy="3200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057650"/>
            <a:ext cx="8229600" cy="857250"/>
          </a:xfrm>
        </p:spPr>
        <p:txBody>
          <a:bodyPr>
            <a:normAutofit/>
          </a:bodyPr>
          <a:lstStyle/>
          <a:p>
            <a:r>
              <a:rPr lang="en-US" sz="4000" b="1" dirty="0" err="1" smtClean="0">
                <a:solidFill>
                  <a:srgbClr val="7030A0"/>
                </a:solidFill>
                <a:latin typeface="Times New Roman" pitchFamily="18" charset="0"/>
                <a:cs typeface="Times New Roman" pitchFamily="18" charset="0"/>
              </a:rPr>
              <a:t>Làng</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múa</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rối</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nước</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Đào</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Thục</a:t>
            </a:r>
            <a:endParaRPr lang="en-US" sz="4000" b="1" dirty="0">
              <a:solidFill>
                <a:srgbClr val="7030A0"/>
              </a:solidFill>
              <a:latin typeface="Times New Roman" pitchFamily="18" charset="0"/>
              <a:cs typeface="Times New Roman" pitchFamily="18" charset="0"/>
            </a:endParaRPr>
          </a:p>
        </p:txBody>
      </p:sp>
      <p:pic>
        <p:nvPicPr>
          <p:cNvPr id="4" name="Content Placeholder 3" descr="dao-thuc.jpg"/>
          <p:cNvPicPr>
            <a:picLocks noGrp="1" noChangeAspect="1"/>
          </p:cNvPicPr>
          <p:nvPr>
            <p:ph idx="1"/>
          </p:nvPr>
        </p:nvPicPr>
        <p:blipFill>
          <a:blip r:embed="rId2"/>
          <a:stretch>
            <a:fillRect/>
          </a:stretch>
        </p:blipFill>
        <p:spPr>
          <a:xfrm>
            <a:off x="0" y="514350"/>
            <a:ext cx="9144000" cy="36004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381000" y="857250"/>
            <a:ext cx="8229600" cy="5293757"/>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rgbClr val="7030A0"/>
                </a:solidFill>
              </a:rPr>
              <a:t>* </a:t>
            </a:r>
            <a:r>
              <a:rPr lang="en-US" sz="3200" b="1" dirty="0" err="1">
                <a:solidFill>
                  <a:srgbClr val="7030A0"/>
                </a:solidFill>
              </a:rPr>
              <a:t>Giáo</a:t>
            </a:r>
            <a:r>
              <a:rPr lang="en-US" sz="3200" b="1" dirty="0">
                <a:solidFill>
                  <a:srgbClr val="7030A0"/>
                </a:solidFill>
              </a:rPr>
              <a:t> </a:t>
            </a:r>
            <a:r>
              <a:rPr lang="en-US" sz="3200" b="1" dirty="0" err="1">
                <a:solidFill>
                  <a:srgbClr val="7030A0"/>
                </a:solidFill>
              </a:rPr>
              <a:t>dục</a:t>
            </a:r>
            <a:r>
              <a:rPr lang="en-US" sz="3200" b="1" dirty="0">
                <a:solidFill>
                  <a:srgbClr val="7030A0"/>
                </a:solidFill>
              </a:rPr>
              <a:t> </a:t>
            </a:r>
            <a:r>
              <a:rPr lang="en-US" sz="3200" b="1" dirty="0" err="1">
                <a:solidFill>
                  <a:srgbClr val="7030A0"/>
                </a:solidFill>
              </a:rPr>
              <a:t>trẻ</a:t>
            </a:r>
            <a:r>
              <a:rPr lang="en-US" sz="3200" b="1" dirty="0">
                <a:solidFill>
                  <a:srgbClr val="7030A0"/>
                </a:solidFill>
              </a:rPr>
              <a:t> </a:t>
            </a:r>
            <a:r>
              <a:rPr lang="en-US" sz="3200" b="1" dirty="0" smtClean="0">
                <a:solidFill>
                  <a:srgbClr val="7030A0"/>
                </a:solidFill>
              </a:rPr>
              <a:t>: </a:t>
            </a:r>
            <a:r>
              <a:rPr lang="en-US" sz="3200" b="1" dirty="0" err="1" smtClean="0">
                <a:solidFill>
                  <a:srgbClr val="7030A0"/>
                </a:solidFill>
              </a:rPr>
              <a:t>biết</a:t>
            </a:r>
            <a:r>
              <a:rPr lang="en-US" sz="3200" b="1" dirty="0" smtClean="0">
                <a:solidFill>
                  <a:srgbClr val="7030A0"/>
                </a:solidFill>
              </a:rPr>
              <a:t> </a:t>
            </a:r>
            <a:r>
              <a:rPr lang="en-US" sz="3200" b="1" dirty="0" err="1">
                <a:solidFill>
                  <a:srgbClr val="7030A0"/>
                </a:solidFill>
              </a:rPr>
              <a:t>nâng</a:t>
            </a:r>
            <a:r>
              <a:rPr lang="en-US" sz="3200" b="1" dirty="0">
                <a:solidFill>
                  <a:srgbClr val="7030A0"/>
                </a:solidFill>
              </a:rPr>
              <a:t> </a:t>
            </a:r>
            <a:r>
              <a:rPr lang="en-US" sz="3200" b="1" dirty="0" err="1">
                <a:solidFill>
                  <a:srgbClr val="7030A0"/>
                </a:solidFill>
              </a:rPr>
              <a:t>niu</a:t>
            </a:r>
            <a:r>
              <a:rPr lang="en-US" sz="3200" b="1" dirty="0">
                <a:solidFill>
                  <a:srgbClr val="7030A0"/>
                </a:solidFill>
              </a:rPr>
              <a:t>, </a:t>
            </a:r>
            <a:r>
              <a:rPr lang="en-US" sz="3200" b="1" dirty="0" err="1">
                <a:solidFill>
                  <a:srgbClr val="7030A0"/>
                </a:solidFill>
              </a:rPr>
              <a:t>giữ</a:t>
            </a:r>
            <a:r>
              <a:rPr lang="en-US" sz="3200" b="1" dirty="0">
                <a:solidFill>
                  <a:srgbClr val="7030A0"/>
                </a:solidFill>
              </a:rPr>
              <a:t> </a:t>
            </a:r>
            <a:r>
              <a:rPr lang="en-US" sz="3200" b="1" dirty="0" err="1">
                <a:solidFill>
                  <a:srgbClr val="7030A0"/>
                </a:solidFill>
              </a:rPr>
              <a:t>gìn</a:t>
            </a:r>
            <a:r>
              <a:rPr lang="en-US" sz="3200" b="1" dirty="0">
                <a:solidFill>
                  <a:srgbClr val="7030A0"/>
                </a:solidFill>
              </a:rPr>
              <a:t>, </a:t>
            </a:r>
            <a:r>
              <a:rPr lang="en-US" sz="3200" b="1" dirty="0" err="1">
                <a:solidFill>
                  <a:srgbClr val="7030A0"/>
                </a:solidFill>
              </a:rPr>
              <a:t>trân</a:t>
            </a:r>
            <a:r>
              <a:rPr lang="en-US" sz="3200" b="1" dirty="0">
                <a:solidFill>
                  <a:srgbClr val="7030A0"/>
                </a:solidFill>
              </a:rPr>
              <a:t> </a:t>
            </a:r>
            <a:r>
              <a:rPr lang="en-US" sz="3200" b="1" dirty="0" err="1">
                <a:solidFill>
                  <a:srgbClr val="7030A0"/>
                </a:solidFill>
              </a:rPr>
              <a:t>trọng</a:t>
            </a:r>
            <a:r>
              <a:rPr lang="en-US" sz="3200" b="1" dirty="0">
                <a:solidFill>
                  <a:srgbClr val="7030A0"/>
                </a:solidFill>
              </a:rPr>
              <a:t> </a:t>
            </a:r>
            <a:r>
              <a:rPr lang="en-US" sz="3200" b="1" dirty="0" err="1">
                <a:solidFill>
                  <a:srgbClr val="7030A0"/>
                </a:solidFill>
              </a:rPr>
              <a:t>các</a:t>
            </a:r>
            <a:r>
              <a:rPr lang="en-US" sz="3200" b="1" dirty="0">
                <a:solidFill>
                  <a:srgbClr val="7030A0"/>
                </a:solidFill>
              </a:rPr>
              <a:t> </a:t>
            </a:r>
            <a:r>
              <a:rPr lang="en-US" sz="3200" b="1" dirty="0" err="1">
                <a:solidFill>
                  <a:srgbClr val="7030A0"/>
                </a:solidFill>
              </a:rPr>
              <a:t>sản</a:t>
            </a:r>
            <a:r>
              <a:rPr lang="en-US" sz="3200" b="1" dirty="0">
                <a:solidFill>
                  <a:srgbClr val="7030A0"/>
                </a:solidFill>
              </a:rPr>
              <a:t> </a:t>
            </a:r>
            <a:r>
              <a:rPr lang="en-US" sz="3200" b="1" dirty="0" err="1">
                <a:solidFill>
                  <a:srgbClr val="7030A0"/>
                </a:solidFill>
              </a:rPr>
              <a:t>phẩm</a:t>
            </a:r>
            <a:r>
              <a:rPr lang="en-US" sz="3200" b="1" dirty="0">
                <a:solidFill>
                  <a:srgbClr val="7030A0"/>
                </a:solidFill>
              </a:rPr>
              <a:t> </a:t>
            </a:r>
            <a:r>
              <a:rPr lang="en-US" sz="3200" b="1" dirty="0" err="1">
                <a:solidFill>
                  <a:srgbClr val="7030A0"/>
                </a:solidFill>
              </a:rPr>
              <a:t>nghề</a:t>
            </a:r>
            <a:r>
              <a:rPr lang="en-US" sz="3200" b="1" dirty="0">
                <a:solidFill>
                  <a:srgbClr val="7030A0"/>
                </a:solidFill>
              </a:rPr>
              <a:t> </a:t>
            </a:r>
            <a:r>
              <a:rPr lang="en-US" sz="3200" b="1" dirty="0" err="1">
                <a:solidFill>
                  <a:srgbClr val="7030A0"/>
                </a:solidFill>
              </a:rPr>
              <a:t>gốm</a:t>
            </a:r>
            <a:r>
              <a:rPr lang="en-US" sz="3200" b="1" dirty="0">
                <a:solidFill>
                  <a:srgbClr val="7030A0"/>
                </a:solidFill>
              </a:rPr>
              <a:t>, </a:t>
            </a:r>
            <a:r>
              <a:rPr lang="en-US" sz="3200" b="1" dirty="0" err="1">
                <a:solidFill>
                  <a:srgbClr val="7030A0"/>
                </a:solidFill>
              </a:rPr>
              <a:t>các</a:t>
            </a:r>
            <a:r>
              <a:rPr lang="en-US" sz="3200" b="1" dirty="0">
                <a:solidFill>
                  <a:srgbClr val="7030A0"/>
                </a:solidFill>
              </a:rPr>
              <a:t> </a:t>
            </a:r>
            <a:r>
              <a:rPr lang="en-US" sz="3200" b="1" dirty="0" err="1">
                <a:solidFill>
                  <a:srgbClr val="7030A0"/>
                </a:solidFill>
              </a:rPr>
              <a:t>sản</a:t>
            </a:r>
            <a:r>
              <a:rPr lang="en-US" sz="3200" b="1" dirty="0">
                <a:solidFill>
                  <a:srgbClr val="7030A0"/>
                </a:solidFill>
              </a:rPr>
              <a:t> </a:t>
            </a:r>
            <a:r>
              <a:rPr lang="en-US" sz="3200" b="1" dirty="0" err="1">
                <a:solidFill>
                  <a:srgbClr val="7030A0"/>
                </a:solidFill>
              </a:rPr>
              <a:t>phẩm</a:t>
            </a:r>
            <a:r>
              <a:rPr lang="en-US" sz="3200" b="1" dirty="0">
                <a:solidFill>
                  <a:srgbClr val="7030A0"/>
                </a:solidFill>
              </a:rPr>
              <a:t> </a:t>
            </a:r>
            <a:r>
              <a:rPr lang="en-US" sz="3200" b="1" dirty="0" err="1">
                <a:solidFill>
                  <a:srgbClr val="7030A0"/>
                </a:solidFill>
              </a:rPr>
              <a:t>này</a:t>
            </a:r>
            <a:r>
              <a:rPr lang="en-US" sz="3200" b="1" dirty="0">
                <a:solidFill>
                  <a:srgbClr val="7030A0"/>
                </a:solidFill>
              </a:rPr>
              <a:t> </a:t>
            </a:r>
            <a:r>
              <a:rPr lang="en-US" sz="3200" b="1" dirty="0" err="1">
                <a:solidFill>
                  <a:srgbClr val="7030A0"/>
                </a:solidFill>
              </a:rPr>
              <a:t>rất</a:t>
            </a:r>
            <a:r>
              <a:rPr lang="en-US" sz="3200" b="1" dirty="0">
                <a:solidFill>
                  <a:srgbClr val="7030A0"/>
                </a:solidFill>
              </a:rPr>
              <a:t> </a:t>
            </a:r>
            <a:r>
              <a:rPr lang="en-US" sz="3200" b="1" dirty="0" err="1">
                <a:solidFill>
                  <a:srgbClr val="7030A0"/>
                </a:solidFill>
              </a:rPr>
              <a:t>dễ</a:t>
            </a:r>
            <a:r>
              <a:rPr lang="en-US" sz="3200" b="1" dirty="0">
                <a:solidFill>
                  <a:srgbClr val="7030A0"/>
                </a:solidFill>
              </a:rPr>
              <a:t> </a:t>
            </a:r>
            <a:r>
              <a:rPr lang="en-US" sz="3200" b="1" dirty="0" err="1">
                <a:solidFill>
                  <a:srgbClr val="7030A0"/>
                </a:solidFill>
              </a:rPr>
              <a:t>bị</a:t>
            </a:r>
            <a:r>
              <a:rPr lang="en-US" sz="3200" b="1" dirty="0">
                <a:solidFill>
                  <a:srgbClr val="7030A0"/>
                </a:solidFill>
              </a:rPr>
              <a:t> </a:t>
            </a:r>
            <a:r>
              <a:rPr lang="en-US" sz="3200" b="1" dirty="0" err="1">
                <a:solidFill>
                  <a:srgbClr val="7030A0"/>
                </a:solidFill>
              </a:rPr>
              <a:t>vỡ</a:t>
            </a:r>
            <a:r>
              <a:rPr lang="en-US" sz="3200" b="1" dirty="0">
                <a:solidFill>
                  <a:srgbClr val="7030A0"/>
                </a:solidFill>
              </a:rPr>
              <a:t>, </a:t>
            </a:r>
            <a:r>
              <a:rPr lang="en-US" sz="3200" b="1" dirty="0" err="1">
                <a:solidFill>
                  <a:srgbClr val="7030A0"/>
                </a:solidFill>
              </a:rPr>
              <a:t>mẻ</a:t>
            </a:r>
            <a:r>
              <a:rPr lang="en-US" sz="3200" b="1" dirty="0">
                <a:solidFill>
                  <a:srgbClr val="7030A0"/>
                </a:solidFill>
              </a:rPr>
              <a:t> </a:t>
            </a:r>
            <a:r>
              <a:rPr lang="en-US" sz="3200" b="1" dirty="0" err="1">
                <a:solidFill>
                  <a:srgbClr val="7030A0"/>
                </a:solidFill>
              </a:rPr>
              <a:t>nên</a:t>
            </a:r>
            <a:r>
              <a:rPr lang="en-US" sz="3200" b="1" dirty="0">
                <a:solidFill>
                  <a:srgbClr val="7030A0"/>
                </a:solidFill>
              </a:rPr>
              <a:t> </a:t>
            </a:r>
            <a:r>
              <a:rPr lang="en-US" sz="3200" b="1" dirty="0" err="1">
                <a:solidFill>
                  <a:srgbClr val="7030A0"/>
                </a:solidFill>
              </a:rPr>
              <a:t>các</a:t>
            </a:r>
            <a:r>
              <a:rPr lang="en-US" sz="3200" b="1" dirty="0">
                <a:solidFill>
                  <a:srgbClr val="7030A0"/>
                </a:solidFill>
              </a:rPr>
              <a:t> con </a:t>
            </a:r>
            <a:r>
              <a:rPr lang="en-US" sz="3200" b="1" dirty="0" err="1">
                <a:solidFill>
                  <a:srgbClr val="7030A0"/>
                </a:solidFill>
              </a:rPr>
              <a:t>khi</a:t>
            </a:r>
            <a:r>
              <a:rPr lang="en-US" sz="3200" b="1" dirty="0">
                <a:solidFill>
                  <a:srgbClr val="7030A0"/>
                </a:solidFill>
              </a:rPr>
              <a:t> </a:t>
            </a:r>
            <a:r>
              <a:rPr lang="en-US" sz="3200" b="1" dirty="0" err="1">
                <a:solidFill>
                  <a:srgbClr val="7030A0"/>
                </a:solidFill>
              </a:rPr>
              <a:t>sử</a:t>
            </a:r>
            <a:r>
              <a:rPr lang="en-US" sz="3200" b="1" dirty="0">
                <a:solidFill>
                  <a:srgbClr val="7030A0"/>
                </a:solidFill>
              </a:rPr>
              <a:t> </a:t>
            </a:r>
            <a:r>
              <a:rPr lang="en-US" sz="3200" b="1" dirty="0" err="1">
                <a:solidFill>
                  <a:srgbClr val="7030A0"/>
                </a:solidFill>
              </a:rPr>
              <a:t>dụng</a:t>
            </a:r>
            <a:r>
              <a:rPr lang="en-US" sz="3200" b="1" dirty="0">
                <a:solidFill>
                  <a:srgbClr val="7030A0"/>
                </a:solidFill>
              </a:rPr>
              <a:t> </a:t>
            </a:r>
            <a:r>
              <a:rPr lang="en-US" sz="3200" b="1" dirty="0" err="1">
                <a:solidFill>
                  <a:srgbClr val="7030A0"/>
                </a:solidFill>
              </a:rPr>
              <a:t>cầm</a:t>
            </a:r>
            <a:r>
              <a:rPr lang="en-US" sz="3200" b="1" dirty="0">
                <a:solidFill>
                  <a:srgbClr val="7030A0"/>
                </a:solidFill>
              </a:rPr>
              <a:t> </a:t>
            </a:r>
            <a:r>
              <a:rPr lang="en-US" sz="3200" b="1" dirty="0" err="1">
                <a:solidFill>
                  <a:srgbClr val="7030A0"/>
                </a:solidFill>
              </a:rPr>
              <a:t>thật</a:t>
            </a:r>
            <a:r>
              <a:rPr lang="en-US" sz="3200" b="1" dirty="0">
                <a:solidFill>
                  <a:srgbClr val="7030A0"/>
                </a:solidFill>
              </a:rPr>
              <a:t> </a:t>
            </a:r>
            <a:r>
              <a:rPr lang="en-US" sz="3200" b="1" dirty="0" err="1">
                <a:solidFill>
                  <a:srgbClr val="7030A0"/>
                </a:solidFill>
              </a:rPr>
              <a:t>chắc</a:t>
            </a:r>
            <a:r>
              <a:rPr lang="en-US" sz="3200" b="1" dirty="0">
                <a:solidFill>
                  <a:srgbClr val="7030A0"/>
                </a:solidFill>
              </a:rPr>
              <a:t> </a:t>
            </a:r>
            <a:r>
              <a:rPr lang="en-US" sz="3200" b="1" dirty="0" err="1">
                <a:solidFill>
                  <a:srgbClr val="7030A0"/>
                </a:solidFill>
              </a:rPr>
              <a:t>chắn</a:t>
            </a:r>
            <a:r>
              <a:rPr lang="en-US" sz="3200" b="1" dirty="0">
                <a:solidFill>
                  <a:srgbClr val="7030A0"/>
                </a:solidFill>
              </a:rPr>
              <a:t> </a:t>
            </a:r>
            <a:r>
              <a:rPr lang="en-US" sz="3200" b="1" dirty="0" err="1">
                <a:solidFill>
                  <a:srgbClr val="7030A0"/>
                </a:solidFill>
              </a:rPr>
              <a:t>cẩn</a:t>
            </a:r>
            <a:r>
              <a:rPr lang="en-US" sz="3200" b="1" dirty="0">
                <a:solidFill>
                  <a:srgbClr val="7030A0"/>
                </a:solidFill>
              </a:rPr>
              <a:t> </a:t>
            </a:r>
            <a:r>
              <a:rPr lang="en-US" sz="3200" b="1" dirty="0" err="1">
                <a:solidFill>
                  <a:srgbClr val="7030A0"/>
                </a:solidFill>
              </a:rPr>
              <a:t>thận</a:t>
            </a:r>
            <a:r>
              <a:rPr lang="en-US" sz="3200" b="1" dirty="0">
                <a:solidFill>
                  <a:srgbClr val="7030A0"/>
                </a:solidFill>
              </a:rPr>
              <a:t> </a:t>
            </a:r>
            <a:r>
              <a:rPr lang="en-US" sz="3200" b="1" dirty="0" err="1">
                <a:solidFill>
                  <a:srgbClr val="7030A0"/>
                </a:solidFill>
              </a:rPr>
              <a:t>tránh</a:t>
            </a:r>
            <a:r>
              <a:rPr lang="en-US" sz="3200" b="1" dirty="0">
                <a:solidFill>
                  <a:srgbClr val="7030A0"/>
                </a:solidFill>
              </a:rPr>
              <a:t> </a:t>
            </a:r>
            <a:r>
              <a:rPr lang="en-US" sz="3200" b="1" dirty="0" err="1">
                <a:solidFill>
                  <a:srgbClr val="7030A0"/>
                </a:solidFill>
              </a:rPr>
              <a:t>làm</a:t>
            </a:r>
            <a:r>
              <a:rPr lang="en-US" sz="3200" b="1" dirty="0">
                <a:solidFill>
                  <a:srgbClr val="7030A0"/>
                </a:solidFill>
              </a:rPr>
              <a:t> </a:t>
            </a:r>
            <a:r>
              <a:rPr lang="en-US" sz="3200" b="1" dirty="0" err="1">
                <a:solidFill>
                  <a:srgbClr val="7030A0"/>
                </a:solidFill>
              </a:rPr>
              <a:t>rơi</a:t>
            </a:r>
            <a:r>
              <a:rPr lang="en-US" sz="3200" b="1" dirty="0">
                <a:solidFill>
                  <a:srgbClr val="7030A0"/>
                </a:solidFill>
              </a:rPr>
              <a:t>, </a:t>
            </a:r>
            <a:r>
              <a:rPr lang="en-US" sz="3200" b="1" dirty="0" err="1">
                <a:solidFill>
                  <a:srgbClr val="7030A0"/>
                </a:solidFill>
              </a:rPr>
              <a:t>vỡ</a:t>
            </a:r>
            <a:r>
              <a:rPr lang="en-US" sz="3200" b="1" dirty="0">
                <a:solidFill>
                  <a:srgbClr val="7030A0"/>
                </a:solidFill>
              </a:rPr>
              <a:t>.</a:t>
            </a:r>
          </a:p>
          <a:p>
            <a:pPr marL="285750" indent="-285750">
              <a:buFont typeface="Arial" panose="020B0604020202020204" pitchFamily="34" charset="0"/>
              <a:buChar char="•"/>
            </a:pPr>
            <a:r>
              <a:rPr lang="en-US" sz="3200" b="1" dirty="0">
                <a:solidFill>
                  <a:srgbClr val="7030A0"/>
                </a:solidFill>
              </a:rPr>
              <a:t>* </a:t>
            </a:r>
            <a:r>
              <a:rPr lang="en-US" sz="3200" b="1" dirty="0" err="1">
                <a:solidFill>
                  <a:srgbClr val="7030A0"/>
                </a:solidFill>
              </a:rPr>
              <a:t>Nghề</a:t>
            </a:r>
            <a:r>
              <a:rPr lang="en-US" sz="3200" b="1" dirty="0">
                <a:solidFill>
                  <a:srgbClr val="7030A0"/>
                </a:solidFill>
              </a:rPr>
              <a:t> </a:t>
            </a:r>
            <a:r>
              <a:rPr lang="en-US" sz="3200" b="1" dirty="0" err="1">
                <a:solidFill>
                  <a:srgbClr val="7030A0"/>
                </a:solidFill>
              </a:rPr>
              <a:t>truyền</a:t>
            </a:r>
            <a:r>
              <a:rPr lang="en-US" sz="3200" b="1" dirty="0">
                <a:solidFill>
                  <a:srgbClr val="7030A0"/>
                </a:solidFill>
              </a:rPr>
              <a:t> </a:t>
            </a:r>
            <a:r>
              <a:rPr lang="en-US" sz="3200" b="1" dirty="0" err="1">
                <a:solidFill>
                  <a:srgbClr val="7030A0"/>
                </a:solidFill>
              </a:rPr>
              <a:t>thống</a:t>
            </a:r>
            <a:r>
              <a:rPr lang="en-US" sz="3200" b="1" dirty="0">
                <a:solidFill>
                  <a:srgbClr val="7030A0"/>
                </a:solidFill>
              </a:rPr>
              <a:t> </a:t>
            </a:r>
            <a:r>
              <a:rPr lang="en-US" sz="3200" b="1" dirty="0" err="1">
                <a:solidFill>
                  <a:srgbClr val="7030A0"/>
                </a:solidFill>
              </a:rPr>
              <a:t>là</a:t>
            </a:r>
            <a:r>
              <a:rPr lang="en-US" sz="3200" b="1" dirty="0">
                <a:solidFill>
                  <a:srgbClr val="7030A0"/>
                </a:solidFill>
              </a:rPr>
              <a:t> </a:t>
            </a:r>
            <a:r>
              <a:rPr lang="en-US" sz="3200" b="1" dirty="0" err="1">
                <a:solidFill>
                  <a:srgbClr val="7030A0"/>
                </a:solidFill>
              </a:rPr>
              <a:t>nghề</a:t>
            </a:r>
            <a:r>
              <a:rPr lang="en-US" sz="3200" b="1" dirty="0">
                <a:solidFill>
                  <a:srgbClr val="7030A0"/>
                </a:solidFill>
              </a:rPr>
              <a:t> </a:t>
            </a:r>
            <a:r>
              <a:rPr lang="en-US" sz="3200" b="1" dirty="0" err="1">
                <a:solidFill>
                  <a:srgbClr val="7030A0"/>
                </a:solidFill>
              </a:rPr>
              <a:t>có</a:t>
            </a:r>
            <a:r>
              <a:rPr lang="en-US" sz="3200" b="1" dirty="0">
                <a:solidFill>
                  <a:srgbClr val="7030A0"/>
                </a:solidFill>
              </a:rPr>
              <a:t> </a:t>
            </a:r>
            <a:r>
              <a:rPr lang="en-US" sz="3200" b="1" dirty="0" err="1">
                <a:solidFill>
                  <a:srgbClr val="7030A0"/>
                </a:solidFill>
              </a:rPr>
              <a:t>từ</a:t>
            </a:r>
            <a:r>
              <a:rPr lang="en-US" sz="3200" b="1" dirty="0">
                <a:solidFill>
                  <a:srgbClr val="7030A0"/>
                </a:solidFill>
              </a:rPr>
              <a:t> </a:t>
            </a:r>
            <a:r>
              <a:rPr lang="en-US" sz="3200" b="1" dirty="0" err="1">
                <a:solidFill>
                  <a:srgbClr val="7030A0"/>
                </a:solidFill>
              </a:rPr>
              <a:t>lâu</a:t>
            </a:r>
            <a:r>
              <a:rPr lang="en-US" sz="3200" b="1" dirty="0">
                <a:solidFill>
                  <a:srgbClr val="7030A0"/>
                </a:solidFill>
              </a:rPr>
              <a:t> </a:t>
            </a:r>
            <a:r>
              <a:rPr lang="en-US" sz="3200" b="1" dirty="0" err="1">
                <a:solidFill>
                  <a:srgbClr val="7030A0"/>
                </a:solidFill>
              </a:rPr>
              <a:t>đời</a:t>
            </a:r>
            <a:r>
              <a:rPr lang="en-US" sz="3200" b="1" dirty="0">
                <a:solidFill>
                  <a:srgbClr val="7030A0"/>
                </a:solidFill>
              </a:rPr>
              <a:t> </a:t>
            </a:r>
            <a:r>
              <a:rPr lang="en-US" sz="3200" b="1" dirty="0" err="1">
                <a:solidFill>
                  <a:srgbClr val="7030A0"/>
                </a:solidFill>
              </a:rPr>
              <a:t>được</a:t>
            </a:r>
            <a:r>
              <a:rPr lang="en-US" sz="3200" b="1" dirty="0">
                <a:solidFill>
                  <a:srgbClr val="7030A0"/>
                </a:solidFill>
              </a:rPr>
              <a:t> </a:t>
            </a:r>
            <a:r>
              <a:rPr lang="en-US" sz="3200" b="1" dirty="0" err="1">
                <a:solidFill>
                  <a:srgbClr val="7030A0"/>
                </a:solidFill>
              </a:rPr>
              <a:t>truyền</a:t>
            </a:r>
            <a:r>
              <a:rPr lang="en-US" sz="3200" b="1" dirty="0">
                <a:solidFill>
                  <a:srgbClr val="7030A0"/>
                </a:solidFill>
              </a:rPr>
              <a:t> </a:t>
            </a:r>
            <a:r>
              <a:rPr lang="en-US" sz="3200" b="1" dirty="0" err="1">
                <a:solidFill>
                  <a:srgbClr val="7030A0"/>
                </a:solidFill>
              </a:rPr>
              <a:t>từ</a:t>
            </a:r>
            <a:r>
              <a:rPr lang="en-US" sz="3200" b="1" dirty="0">
                <a:solidFill>
                  <a:srgbClr val="7030A0"/>
                </a:solidFill>
              </a:rPr>
              <a:t> </a:t>
            </a:r>
            <a:r>
              <a:rPr lang="en-US" sz="3200" b="1" dirty="0" err="1">
                <a:solidFill>
                  <a:srgbClr val="7030A0"/>
                </a:solidFill>
              </a:rPr>
              <a:t>đời</a:t>
            </a:r>
            <a:r>
              <a:rPr lang="en-US" sz="3200" b="1" dirty="0">
                <a:solidFill>
                  <a:srgbClr val="7030A0"/>
                </a:solidFill>
              </a:rPr>
              <a:t> </a:t>
            </a:r>
            <a:r>
              <a:rPr lang="en-US" sz="3200" b="1" dirty="0" err="1">
                <a:solidFill>
                  <a:srgbClr val="7030A0"/>
                </a:solidFill>
              </a:rPr>
              <a:t>ông</a:t>
            </a:r>
            <a:r>
              <a:rPr lang="en-US" sz="3200" b="1" dirty="0">
                <a:solidFill>
                  <a:srgbClr val="7030A0"/>
                </a:solidFill>
              </a:rPr>
              <a:t> </a:t>
            </a:r>
            <a:r>
              <a:rPr lang="en-US" sz="3200" b="1" dirty="0" err="1">
                <a:solidFill>
                  <a:srgbClr val="7030A0"/>
                </a:solidFill>
              </a:rPr>
              <a:t>bà</a:t>
            </a:r>
            <a:r>
              <a:rPr lang="en-US" sz="3200" b="1" dirty="0">
                <a:solidFill>
                  <a:srgbClr val="7030A0"/>
                </a:solidFill>
              </a:rPr>
              <a:t> </a:t>
            </a:r>
            <a:r>
              <a:rPr lang="en-US" sz="3200" b="1" dirty="0" err="1">
                <a:solidFill>
                  <a:srgbClr val="7030A0"/>
                </a:solidFill>
              </a:rPr>
              <a:t>đến</a:t>
            </a:r>
            <a:r>
              <a:rPr lang="en-US" sz="3200" b="1" dirty="0">
                <a:solidFill>
                  <a:srgbClr val="7030A0"/>
                </a:solidFill>
              </a:rPr>
              <a:t> con </a:t>
            </a:r>
            <a:r>
              <a:rPr lang="en-US" sz="3200" b="1" dirty="0" err="1">
                <a:solidFill>
                  <a:srgbClr val="7030A0"/>
                </a:solidFill>
              </a:rPr>
              <a:t>cháu</a:t>
            </a:r>
            <a:r>
              <a:rPr lang="en-US" sz="3200" b="1" dirty="0">
                <a:solidFill>
                  <a:srgbClr val="7030A0"/>
                </a:solidFill>
              </a:rPr>
              <a:t>, </a:t>
            </a:r>
            <a:r>
              <a:rPr lang="en-US" sz="3200" b="1" dirty="0" err="1">
                <a:solidFill>
                  <a:srgbClr val="7030A0"/>
                </a:solidFill>
              </a:rPr>
              <a:t>những</a:t>
            </a:r>
            <a:r>
              <a:rPr lang="en-US" sz="3200" b="1" dirty="0">
                <a:solidFill>
                  <a:srgbClr val="7030A0"/>
                </a:solidFill>
              </a:rPr>
              <a:t> </a:t>
            </a:r>
            <a:r>
              <a:rPr lang="en-US" sz="3200" b="1" dirty="0" err="1">
                <a:solidFill>
                  <a:srgbClr val="7030A0"/>
                </a:solidFill>
              </a:rPr>
              <a:t>người</a:t>
            </a:r>
            <a:r>
              <a:rPr lang="en-US" sz="3200" b="1" dirty="0">
                <a:solidFill>
                  <a:srgbClr val="7030A0"/>
                </a:solidFill>
              </a:rPr>
              <a:t> </a:t>
            </a:r>
            <a:r>
              <a:rPr lang="en-US" sz="3200" b="1" dirty="0" err="1">
                <a:solidFill>
                  <a:srgbClr val="7030A0"/>
                </a:solidFill>
              </a:rPr>
              <a:t>thợ</a:t>
            </a:r>
            <a:r>
              <a:rPr lang="en-US" sz="3200" b="1" dirty="0">
                <a:solidFill>
                  <a:srgbClr val="7030A0"/>
                </a:solidFill>
              </a:rPr>
              <a:t> </a:t>
            </a:r>
            <a:r>
              <a:rPr lang="en-US" sz="3200" b="1" dirty="0" err="1">
                <a:solidFill>
                  <a:srgbClr val="7030A0"/>
                </a:solidFill>
              </a:rPr>
              <a:t>và</a:t>
            </a:r>
            <a:r>
              <a:rPr lang="en-US" sz="3200" b="1" dirty="0">
                <a:solidFill>
                  <a:srgbClr val="7030A0"/>
                </a:solidFill>
              </a:rPr>
              <a:t> </a:t>
            </a:r>
            <a:r>
              <a:rPr lang="en-US" sz="3200" b="1" dirty="0" err="1">
                <a:solidFill>
                  <a:srgbClr val="7030A0"/>
                </a:solidFill>
              </a:rPr>
              <a:t>thế</a:t>
            </a:r>
            <a:r>
              <a:rPr lang="en-US" sz="3200" b="1" dirty="0">
                <a:solidFill>
                  <a:srgbClr val="7030A0"/>
                </a:solidFill>
              </a:rPr>
              <a:t> </a:t>
            </a:r>
            <a:r>
              <a:rPr lang="en-US" sz="3200" b="1" dirty="0" err="1">
                <a:solidFill>
                  <a:srgbClr val="7030A0"/>
                </a:solidFill>
              </a:rPr>
              <a:t>hệ</a:t>
            </a:r>
            <a:r>
              <a:rPr lang="en-US" sz="3200" b="1" dirty="0">
                <a:solidFill>
                  <a:srgbClr val="7030A0"/>
                </a:solidFill>
              </a:rPr>
              <a:t> </a:t>
            </a:r>
            <a:r>
              <a:rPr lang="en-US" sz="3200" b="1" dirty="0" err="1">
                <a:solidFill>
                  <a:srgbClr val="7030A0"/>
                </a:solidFill>
              </a:rPr>
              <a:t>chúng</a:t>
            </a:r>
            <a:r>
              <a:rPr lang="en-US" sz="3200" b="1" dirty="0">
                <a:solidFill>
                  <a:srgbClr val="7030A0"/>
                </a:solidFill>
              </a:rPr>
              <a:t> ta </a:t>
            </a:r>
            <a:r>
              <a:rPr lang="en-US" sz="3200" b="1" dirty="0" err="1">
                <a:solidFill>
                  <a:srgbClr val="7030A0"/>
                </a:solidFill>
              </a:rPr>
              <a:t>phải</a:t>
            </a:r>
            <a:r>
              <a:rPr lang="en-US" sz="3200" b="1" dirty="0">
                <a:solidFill>
                  <a:srgbClr val="7030A0"/>
                </a:solidFill>
              </a:rPr>
              <a:t> </a:t>
            </a:r>
            <a:r>
              <a:rPr lang="en-US" sz="3200" b="1" dirty="0" err="1">
                <a:solidFill>
                  <a:srgbClr val="7030A0"/>
                </a:solidFill>
              </a:rPr>
              <a:t>có</a:t>
            </a:r>
            <a:r>
              <a:rPr lang="en-US" sz="3200" b="1" dirty="0">
                <a:solidFill>
                  <a:srgbClr val="7030A0"/>
                </a:solidFill>
              </a:rPr>
              <a:t> </a:t>
            </a:r>
            <a:r>
              <a:rPr lang="en-US" sz="3200" b="1" dirty="0" err="1">
                <a:solidFill>
                  <a:srgbClr val="7030A0"/>
                </a:solidFill>
              </a:rPr>
              <a:t>trách</a:t>
            </a:r>
            <a:r>
              <a:rPr lang="en-US" sz="3200" b="1" dirty="0">
                <a:solidFill>
                  <a:srgbClr val="7030A0"/>
                </a:solidFill>
              </a:rPr>
              <a:t> </a:t>
            </a:r>
            <a:r>
              <a:rPr lang="en-US" sz="3200" b="1" dirty="0" err="1">
                <a:solidFill>
                  <a:srgbClr val="7030A0"/>
                </a:solidFill>
              </a:rPr>
              <a:t>nhiệm</a:t>
            </a:r>
            <a:r>
              <a:rPr lang="en-US" sz="3200" b="1" dirty="0">
                <a:solidFill>
                  <a:srgbClr val="7030A0"/>
                </a:solidFill>
              </a:rPr>
              <a:t> </a:t>
            </a:r>
            <a:r>
              <a:rPr lang="en-US" sz="3200" b="1" dirty="0" err="1">
                <a:solidFill>
                  <a:srgbClr val="7030A0"/>
                </a:solidFill>
              </a:rPr>
              <a:t>giữ</a:t>
            </a:r>
            <a:r>
              <a:rPr lang="en-US" sz="3200" b="1" dirty="0">
                <a:solidFill>
                  <a:srgbClr val="7030A0"/>
                </a:solidFill>
              </a:rPr>
              <a:t> </a:t>
            </a:r>
            <a:r>
              <a:rPr lang="en-US" sz="3200" b="1" dirty="0" err="1">
                <a:solidFill>
                  <a:srgbClr val="7030A0"/>
                </a:solidFill>
              </a:rPr>
              <a:t>gìn</a:t>
            </a:r>
            <a:r>
              <a:rPr lang="en-US" sz="3200" b="1" dirty="0">
                <a:solidFill>
                  <a:srgbClr val="7030A0"/>
                </a:solidFill>
              </a:rPr>
              <a:t>, </a:t>
            </a:r>
            <a:r>
              <a:rPr lang="en-US" sz="3200" b="1" dirty="0" err="1">
                <a:solidFill>
                  <a:srgbClr val="7030A0"/>
                </a:solidFill>
              </a:rPr>
              <a:t>duy</a:t>
            </a:r>
            <a:r>
              <a:rPr lang="en-US" sz="3200" b="1" dirty="0">
                <a:solidFill>
                  <a:srgbClr val="7030A0"/>
                </a:solidFill>
              </a:rPr>
              <a:t> </a:t>
            </a:r>
            <a:r>
              <a:rPr lang="en-US" sz="3200" b="1" dirty="0" err="1">
                <a:solidFill>
                  <a:srgbClr val="7030A0"/>
                </a:solidFill>
              </a:rPr>
              <a:t>trì</a:t>
            </a:r>
            <a:r>
              <a:rPr lang="en-US" sz="3200" b="1" dirty="0">
                <a:solidFill>
                  <a:srgbClr val="7030A0"/>
                </a:solidFill>
              </a:rPr>
              <a:t> </a:t>
            </a:r>
            <a:r>
              <a:rPr lang="en-US" sz="3200" b="1" dirty="0" err="1">
                <a:solidFill>
                  <a:srgbClr val="7030A0"/>
                </a:solidFill>
              </a:rPr>
              <a:t>các</a:t>
            </a:r>
            <a:r>
              <a:rPr lang="en-US" sz="3200" b="1" dirty="0">
                <a:solidFill>
                  <a:srgbClr val="7030A0"/>
                </a:solidFill>
              </a:rPr>
              <a:t> </a:t>
            </a:r>
            <a:r>
              <a:rPr lang="en-US" sz="3200" b="1" dirty="0" err="1">
                <a:solidFill>
                  <a:srgbClr val="7030A0"/>
                </a:solidFill>
              </a:rPr>
              <a:t>nghề</a:t>
            </a:r>
            <a:r>
              <a:rPr lang="en-US" sz="3200" b="1" dirty="0">
                <a:solidFill>
                  <a:srgbClr val="7030A0"/>
                </a:solidFill>
              </a:rPr>
              <a:t> </a:t>
            </a:r>
            <a:r>
              <a:rPr lang="en-US" sz="3200" b="1" dirty="0" err="1">
                <a:solidFill>
                  <a:srgbClr val="7030A0"/>
                </a:solidFill>
              </a:rPr>
              <a:t>truyền</a:t>
            </a:r>
            <a:r>
              <a:rPr lang="en-US" sz="3200" b="1" dirty="0">
                <a:solidFill>
                  <a:srgbClr val="7030A0"/>
                </a:solidFill>
              </a:rPr>
              <a:t> </a:t>
            </a:r>
            <a:r>
              <a:rPr lang="en-US" sz="3200" b="1" dirty="0" err="1">
                <a:solidFill>
                  <a:srgbClr val="7030A0"/>
                </a:solidFill>
              </a:rPr>
              <a:t>thống</a:t>
            </a:r>
            <a:r>
              <a:rPr lang="en-US" sz="3200" b="1" dirty="0">
                <a:solidFill>
                  <a:srgbClr val="7030A0"/>
                </a:solidFill>
              </a:rPr>
              <a:t>. </a:t>
            </a:r>
          </a:p>
          <a:p>
            <a:endParaRPr lang="en-US" b="1" dirty="0"/>
          </a:p>
        </p:txBody>
      </p:sp>
    </p:spTree>
    <p:extLst>
      <p:ext uri="{BB962C8B-B14F-4D97-AF65-F5344CB8AC3E}">
        <p14:creationId xmlns:p14="http://schemas.microsoft.com/office/powerpoint/2010/main" val="2645068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2951"/>
            <a:ext cx="8229600" cy="3394472"/>
          </a:xfrm>
        </p:spPr>
        <p:txBody>
          <a:bodyPr/>
          <a:lstStyle/>
          <a:p>
            <a:pPr>
              <a:buNone/>
            </a:pPr>
            <a:r>
              <a:rPr lang="en-US" sz="3600" b="1" dirty="0" smtClean="0">
                <a:latin typeface="Times New Roman" pitchFamily="18" charset="0"/>
                <a:cs typeface="Times New Roman" pitchFamily="18" charset="0"/>
              </a:rPr>
              <a:t>TC1: </a:t>
            </a:r>
            <a:r>
              <a:rPr lang="en-US" sz="3600" b="1" dirty="0" err="1" smtClean="0">
                <a:latin typeface="Times New Roman" pitchFamily="18" charset="0"/>
                <a:cs typeface="Times New Roman" pitchFamily="18" charset="0"/>
              </a:rPr>
              <a:t>nhìn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nhanh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nói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tài</a:t>
            </a:r>
            <a:endParaRPr lang="en-US" sz="3600" b="1"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gốm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phẩm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nghề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gốm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nhìn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đúng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phẩm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đó</a:t>
            </a:r>
            <a:r>
              <a:rPr lang="en-US" dirty="0" smtClean="0">
                <a:latin typeface="Times New Roman" pitchFamily="18" charset="0"/>
                <a:cs typeface="Times New Roman" pitchFamily="18" charset="0"/>
              </a:rPr>
              <a:t>.</a:t>
            </a:r>
          </a:p>
          <a:p>
            <a:pPr>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Luật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lời</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Picture6.png"/>
          <p:cNvPicPr>
            <a:picLocks noGrp="1" noChangeAspect="1"/>
          </p:cNvPicPr>
          <p:nvPr>
            <p:ph idx="1"/>
          </p:nvPr>
        </p:nvPicPr>
        <p:blipFill>
          <a:blip r:embed="rId2"/>
          <a:stretch>
            <a:fillRect/>
          </a:stretch>
        </p:blipFill>
        <p:spPr>
          <a:xfrm>
            <a:off x="0" y="0"/>
            <a:ext cx="9144000" cy="4171950"/>
          </a:xfrm>
        </p:spPr>
      </p:pic>
      <p:sp>
        <p:nvSpPr>
          <p:cNvPr id="15" name="TextBox 14"/>
          <p:cNvSpPr txBox="1"/>
          <p:nvPr/>
        </p:nvSpPr>
        <p:spPr>
          <a:xfrm>
            <a:off x="2971800" y="4343401"/>
            <a:ext cx="4648200" cy="646331"/>
          </a:xfrm>
          <a:prstGeom prst="rect">
            <a:avLst/>
          </a:prstGeom>
          <a:noFill/>
        </p:spPr>
        <p:txBody>
          <a:bodyPr wrap="square" rtlCol="0">
            <a:spAutoFit/>
          </a:bodyPr>
          <a:lstStyle/>
          <a:p>
            <a:r>
              <a:rPr lang="en-US" sz="3600" b="1" dirty="0" err="1" smtClean="0">
                <a:solidFill>
                  <a:srgbClr val="00B0F0"/>
                </a:solidFill>
                <a:latin typeface="Times New Roman" pitchFamily="18" charset="0"/>
                <a:cs typeface="Times New Roman" pitchFamily="18" charset="0"/>
              </a:rPr>
              <a:t>Sản</a:t>
            </a:r>
            <a:r>
              <a:rPr lang="en-US" sz="3600" b="1" dirty="0" smtClean="0">
                <a:solidFill>
                  <a:srgbClr val="00B0F0"/>
                </a:solidFill>
                <a:latin typeface="Times New Roman" pitchFamily="18" charset="0"/>
                <a:cs typeface="Times New Roman" pitchFamily="18" charset="0"/>
              </a:rPr>
              <a:t> </a:t>
            </a:r>
            <a:r>
              <a:rPr lang="en-US" sz="3600" b="1" dirty="0" err="1" smtClean="0">
                <a:solidFill>
                  <a:srgbClr val="00B0F0"/>
                </a:solidFill>
                <a:latin typeface="Times New Roman" pitchFamily="18" charset="0"/>
                <a:cs typeface="Times New Roman" pitchFamily="18" charset="0"/>
              </a:rPr>
              <a:t>phẩm</a:t>
            </a:r>
            <a:r>
              <a:rPr lang="en-US" sz="3600" b="1" dirty="0" smtClean="0">
                <a:solidFill>
                  <a:srgbClr val="00B0F0"/>
                </a:solidFill>
                <a:latin typeface="Times New Roman" pitchFamily="18" charset="0"/>
                <a:cs typeface="Times New Roman" pitchFamily="18" charset="0"/>
              </a:rPr>
              <a:t> </a:t>
            </a:r>
            <a:r>
              <a:rPr lang="en-US" sz="3600" b="1" dirty="0" err="1" smtClean="0">
                <a:solidFill>
                  <a:srgbClr val="00B0F0"/>
                </a:solidFill>
                <a:latin typeface="Times New Roman" pitchFamily="18" charset="0"/>
                <a:cs typeface="Times New Roman" pitchFamily="18" charset="0"/>
              </a:rPr>
              <a:t>nghề</a:t>
            </a:r>
            <a:r>
              <a:rPr lang="en-US" sz="3600" b="1" dirty="0" smtClean="0">
                <a:solidFill>
                  <a:srgbClr val="00B0F0"/>
                </a:solidFill>
                <a:latin typeface="Times New Roman" pitchFamily="18" charset="0"/>
                <a:cs typeface="Times New Roman" pitchFamily="18" charset="0"/>
              </a:rPr>
              <a:t> </a:t>
            </a:r>
            <a:r>
              <a:rPr lang="en-US" sz="3600" b="1" dirty="0" err="1" smtClean="0">
                <a:solidFill>
                  <a:srgbClr val="00B0F0"/>
                </a:solidFill>
                <a:latin typeface="Times New Roman" pitchFamily="18" charset="0"/>
                <a:cs typeface="Times New Roman" pitchFamily="18" charset="0"/>
              </a:rPr>
              <a:t>gốm</a:t>
            </a:r>
            <a:endParaRPr lang="en-US" sz="3600" b="1" dirty="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43400"/>
            <a:ext cx="8229600" cy="514350"/>
          </a:xfrm>
        </p:spPr>
        <p:txBody>
          <a:bodyPr>
            <a:normAutofit fontScale="90000"/>
          </a:bodyPr>
          <a:lstStyle/>
          <a:p>
            <a:r>
              <a:rPr lang="en-US" b="1" dirty="0" err="1" smtClean="0">
                <a:solidFill>
                  <a:srgbClr val="00B0F0"/>
                </a:solidFill>
                <a:latin typeface="Times New Roman" pitchFamily="18" charset="0"/>
                <a:cs typeface="Times New Roman" pitchFamily="18" charset="0"/>
              </a:rPr>
              <a:t>Chọn</a:t>
            </a:r>
            <a:r>
              <a:rPr lang="en-US" b="1" dirty="0" smtClean="0">
                <a:solidFill>
                  <a:srgbClr val="00B0F0"/>
                </a:solidFill>
                <a:latin typeface="Times New Roman" pitchFamily="18" charset="0"/>
                <a:cs typeface="Times New Roman" pitchFamily="18" charset="0"/>
              </a:rPr>
              <a:t> </a:t>
            </a:r>
            <a:r>
              <a:rPr lang="en-US" b="1" dirty="0" err="1" smtClean="0">
                <a:solidFill>
                  <a:srgbClr val="00B0F0"/>
                </a:solidFill>
                <a:latin typeface="Times New Roman" pitchFamily="18" charset="0"/>
                <a:cs typeface="Times New Roman" pitchFamily="18" charset="0"/>
              </a:rPr>
              <a:t>đất</a:t>
            </a:r>
            <a:r>
              <a:rPr lang="en-US" b="1" dirty="0" smtClean="0">
                <a:solidFill>
                  <a:srgbClr val="00B0F0"/>
                </a:solidFill>
                <a:latin typeface="Times New Roman" pitchFamily="18" charset="0"/>
                <a:cs typeface="Times New Roman" pitchFamily="18" charset="0"/>
              </a:rPr>
              <a:t> </a:t>
            </a:r>
            <a:r>
              <a:rPr lang="en-US" b="1" dirty="0" err="1" smtClean="0">
                <a:solidFill>
                  <a:srgbClr val="00B0F0"/>
                </a:solidFill>
                <a:latin typeface="Times New Roman" pitchFamily="18" charset="0"/>
                <a:cs typeface="Times New Roman" pitchFamily="18" charset="0"/>
              </a:rPr>
              <a:t>sét</a:t>
            </a:r>
            <a:endParaRPr lang="en-US" b="1" dirty="0">
              <a:solidFill>
                <a:srgbClr val="00B0F0"/>
              </a:solidFill>
              <a:latin typeface="Times New Roman" pitchFamily="18" charset="0"/>
              <a:cs typeface="Times New Roman" pitchFamily="18" charset="0"/>
            </a:endParaRPr>
          </a:p>
        </p:txBody>
      </p:sp>
      <p:pic>
        <p:nvPicPr>
          <p:cNvPr id="4" name="Picture 3" descr="Picture1.jpg"/>
          <p:cNvPicPr>
            <a:picLocks noChangeAspect="1"/>
          </p:cNvPicPr>
          <p:nvPr/>
        </p:nvPicPr>
        <p:blipFill>
          <a:blip r:embed="rId2"/>
          <a:stretch>
            <a:fillRect/>
          </a:stretch>
        </p:blipFill>
        <p:spPr>
          <a:xfrm>
            <a:off x="0" y="342900"/>
            <a:ext cx="9144000" cy="3771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114800"/>
            <a:ext cx="8229600" cy="742950"/>
          </a:xfrm>
        </p:spPr>
        <p:txBody>
          <a:bodyPr>
            <a:normAutofit/>
          </a:bodyPr>
          <a:lstStyle/>
          <a:p>
            <a:r>
              <a:rPr lang="en-US" sz="4000" b="1" dirty="0" err="1" smtClean="0">
                <a:solidFill>
                  <a:srgbClr val="00B0F0"/>
                </a:solidFill>
                <a:latin typeface="Times New Roman" pitchFamily="18" charset="0"/>
                <a:cs typeface="Times New Roman" pitchFamily="18" charset="0"/>
              </a:rPr>
              <a:t>Tạo</a:t>
            </a:r>
            <a:r>
              <a:rPr lang="en-US" sz="4000" b="1" dirty="0" smtClean="0">
                <a:solidFill>
                  <a:srgbClr val="00B0F0"/>
                </a:solidFill>
                <a:latin typeface="Times New Roman" pitchFamily="18" charset="0"/>
                <a:cs typeface="Times New Roman" pitchFamily="18" charset="0"/>
              </a:rPr>
              <a:t> </a:t>
            </a:r>
            <a:r>
              <a:rPr lang="en-US" sz="4000" b="1" dirty="0" err="1" smtClean="0">
                <a:solidFill>
                  <a:srgbClr val="00B0F0"/>
                </a:solidFill>
                <a:latin typeface="Times New Roman" pitchFamily="18" charset="0"/>
                <a:cs typeface="Times New Roman" pitchFamily="18" charset="0"/>
              </a:rPr>
              <a:t>dáng</a:t>
            </a:r>
            <a:r>
              <a:rPr lang="en-US" sz="4000" b="1" dirty="0" smtClean="0">
                <a:solidFill>
                  <a:srgbClr val="00B0F0"/>
                </a:solidFill>
                <a:latin typeface="Times New Roman" pitchFamily="18" charset="0"/>
                <a:cs typeface="Times New Roman" pitchFamily="18" charset="0"/>
              </a:rPr>
              <a:t> </a:t>
            </a:r>
            <a:r>
              <a:rPr lang="en-US" sz="4000" b="1" dirty="0" err="1" smtClean="0">
                <a:solidFill>
                  <a:srgbClr val="00B0F0"/>
                </a:solidFill>
                <a:latin typeface="Times New Roman" pitchFamily="18" charset="0"/>
                <a:cs typeface="Times New Roman" pitchFamily="18" charset="0"/>
              </a:rPr>
              <a:t>sản</a:t>
            </a:r>
            <a:r>
              <a:rPr lang="en-US" sz="4000" b="1" dirty="0" smtClean="0">
                <a:solidFill>
                  <a:srgbClr val="00B0F0"/>
                </a:solidFill>
                <a:latin typeface="Times New Roman" pitchFamily="18" charset="0"/>
                <a:cs typeface="Times New Roman" pitchFamily="18" charset="0"/>
              </a:rPr>
              <a:t> </a:t>
            </a:r>
            <a:r>
              <a:rPr lang="en-US" sz="4000" b="1" dirty="0" err="1" smtClean="0">
                <a:solidFill>
                  <a:srgbClr val="00B0F0"/>
                </a:solidFill>
                <a:latin typeface="Times New Roman" pitchFamily="18" charset="0"/>
                <a:cs typeface="Times New Roman" pitchFamily="18" charset="0"/>
              </a:rPr>
              <a:t>phẩm</a:t>
            </a:r>
            <a:endParaRPr lang="en-US" sz="4000" b="1" dirty="0">
              <a:solidFill>
                <a:srgbClr val="00B0F0"/>
              </a:solidFill>
              <a:latin typeface="Times New Roman" pitchFamily="18" charset="0"/>
              <a:cs typeface="Times New Roman" pitchFamily="18" charset="0"/>
            </a:endParaRPr>
          </a:p>
        </p:txBody>
      </p:sp>
      <p:pic>
        <p:nvPicPr>
          <p:cNvPr id="4" name="Content Placeholder 3" descr="Picture2.jpg"/>
          <p:cNvPicPr>
            <a:picLocks noGrp="1" noChangeAspect="1"/>
          </p:cNvPicPr>
          <p:nvPr>
            <p:ph idx="1"/>
          </p:nvPr>
        </p:nvPicPr>
        <p:blipFill>
          <a:blip r:embed="rId2"/>
          <a:stretch>
            <a:fillRect/>
          </a:stretch>
        </p:blipFill>
        <p:spPr>
          <a:xfrm>
            <a:off x="685800" y="0"/>
            <a:ext cx="7467600" cy="4000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4275055"/>
          </a:xfrm>
        </p:spPr>
      </p:pic>
      <p:sp>
        <p:nvSpPr>
          <p:cNvPr id="5" name="TextBox 4"/>
          <p:cNvSpPr txBox="1"/>
          <p:nvPr/>
        </p:nvSpPr>
        <p:spPr>
          <a:xfrm>
            <a:off x="1905000" y="4400550"/>
            <a:ext cx="5638800" cy="1107996"/>
          </a:xfrm>
          <a:prstGeom prst="rect">
            <a:avLst/>
          </a:prstGeom>
          <a:noFill/>
        </p:spPr>
        <p:txBody>
          <a:bodyPr wrap="square" rtlCol="0">
            <a:spAutoFit/>
          </a:bodyPr>
          <a:lstStyle/>
          <a:p>
            <a:r>
              <a:rPr lang="en-US" sz="6600" b="1" dirty="0" err="1" smtClean="0">
                <a:solidFill>
                  <a:srgbClr val="0070C0"/>
                </a:solidFill>
              </a:rPr>
              <a:t>Phơi</a:t>
            </a:r>
            <a:r>
              <a:rPr lang="en-US" sz="6600" b="1" dirty="0" smtClean="0">
                <a:solidFill>
                  <a:srgbClr val="0070C0"/>
                </a:solidFill>
              </a:rPr>
              <a:t> </a:t>
            </a:r>
            <a:r>
              <a:rPr lang="en-US" sz="6600" b="1" dirty="0" err="1" smtClean="0">
                <a:solidFill>
                  <a:srgbClr val="0070C0"/>
                </a:solidFill>
              </a:rPr>
              <a:t>tráng</a:t>
            </a:r>
            <a:r>
              <a:rPr lang="en-US" sz="6600" b="1" dirty="0" smtClean="0">
                <a:solidFill>
                  <a:srgbClr val="0070C0"/>
                </a:solidFill>
              </a:rPr>
              <a:t> men</a:t>
            </a:r>
            <a:endParaRPr lang="en-US" sz="6600" b="1" dirty="0">
              <a:solidFill>
                <a:srgbClr val="0070C0"/>
              </a:solidFill>
            </a:endParaRPr>
          </a:p>
        </p:txBody>
      </p:sp>
    </p:spTree>
    <p:extLst>
      <p:ext uri="{BB962C8B-B14F-4D97-AF65-F5344CB8AC3E}">
        <p14:creationId xmlns:p14="http://schemas.microsoft.com/office/powerpoint/2010/main" val="1857416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57600"/>
            <a:ext cx="8229600" cy="857250"/>
          </a:xfrm>
        </p:spPr>
        <p:txBody>
          <a:bodyPr/>
          <a:lstStyle/>
          <a:p>
            <a:r>
              <a:rPr lang="en-US" b="1" dirty="0" err="1" smtClean="0">
                <a:solidFill>
                  <a:srgbClr val="00B0F0"/>
                </a:solidFill>
                <a:latin typeface="Times New Roman" pitchFamily="18" charset="0"/>
                <a:cs typeface="Times New Roman" pitchFamily="18" charset="0"/>
              </a:rPr>
              <a:t>Nung</a:t>
            </a:r>
            <a:r>
              <a:rPr lang="en-US" b="1" dirty="0" smtClean="0">
                <a:solidFill>
                  <a:srgbClr val="00B0F0"/>
                </a:solidFill>
                <a:latin typeface="Times New Roman" pitchFamily="18" charset="0"/>
                <a:cs typeface="Times New Roman" pitchFamily="18" charset="0"/>
              </a:rPr>
              <a:t> </a:t>
            </a:r>
            <a:endParaRPr lang="en-US" b="1" dirty="0">
              <a:solidFill>
                <a:srgbClr val="00B0F0"/>
              </a:solidFill>
              <a:latin typeface="Times New Roman" pitchFamily="18" charset="0"/>
              <a:cs typeface="Times New Roman" pitchFamily="18" charset="0"/>
            </a:endParaRPr>
          </a:p>
        </p:txBody>
      </p:sp>
      <p:pic>
        <p:nvPicPr>
          <p:cNvPr id="4" name="Content Placeholder 3" descr="Picture5.jpg"/>
          <p:cNvPicPr>
            <a:picLocks noGrp="1" noChangeAspect="1"/>
          </p:cNvPicPr>
          <p:nvPr>
            <p:ph idx="1"/>
          </p:nvPr>
        </p:nvPicPr>
        <p:blipFill>
          <a:blip r:embed="rId2"/>
          <a:stretch>
            <a:fillRect/>
          </a:stretch>
        </p:blipFill>
        <p:spPr>
          <a:xfrm>
            <a:off x="457200" y="171451"/>
            <a:ext cx="8229600" cy="339447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533400" y="914400"/>
            <a:ext cx="8077200" cy="2677656"/>
          </a:xfrm>
          <a:prstGeom prst="rect">
            <a:avLst/>
          </a:prstGeom>
          <a:noFill/>
        </p:spPr>
        <p:txBody>
          <a:bodyPr wrap="square" rtlCol="0">
            <a:spAutoFit/>
          </a:bodyPr>
          <a:lstStyle/>
          <a:p>
            <a:r>
              <a:rPr lang="vi-VN" sz="2400" b="1" dirty="0" smtClean="0">
                <a:solidFill>
                  <a:srgbClr val="0070C0"/>
                </a:solidFill>
                <a:latin typeface="+mj-lt"/>
              </a:rPr>
              <a:t>* Nghề truyền thống gốm sứ Bát Tràng:</a:t>
            </a:r>
            <a:endParaRPr lang="vi-VN" sz="2400" dirty="0" smtClean="0">
              <a:solidFill>
                <a:srgbClr val="0070C0"/>
              </a:solidFill>
              <a:latin typeface="+mj-lt"/>
            </a:endParaRPr>
          </a:p>
          <a:p>
            <a:pPr marL="342900" indent="-342900">
              <a:buFontTx/>
              <a:buChar char="-"/>
            </a:pPr>
            <a:r>
              <a:rPr lang="vi-VN" sz="2400" dirty="0">
                <a:solidFill>
                  <a:srgbClr val="0070C0"/>
                </a:solidFill>
              </a:rPr>
              <a:t> </a:t>
            </a:r>
            <a:r>
              <a:rPr lang="vi-VN" sz="2400" b="1" dirty="0">
                <a:solidFill>
                  <a:srgbClr val="0070C0"/>
                </a:solidFill>
              </a:rPr>
              <a:t>Trong lịch sử nước ta, có một làng gốm lâu đời và có rất nhiều nghệ nhân nổi tiếng tập trung nơi đây, đó là làng gốm Bát Tràng. Về mặt địa lý,</a:t>
            </a:r>
            <a:r>
              <a:rPr lang="vi-VN" sz="2400" b="1" dirty="0">
                <a:solidFill>
                  <a:srgbClr val="0070C0"/>
                </a:solidFill>
                <a:hlinkClick r:id="rId3"/>
              </a:rPr>
              <a:t> làng Bát Tràng</a:t>
            </a:r>
            <a:r>
              <a:rPr lang="vi-VN" sz="2400" b="1" dirty="0">
                <a:solidFill>
                  <a:srgbClr val="0070C0"/>
                </a:solidFill>
              </a:rPr>
              <a:t> nằm ở tả ngạn sông Hồng thuộc huyện Gia Lâm, Hà Nội, nơi đó gắn liền với làng nghề lịch sử lâu đời làng gốm sứ.</a:t>
            </a:r>
            <a:endParaRPr lang="vi-VN" sz="2400" dirty="0">
              <a:solidFill>
                <a:srgbClr val="0070C0"/>
              </a:solidFill>
              <a:latin typeface="+mj-lt"/>
            </a:endParaRPr>
          </a:p>
        </p:txBody>
      </p: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0051"/>
            <a:ext cx="8229600" cy="3394472"/>
          </a:xfrm>
        </p:spPr>
        <p:txBody>
          <a:bodyPr>
            <a:normAutofit lnSpcReduction="10000"/>
          </a:bodyPr>
          <a:lstStyle/>
          <a:p>
            <a:pPr>
              <a:buNone/>
            </a:pPr>
            <a:r>
              <a:rPr lang="en-US" b="1" dirty="0" smtClean="0">
                <a:latin typeface="Times New Roman" pitchFamily="18" charset="0"/>
                <a:cs typeface="Times New Roman" pitchFamily="18" charset="0"/>
              </a:rPr>
              <a:t>TC2: </a:t>
            </a:r>
            <a:r>
              <a:rPr lang="en-US" b="1" dirty="0" err="1" smtClean="0">
                <a:latin typeface="Times New Roman" pitchFamily="18" charset="0"/>
                <a:cs typeface="Times New Roman" pitchFamily="18" charset="0"/>
              </a:rPr>
              <a:t>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nhanh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hơn</a:t>
            </a:r>
            <a:endParaRPr lang="en-US" b="1"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chia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4 </a:t>
            </a:r>
            <a:r>
              <a:rPr lang="en-US" dirty="0" err="1" smtClean="0">
                <a:latin typeface="Times New Roman" pitchFamily="18" charset="0"/>
                <a:cs typeface="Times New Roman" pitchFamily="18" charset="0"/>
              </a:rPr>
              <a:t>đội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mỗi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lần</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đội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sẽ</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Nhiệm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vụ</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mỗi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sắp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xếp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đúng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gốm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1 </a:t>
            </a:r>
            <a:r>
              <a:rPr lang="en-US" dirty="0" err="1" smtClean="0">
                <a:latin typeface="Times New Roman" pitchFamily="18" charset="0"/>
                <a:cs typeface="Times New Roman" pitchFamily="18" charset="0"/>
              </a:rPr>
              <a:t>bản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thúc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sắp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xếp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giành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chiến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thắng</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Luật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theo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luật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tiếp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sức</a:t>
            </a:r>
            <a:endParaRPr lang="en-US" dirty="0">
              <a:latin typeface="Times New Roman" pitchFamily="18" charset="0"/>
              <a:cs typeface="Times New Roman" pitchFamily="18" charset="0"/>
            </a:endParaRPr>
          </a:p>
        </p:txBody>
      </p:sp>
      <p:pic>
        <p:nvPicPr>
          <p:cNvPr id="4" name="Một Con Vịt - Chú ếch Con - Liên khúc nhạc thiếu nhi vui nhộn.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7543800" y="3143250"/>
            <a:ext cx="6096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1"/>
            <a:ext cx="8229600" cy="3394472"/>
          </a:xfrm>
        </p:spPr>
        <p:txBody>
          <a:bodyPr/>
          <a:lstStyle/>
          <a:p>
            <a:pPr algn="ctr">
              <a:buNone/>
            </a:pPr>
            <a:r>
              <a:rPr lang="en-US" sz="4000" b="1" dirty="0" smtClean="0">
                <a:solidFill>
                  <a:srgbClr val="FF0000"/>
                </a:solidFill>
                <a:latin typeface="Times New Roman" pitchFamily="18" charset="0"/>
                <a:cs typeface="Times New Roman" pitchFamily="18" charset="0"/>
              </a:rPr>
              <a:t>3. </a:t>
            </a:r>
            <a:r>
              <a:rPr lang="en-US" sz="4000" b="1" dirty="0" err="1" smtClean="0">
                <a:solidFill>
                  <a:srgbClr val="FF0000"/>
                </a:solidFill>
                <a:latin typeface="Times New Roman" pitchFamily="18" charset="0"/>
                <a:cs typeface="Times New Roman" pitchFamily="18" charset="0"/>
              </a:rPr>
              <a:t>Kết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thúc</a:t>
            </a:r>
            <a:r>
              <a:rPr lang="en-US" b="1" dirty="0" smtClean="0">
                <a:solidFill>
                  <a:srgbClr val="002060"/>
                </a:solidFill>
                <a:latin typeface="Times New Roman" pitchFamily="18" charset="0"/>
                <a:cs typeface="Times New Roman" pitchFamily="18" charset="0"/>
              </a:rPr>
              <a:t/>
            </a:r>
            <a:br>
              <a:rPr lang="en-US" b="1" dirty="0" smtClean="0">
                <a:solidFill>
                  <a:srgbClr val="002060"/>
                </a:solidFill>
                <a:latin typeface="Times New Roman" pitchFamily="18" charset="0"/>
                <a:cs typeface="Times New Roman" pitchFamily="18" charset="0"/>
              </a:rPr>
            </a:br>
            <a:r>
              <a:rPr lang="en-US" dirty="0" err="1" smtClean="0">
                <a:solidFill>
                  <a:srgbClr val="002060"/>
                </a:solidFill>
                <a:latin typeface="Times New Roman" pitchFamily="18" charset="0"/>
                <a:cs typeface="Times New Roman" pitchFamily="18" charset="0"/>
              </a:rPr>
              <a:t>Nhận</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xét</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tuyên</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dương</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trẻ</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và</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chuyển</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hoạt</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động</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8229600" cy="857250"/>
          </a:xfrm>
        </p:spPr>
        <p:txBody>
          <a:bodyPr>
            <a:normAutofit/>
          </a:bodyPr>
          <a:lstStyle/>
          <a:p>
            <a:endParaRPr lang="en-US" b="1" dirty="0">
              <a:solidFill>
                <a:srgbClr val="00206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685800" y="0"/>
            <a:ext cx="6400800" cy="1200329"/>
          </a:xfrm>
          <a:prstGeom prst="rect">
            <a:avLst/>
          </a:prstGeom>
          <a:noFill/>
        </p:spPr>
        <p:txBody>
          <a:bodyPr wrap="square" lIns="91440" tIns="45720" rIns="91440" bIns="45720">
            <a:spAutoFit/>
            <a:scene3d>
              <a:camera prst="isometricOffAxis1Right"/>
              <a:lightRig rig="threePt" dir="t"/>
            </a:scene3d>
          </a:bodyPr>
          <a:lstStyle/>
          <a:p>
            <a:pPr algn="ctr"/>
            <a: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5">
                      <a:satMod val="175000"/>
                      <a:alpha val="40000"/>
                    </a:schemeClr>
                  </a:glow>
                  <a:outerShdw blurRad="50800" dist="40000" dir="5400000" algn="tl" rotWithShape="0">
                    <a:srgbClr val="000000">
                      <a:shade val="5000"/>
                      <a:satMod val="120000"/>
                      <a:alpha val="33000"/>
                    </a:srgbClr>
                  </a:outerShdw>
                </a:effectLst>
              </a:rPr>
              <a:t>Lịch sử ra đời</a:t>
            </a:r>
            <a:endParaRPr lang="en-U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5">
                    <a:satMod val="175000"/>
                    <a:alpha val="40000"/>
                  </a:schemeClr>
                </a:glow>
                <a:outerShdw blurRad="50800" dist="40000" dir="5400000" algn="tl" rotWithShape="0">
                  <a:srgbClr val="000000">
                    <a:shade val="5000"/>
                    <a:satMod val="120000"/>
                    <a:alpha val="33000"/>
                  </a:srgbClr>
                </a:outerShdw>
              </a:effectLst>
            </a:endParaRPr>
          </a:p>
        </p:txBody>
      </p:sp>
      <p:sp>
        <p:nvSpPr>
          <p:cNvPr id="5" name="TextBox 4"/>
          <p:cNvSpPr txBox="1"/>
          <p:nvPr/>
        </p:nvSpPr>
        <p:spPr>
          <a:xfrm>
            <a:off x="228600" y="1657350"/>
            <a:ext cx="4343400" cy="1200329"/>
          </a:xfrm>
          <a:prstGeom prst="rect">
            <a:avLst/>
          </a:prstGeom>
          <a:noFill/>
        </p:spPr>
        <p:txBody>
          <a:bodyPr wrap="square" rtlCol="0">
            <a:spAutoFit/>
          </a:bodyPr>
          <a:lstStyle/>
          <a:p>
            <a:r>
              <a:rPr lang="en-US" sz="2400" b="1" dirty="0" smtClean="0"/>
              <a:t>Gốm sứ Bát Tràng có chiều dài lịch sử trên 500 năm tại khu vực ven đô Thănh Long.</a:t>
            </a:r>
            <a:endParaRPr lang="en-US" sz="2400" b="1" dirty="0"/>
          </a:p>
        </p:txBody>
      </p:sp>
      <p:sp>
        <p:nvSpPr>
          <p:cNvPr id="2050" name="AutoShape 2" descr="du lịch làng gốm bát tràn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u lịch làng gốm bát tràn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du-lich-lang-gom-bat-trang-1.jpg"/>
          <p:cNvPicPr>
            <a:picLocks noChangeAspect="1"/>
          </p:cNvPicPr>
          <p:nvPr/>
        </p:nvPicPr>
        <p:blipFill>
          <a:blip r:embed="rId3"/>
          <a:stretch>
            <a:fillRect/>
          </a:stretch>
        </p:blipFill>
        <p:spPr>
          <a:xfrm>
            <a:off x="685801" y="1045577"/>
            <a:ext cx="6810703" cy="3086100"/>
          </a:xfrm>
          <a:prstGeom prst="rect">
            <a:avLst/>
          </a:prstGeom>
        </p:spPr>
      </p:pic>
      <p:pic>
        <p:nvPicPr>
          <p:cNvPr id="10" name="Picture 9" descr="cho-gom-bat-trang.jpg"/>
          <p:cNvPicPr>
            <a:picLocks noChangeAspect="1"/>
          </p:cNvPicPr>
          <p:nvPr/>
        </p:nvPicPr>
        <p:blipFill>
          <a:blip r:embed="rId4"/>
          <a:stretch>
            <a:fillRect/>
          </a:stretch>
        </p:blipFill>
        <p:spPr>
          <a:xfrm>
            <a:off x="990600" y="931277"/>
            <a:ext cx="6785810" cy="3086100"/>
          </a:xfrm>
          <a:prstGeom prst="rect">
            <a:avLst/>
          </a:prstGeom>
        </p:spPr>
      </p:pic>
      <p:sp>
        <p:nvSpPr>
          <p:cNvPr id="2" name="TextBox 1"/>
          <p:cNvSpPr txBox="1"/>
          <p:nvPr/>
        </p:nvSpPr>
        <p:spPr>
          <a:xfrm>
            <a:off x="307976" y="4131676"/>
            <a:ext cx="8531225" cy="923330"/>
          </a:xfrm>
          <a:prstGeom prst="rect">
            <a:avLst/>
          </a:prstGeom>
          <a:noFill/>
        </p:spPr>
        <p:txBody>
          <a:bodyPr wrap="square" rtlCol="0">
            <a:spAutoFit/>
          </a:bodyPr>
          <a:lstStyle/>
          <a:p>
            <a:r>
              <a:rPr lang="vi-VN" b="1" dirty="0"/>
              <a:t>Những sản phẩm gốm được sản xuất ra đã mang tính cá biệt về phong cách của mỗi nghệ nhân và nét đặc trưng văn hóa của mỗi làng nghề, hay nói cách khác, yếu tố văn hóa tinh thần đã kết tinh trong văn hóa vật thể. </a:t>
            </a:r>
            <a:endParaRPr lang="en-US"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grpId="1" nodeType="clickEffect">
                                  <p:stCondLst>
                                    <p:cond delay="0"/>
                                  </p:stCondLst>
                                  <p:childTnLst>
                                    <p:animEffect transition="out" filter="slide(fromBottom)">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250px-Dinh_trang_tri_dap_noi_rong_va_nghe.png"/>
          <p:cNvPicPr>
            <a:picLocks noChangeAspect="1"/>
          </p:cNvPicPr>
          <p:nvPr/>
        </p:nvPicPr>
        <p:blipFill>
          <a:blip r:embed="rId3"/>
          <a:stretch>
            <a:fillRect/>
          </a:stretch>
        </p:blipFill>
        <p:spPr>
          <a:xfrm>
            <a:off x="228600" y="342900"/>
            <a:ext cx="3962400" cy="3257550"/>
          </a:xfrm>
          <a:prstGeom prst="rect">
            <a:avLst/>
          </a:prstGeom>
        </p:spPr>
      </p:pic>
      <p:pic>
        <p:nvPicPr>
          <p:cNvPr id="5" name="Picture 4" descr="250px-Tuong_gom_nghe_thoi_Canh_Hung.png"/>
          <p:cNvPicPr>
            <a:picLocks noChangeAspect="1"/>
          </p:cNvPicPr>
          <p:nvPr/>
        </p:nvPicPr>
        <p:blipFill>
          <a:blip r:embed="rId4"/>
          <a:stretch>
            <a:fillRect/>
          </a:stretch>
        </p:blipFill>
        <p:spPr>
          <a:xfrm>
            <a:off x="4876800" y="457200"/>
            <a:ext cx="3886200" cy="3143250"/>
          </a:xfrm>
          <a:prstGeom prst="rect">
            <a:avLst/>
          </a:prstGeom>
        </p:spPr>
      </p:pic>
      <p:sp>
        <p:nvSpPr>
          <p:cNvPr id="2" name="TextBox 1"/>
          <p:cNvSpPr txBox="1"/>
          <p:nvPr/>
        </p:nvSpPr>
        <p:spPr>
          <a:xfrm>
            <a:off x="161778" y="3758505"/>
            <a:ext cx="8686800" cy="1938992"/>
          </a:xfrm>
          <a:prstGeom prst="rect">
            <a:avLst/>
          </a:prstGeom>
          <a:noFill/>
        </p:spPr>
        <p:txBody>
          <a:bodyPr wrap="square" rtlCol="0">
            <a:spAutoFit/>
          </a:bodyPr>
          <a:lstStyle/>
          <a:p>
            <a:r>
              <a:rPr lang="vi-VN" sz="2400" b="1" dirty="0" smtClean="0"/>
              <a:t>Những </a:t>
            </a:r>
            <a:r>
              <a:rPr lang="vi-VN" sz="2400" b="1" dirty="0"/>
              <a:t>sản phẩm này được tạo dáng và trang trí với những con rồng, những hoa văn đắp nổi, khắc chìm hoặc trổ thủng với những màu sắc đa dạng. Men sử dụng trong chế tác các sản phẩm gốm có men trắng ngà cổ truyền và nhiều men màu khác. </a:t>
            </a:r>
            <a:endParaRPr lang="en-US" sz="2400"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026" name="AutoShape 2" descr="https://upload.wikimedia.org/wikipedia/vi/c/c8/Men_ran.jpe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https://upload.wikimedia.org/wikipedia/vi/c/c8/Men_ran.jpe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Men_ran.jpeg"/>
          <p:cNvPicPr>
            <a:picLocks noChangeAspect="1"/>
          </p:cNvPicPr>
          <p:nvPr/>
        </p:nvPicPr>
        <p:blipFill>
          <a:blip r:embed="rId3"/>
          <a:stretch>
            <a:fillRect/>
          </a:stretch>
        </p:blipFill>
        <p:spPr>
          <a:xfrm>
            <a:off x="304800" y="457200"/>
            <a:ext cx="3962400" cy="3360420"/>
          </a:xfrm>
          <a:prstGeom prst="rect">
            <a:avLst/>
          </a:prstGeom>
        </p:spPr>
      </p:pic>
      <p:sp>
        <p:nvSpPr>
          <p:cNvPr id="7" name="TextBox 6"/>
          <p:cNvSpPr txBox="1"/>
          <p:nvPr/>
        </p:nvSpPr>
        <p:spPr>
          <a:xfrm>
            <a:off x="304800" y="3881218"/>
            <a:ext cx="3962400" cy="646331"/>
          </a:xfrm>
          <a:prstGeom prst="rect">
            <a:avLst/>
          </a:prstGeom>
          <a:noFill/>
        </p:spPr>
        <p:txBody>
          <a:bodyPr wrap="square" rtlCol="0">
            <a:spAutoFit/>
          </a:bodyPr>
          <a:lstStyle/>
          <a:p>
            <a:r>
              <a:rPr lang="en-US" sz="3600" b="1" dirty="0" smtClean="0">
                <a:solidFill>
                  <a:srgbClr val="7030A0"/>
                </a:solidFill>
                <a:latin typeface="Times New Roman" pitchFamily="18" charset="0"/>
                <a:cs typeface="Times New Roman" pitchFamily="18" charset="0"/>
              </a:rPr>
              <a:t>Men rạn thế kỉ 19</a:t>
            </a:r>
            <a:endParaRPr lang="en-US" sz="3600" b="1" dirty="0">
              <a:solidFill>
                <a:srgbClr val="7030A0"/>
              </a:solidFill>
              <a:latin typeface="Times New Roman" pitchFamily="18" charset="0"/>
              <a:cs typeface="Times New Roman" pitchFamily="18" charset="0"/>
            </a:endParaRPr>
          </a:p>
        </p:txBody>
      </p:sp>
      <p:pic>
        <p:nvPicPr>
          <p:cNvPr id="8" name="Picture 7" descr="Minh_van_gom_Bat_Trang_2.png"/>
          <p:cNvPicPr>
            <a:picLocks noChangeAspect="1"/>
          </p:cNvPicPr>
          <p:nvPr/>
        </p:nvPicPr>
        <p:blipFill>
          <a:blip r:embed="rId4"/>
          <a:stretch>
            <a:fillRect/>
          </a:stretch>
        </p:blipFill>
        <p:spPr>
          <a:xfrm>
            <a:off x="4495800" y="457200"/>
            <a:ext cx="4648200" cy="3371850"/>
          </a:xfrm>
          <a:prstGeom prst="rect">
            <a:avLst/>
          </a:prstGeom>
        </p:spPr>
      </p:pic>
      <p:sp>
        <p:nvSpPr>
          <p:cNvPr id="10" name="TextBox 9"/>
          <p:cNvSpPr txBox="1"/>
          <p:nvPr/>
        </p:nvSpPr>
        <p:spPr>
          <a:xfrm>
            <a:off x="4654062" y="3881218"/>
            <a:ext cx="4495800" cy="646331"/>
          </a:xfrm>
          <a:prstGeom prst="rect">
            <a:avLst/>
          </a:prstGeom>
          <a:noFill/>
        </p:spPr>
        <p:txBody>
          <a:bodyPr wrap="square" rtlCol="0">
            <a:spAutoFit/>
          </a:bodyPr>
          <a:lstStyle/>
          <a:p>
            <a:r>
              <a:rPr lang="en-US" sz="3600" b="1" dirty="0" smtClean="0">
                <a:solidFill>
                  <a:srgbClr val="7030A0"/>
                </a:solidFill>
                <a:latin typeface="Times New Roman" pitchFamily="18" charset="0"/>
                <a:cs typeface="Times New Roman" pitchFamily="18" charset="0"/>
              </a:rPr>
              <a:t>Minh văn trên gốm</a:t>
            </a:r>
            <a:endParaRPr lang="en-US" sz="3600" b="1" dirty="0">
              <a:solidFill>
                <a:srgbClr val="7030A0"/>
              </a:solidFill>
              <a:latin typeface="Times New Roman" pitchFamily="18" charset="0"/>
              <a:cs typeface="Times New Roman" pitchFamily="18" charset="0"/>
            </a:endParaRPr>
          </a:p>
        </p:txBody>
      </p:sp>
      <p:sp>
        <p:nvSpPr>
          <p:cNvPr id="2" name="TextBox 1"/>
          <p:cNvSpPr txBox="1"/>
          <p:nvPr/>
        </p:nvSpPr>
        <p:spPr>
          <a:xfrm>
            <a:off x="381000" y="4343400"/>
            <a:ext cx="8305800" cy="923330"/>
          </a:xfrm>
          <a:prstGeom prst="rect">
            <a:avLst/>
          </a:prstGeom>
          <a:noFill/>
        </p:spPr>
        <p:txBody>
          <a:bodyPr wrap="square" rtlCol="0">
            <a:spAutoFit/>
          </a:bodyPr>
          <a:lstStyle/>
          <a:p>
            <a:r>
              <a:rPr lang="vi-VN" b="1" dirty="0"/>
              <a:t>Bàn tay tài khéo của thợ gốm Bát Tràng đã tạo ra những sản phẩm: độc bình, chân đèn, đôn, bình vôi, nậm rượu, choé, ấm... bằng gốm men ngọc, </a:t>
            </a:r>
            <a:r>
              <a:rPr lang="vi-VN" b="1" dirty="0" smtClean="0"/>
              <a:t>men</a:t>
            </a:r>
            <a:r>
              <a:rPr lang="en-US" b="1" dirty="0" smtClean="0"/>
              <a:t> </a:t>
            </a:r>
            <a:r>
              <a:rPr lang="vi-VN" b="1" dirty="0"/>
              <a:t>rạn, men hoa lam... độc đáo.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1000" r="-41000"/>
          </a:stretch>
        </a:blipFill>
        <a:effectLst/>
      </p:bgPr>
    </p:bg>
    <p:spTree>
      <p:nvGrpSpPr>
        <p:cNvPr id="1" name=""/>
        <p:cNvGrpSpPr/>
        <p:nvPr/>
      </p:nvGrpSpPr>
      <p:grpSpPr>
        <a:xfrm>
          <a:off x="0" y="0"/>
          <a:ext cx="0" cy="0"/>
          <a:chOff x="0" y="0"/>
          <a:chExt cx="0" cy="0"/>
        </a:xfrm>
      </p:grpSpPr>
      <p:pic>
        <p:nvPicPr>
          <p:cNvPr id="4" name="Content Placeholder 3" descr="1280px-Bát_Tràng_DSC_0095.JPG"/>
          <p:cNvPicPr>
            <a:picLocks noGrp="1" noChangeAspect="1"/>
          </p:cNvPicPr>
          <p:nvPr>
            <p:ph idx="1"/>
          </p:nvPr>
        </p:nvPicPr>
        <p:blipFill>
          <a:blip r:embed="rId3"/>
          <a:stretch>
            <a:fillRect/>
          </a:stretch>
        </p:blipFill>
        <p:spPr>
          <a:xfrm>
            <a:off x="320322" y="-22622"/>
            <a:ext cx="8290278" cy="3794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26861" y="3771900"/>
            <a:ext cx="8077200" cy="2031325"/>
          </a:xfrm>
          <a:prstGeom prst="rect">
            <a:avLst/>
          </a:prstGeom>
          <a:noFill/>
        </p:spPr>
        <p:txBody>
          <a:bodyPr wrap="square" rtlCol="0">
            <a:spAutoFit/>
          </a:bodyPr>
          <a:lstStyle/>
          <a:p>
            <a:r>
              <a:rPr lang="vi-VN" b="1" dirty="0"/>
              <a:t>Trong chế tác, những nghệ nhân đã vẽ màu dưới men, giữa men, trên men nhằm tạo nên những sản phẩm độc đáo về màu sắc. Việc tìm đất, chọn nguồn đất nguyên liệu thích hợp, tạo các loại men từ tro, đất phù sa, đá màu, rỉ đồng, rỉ sắt, cùng sự cải tiến kỹ thuật lò nung đã thể hiện tài năng của những nghệ nhân và thợ gốm ở làng gốm Bát Tràng qua nhiều thế hệ.</a:t>
            </a:r>
            <a:endParaRPr lang="en-US" b="1" dirty="0"/>
          </a:p>
          <a:p>
            <a:endParaRPr lang="en-US" dirty="0"/>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quy trinh gom su B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p:spPr>
      </p:pic>
    </p:spTree>
    <p:extLst>
      <p:ext uri="{BB962C8B-B14F-4D97-AF65-F5344CB8AC3E}">
        <p14:creationId xmlns:p14="http://schemas.microsoft.com/office/powerpoint/2010/main" val="375850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828800" y="457200"/>
            <a:ext cx="5715000" cy="900247"/>
          </a:xfrm>
          <a:prstGeom prst="rect">
            <a:avLst/>
          </a:prstGeom>
          <a:noFill/>
        </p:spPr>
        <p:txBody>
          <a:bodyPr wrap="none" lIns="91440" tIns="45720" rIns="91440" bIns="45720">
            <a:prstTxWarp prst="textWave1">
              <a:avLst/>
            </a:prstTxWarp>
            <a:spAutoFit/>
          </a:bodyPr>
          <a:lstStyle/>
          <a:p>
            <a:pPr algn="ctr"/>
            <a:r>
              <a:rPr lang="en-US" sz="7200" b="1" cap="none" spc="0" dirty="0" smtClean="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rPr>
              <a:t>Quy  trình</a:t>
            </a:r>
            <a:endParaRPr lang="en-US" sz="7200" b="1" cap="none" spc="0"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endParaRPr>
          </a:p>
        </p:txBody>
      </p:sp>
      <p:sp>
        <p:nvSpPr>
          <p:cNvPr id="7" name="TextBox 6"/>
          <p:cNvSpPr txBox="1"/>
          <p:nvPr/>
        </p:nvSpPr>
        <p:spPr>
          <a:xfrm>
            <a:off x="304800" y="1371601"/>
            <a:ext cx="5105400" cy="646331"/>
          </a:xfrm>
          <a:prstGeom prst="rect">
            <a:avLst/>
          </a:prstGeom>
          <a:noFill/>
        </p:spPr>
        <p:txBody>
          <a:bodyPr wrap="square" rtlCol="0">
            <a:spAutoFit/>
          </a:bodyPr>
          <a:lstStyle/>
          <a:p>
            <a:r>
              <a:rPr lang="en-US" sz="3600" dirty="0" err="1" smtClean="0"/>
              <a:t>Chọn</a:t>
            </a:r>
            <a:r>
              <a:rPr lang="en-US" sz="3600" dirty="0" smtClean="0"/>
              <a:t> </a:t>
            </a:r>
            <a:r>
              <a:rPr lang="en-US" sz="3600" dirty="0" err="1"/>
              <a:t>n</a:t>
            </a:r>
            <a:r>
              <a:rPr lang="en-US" sz="3600" dirty="0" err="1" smtClean="0"/>
              <a:t>guyên</a:t>
            </a:r>
            <a:r>
              <a:rPr lang="en-US" sz="3600" dirty="0" smtClean="0"/>
              <a:t> liệu: Đất sét</a:t>
            </a:r>
            <a:endParaRPr lang="en-US" sz="3600" dirty="0"/>
          </a:p>
        </p:txBody>
      </p:sp>
      <p:pic>
        <p:nvPicPr>
          <p:cNvPr id="8" name="Picture 5" descr="dat-lam-gom-bat-trang"/>
          <p:cNvPicPr>
            <a:picLocks noGrp="1" noChangeAspect="1" noChangeArrowheads="1"/>
          </p:cNvPicPr>
          <p:nvPr>
            <p:ph idx="1"/>
          </p:nvPr>
        </p:nvPicPr>
        <p:blipFill>
          <a:blip r:embed="rId3"/>
          <a:srcRect/>
          <a:stretch>
            <a:fillRect/>
          </a:stretch>
        </p:blipFill>
        <p:spPr>
          <a:xfrm>
            <a:off x="762000" y="1885950"/>
            <a:ext cx="7315200" cy="2571750"/>
          </a:xfrm>
          <a:noFill/>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TotalTime>
  <Words>862</Words>
  <Application>Microsoft Office PowerPoint</Application>
  <PresentationFormat>On-screen Show (16:9)</PresentationFormat>
  <Paragraphs>60</Paragraphs>
  <Slides>32</Slides>
  <Notes>0</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UBND QUẬN LONG BIÊN    </vt:lpstr>
      <vt:lpstr>III. Cách tiến hành 1. Ổn định tổ chức  Cô và trẻ cùng hát bài hát “yêu Hà Nội”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1.T¹o cèt gèm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 Một số làng nghề của Hà Nội</vt:lpstr>
      <vt:lpstr>Làng hoa Nhật Tân</vt:lpstr>
      <vt:lpstr>Làng múa rối nước Đào Thục</vt:lpstr>
      <vt:lpstr>PowerPoint Presentation</vt:lpstr>
      <vt:lpstr>PowerPoint Presentation</vt:lpstr>
      <vt:lpstr>PowerPoint Presentation</vt:lpstr>
      <vt:lpstr>Chọn đất sét</vt:lpstr>
      <vt:lpstr>Tạo dáng sản phẩm</vt:lpstr>
      <vt:lpstr>PowerPoint Presentation</vt:lpstr>
      <vt:lpstr>Nung </vt:lpstr>
      <vt:lpstr>PowerPoint Presentation</vt:lpstr>
      <vt:lpstr>PowerPoint Presentation</vt:lpstr>
      <vt:lpstr>PowerPoint Presentation</vt:lpstr>
    </vt:vector>
  </TitlesOfParts>
  <Company>http://viet4room.com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Manh Cuong</dc:creator>
  <cp:lastModifiedBy>Techsi.vn</cp:lastModifiedBy>
  <cp:revision>55</cp:revision>
  <dcterms:created xsi:type="dcterms:W3CDTF">2019-02-25T06:46:17Z</dcterms:created>
  <dcterms:modified xsi:type="dcterms:W3CDTF">2023-12-25T08:48:56Z</dcterms:modified>
</cp:coreProperties>
</file>