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1" r:id="rId6"/>
    <p:sldMasterId id="2147483725" r:id="rId7"/>
    <p:sldMasterId id="2147483739" r:id="rId8"/>
    <p:sldMasterId id="2147483751" r:id="rId9"/>
  </p:sldMasterIdLst>
  <p:notesMasterIdLst>
    <p:notesMasterId r:id="rId46"/>
  </p:notesMasterIdLst>
  <p:sldIdLst>
    <p:sldId id="280" r:id="rId10"/>
    <p:sldId id="295" r:id="rId11"/>
    <p:sldId id="296" r:id="rId12"/>
    <p:sldId id="297" r:id="rId13"/>
    <p:sldId id="298" r:id="rId14"/>
    <p:sldId id="285" r:id="rId15"/>
    <p:sldId id="286" r:id="rId16"/>
    <p:sldId id="257" r:id="rId17"/>
    <p:sldId id="261" r:id="rId18"/>
    <p:sldId id="287" r:id="rId19"/>
    <p:sldId id="264" r:id="rId20"/>
    <p:sldId id="267" r:id="rId21"/>
    <p:sldId id="268" r:id="rId22"/>
    <p:sldId id="270" r:id="rId23"/>
    <p:sldId id="288" r:id="rId24"/>
    <p:sldId id="271" r:id="rId25"/>
    <p:sldId id="273" r:id="rId26"/>
    <p:sldId id="274" r:id="rId27"/>
    <p:sldId id="277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11" r:id="rId39"/>
    <p:sldId id="310" r:id="rId40"/>
    <p:sldId id="289" r:id="rId41"/>
    <p:sldId id="290" r:id="rId42"/>
    <p:sldId id="291" r:id="rId43"/>
    <p:sldId id="292" r:id="rId44"/>
    <p:sldId id="309" r:id="rId4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5" autoAdjust="0"/>
  </p:normalViewPr>
  <p:slideViewPr>
    <p:cSldViewPr>
      <p:cViewPr>
        <p:scale>
          <a:sx n="90" d="100"/>
          <a:sy n="90" d="100"/>
        </p:scale>
        <p:origin x="-258" y="-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44008-117B-481C-93AF-9BA15BC9F161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98A14-6CFB-4E3E-9AEE-A1A5D3B9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1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EAB9001-1241-4CB5-A470-33D3BA979E61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B21F3FB-55B6-4F9B-B064-E99211F6753B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4B51E23-7F9A-4019-AF01-2CBBB235801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E94CFA1-40D7-49C4-A617-BE1B4568036B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499B7D-356B-4793-B187-2C8066098FA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F75426-C62C-49A3-8D68-AC8725536953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07547D-9F74-44AF-B343-0477D93C36DC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DE206D4-AC23-4F7E-8060-BA7F45535B94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62377E-B5A4-400A-8163-A99399F6E7B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900C8-BC31-45F1-AD62-EE687D5F9036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1063"/>
      </p:ext>
    </p:extLst>
  </p:cSld>
  <p:clrMapOvr>
    <a:masterClrMapping/>
  </p:clrMapOvr>
  <p:transition advClick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1D86D-9E61-4858-B2B4-47C2E96902C6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59759"/>
      </p:ext>
    </p:extLst>
  </p:cSld>
  <p:clrMapOvr>
    <a:masterClrMapping/>
  </p:clrMapOvr>
  <p:transition advClick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88B27-6AD2-4856-B824-413D26FD21BE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57482"/>
      </p:ext>
    </p:extLst>
  </p:cSld>
  <p:clrMapOvr>
    <a:masterClrMapping/>
  </p:clrMapOvr>
  <p:transition advClick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AFE3-0081-41E8-97DB-7B2C3A638753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54364"/>
      </p:ext>
    </p:extLst>
  </p:cSld>
  <p:clrMapOvr>
    <a:masterClrMapping/>
  </p:clrMapOvr>
  <p:transition advClick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F8DCC-7ADA-4A39-BA07-FD37559F517C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2751"/>
      </p:ext>
    </p:extLst>
  </p:cSld>
  <p:clrMapOvr>
    <a:masterClrMapping/>
  </p:clrMapOvr>
  <p:transition advClick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CC8CE-203A-4677-AFF2-40077E7247BF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1343"/>
      </p:ext>
    </p:extLst>
  </p:cSld>
  <p:clrMapOvr>
    <a:masterClrMapping/>
  </p:clrMapOvr>
  <p:transition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3199A-9470-4688-AEA3-E0FE733B5179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54283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761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11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61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6DEFD-0A56-4612-9122-27FF3B11B8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9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3A0B-55EB-4A07-8CBC-BA68BE8406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06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6A932-2CB5-41DF-B9A1-9654D5F33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00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D4BB2-5D11-4F77-8437-63C009FBE8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44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39A5-D9CA-4631-9186-E084D1AB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8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1A1A-0BEC-45AB-858D-AA28F42C7F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83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32D29-F332-459E-B391-B3C34CA80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67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2FE8E-7C2F-4AF9-B1F8-DA2577CF67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8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A2FB7-4148-4A52-951C-4A24CD73DC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70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187A3-BCC7-4BF3-A1CE-A787C48BE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91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9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9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4307-06A3-4DAC-B283-59D5EF190B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279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9"/>
            <a:ext cx="8229600" cy="43922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88D93-FE57-48DD-93D4-9E2B1463D5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53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37893-6E1A-4346-B707-5B149B4A4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30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65E08-7EFD-41AC-9740-98F926F4FE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F450B-1338-4BA1-9E16-FE7F451832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3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1339-4B24-47CD-B9A9-7FA53B4F8C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26031-F3E3-408C-906B-31E6E146CC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96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4F403-352E-43C3-89CB-8DCCFE773D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2C678-5914-4B7E-B121-1F516952B4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49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E6661-BBDD-4FEF-96B0-AE4889CCBD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07AA9-869E-4821-BED6-4091A73F01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78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ACBC3-8289-4318-B611-E710D4A845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9D9B-6E6C-4CA9-BCA1-3FC3550682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9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2B5A6-DA90-4283-98B8-68671E4CD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66BF9-8023-49F0-A44A-0EE3CBF78B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8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4064-B124-4CE1-938A-62ECFACE45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6A3E2-FB70-453F-9825-C693AC37D6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85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BB818-D7CB-4036-A188-290AD81E25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08F97-E78C-40FE-ADD4-F556AC3455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90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2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2A25-1024-44FB-AC6E-12CA1E421E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E2F46-A395-4C5E-B0A6-3CC276FE5B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20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8CBE6-45FD-41C1-ADE9-E2D195B43B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D652-A13C-4B4F-8736-E8A29499D9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4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2" y="273857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29F78-FC34-49B1-92DD-5C61B8A142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FE4F6-941B-4832-97C2-626BAD6471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30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88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1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40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4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07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02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28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69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85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04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0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034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B3DDF-71C6-4457-8351-3F4AFC646A3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61737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9E5D8-0068-4A7B-89F1-51C104E895B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32597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875" indent="0">
              <a:buNone/>
              <a:defRPr sz="1500"/>
            </a:lvl2pPr>
            <a:lvl3pPr marL="685749" indent="0">
              <a:buNone/>
              <a:defRPr sz="1400"/>
            </a:lvl3pPr>
            <a:lvl4pPr marL="1028624" indent="0">
              <a:buNone/>
              <a:defRPr sz="1200"/>
            </a:lvl4pPr>
            <a:lvl5pPr marL="1371498" indent="0">
              <a:buNone/>
              <a:defRPr sz="1200"/>
            </a:lvl5pPr>
            <a:lvl6pPr marL="1714373" indent="0">
              <a:buNone/>
              <a:defRPr sz="1200"/>
            </a:lvl6pPr>
            <a:lvl7pPr marL="2057246" indent="0">
              <a:buNone/>
              <a:defRPr sz="1200"/>
            </a:lvl7pPr>
            <a:lvl8pPr marL="2400120" indent="0">
              <a:buNone/>
              <a:defRPr sz="1200"/>
            </a:lvl8pPr>
            <a:lvl9pPr marL="2742995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F361E-1BB4-412A-887D-91CAE010611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5736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C0723-0485-4B25-ADB6-75DC5CD39FB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19098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5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5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11FE8-2039-4D61-8C41-A779FD4C59E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1992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F0615-32D5-47C3-B784-C741DE66206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8666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9D3F5-0C15-4F11-8FED-411E941311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10356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2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2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3536D-A34C-4EA1-985E-0A0271F2D1F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17145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2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2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241A3-10B2-4197-9886-287D5F96E3D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26440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5CF06-60A9-4AE1-B827-C20964CB06A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33943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9B315-E576-450C-9DCF-7ECB6B05201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07039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141AE-2ECF-4391-AE3F-E071F93D209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3775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761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07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61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6DEFD-0A56-4612-9122-27FF3B11B8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3A0B-55EB-4A07-8CBC-BA68BE8406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45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6A932-2CB5-41DF-B9A1-9654D5F33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33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D4BB2-5D11-4F77-8437-63C009FBE8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09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39A5-D9CA-4631-9186-E084D1AB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575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1A1A-0BEC-45AB-858D-AA28F42C7F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21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32D29-F332-459E-B391-B3C34CA80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371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2FE8E-7C2F-4AF9-B1F8-DA2577CF67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A2FB7-4148-4A52-951C-4A24CD73DC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07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187A3-BCC7-4BF3-A1CE-A787C48BE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78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5"/>
            <a:ext cx="2057400" cy="439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5"/>
            <a:ext cx="6019800" cy="439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4307-06A3-4DAC-B283-59D5EF190B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5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5"/>
            <a:ext cx="8229600" cy="43922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88D93-FE57-48DD-93D4-9E2B1463D5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079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37893-6E1A-4346-B707-5B149B4A4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230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761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05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61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6DEFD-0A56-4612-9122-27FF3B11B8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44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3A0B-55EB-4A07-8CBC-BA68BE8406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163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6A932-2CB5-41DF-B9A1-9654D5F330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56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D4BB2-5D11-4F77-8437-63C009FBE8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594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39A5-D9CA-4631-9186-E084D1AB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1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1A1A-0BEC-45AB-858D-AA28F42C7F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74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32D29-F332-459E-B391-B3C34CA80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47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2FE8E-7C2F-4AF9-B1F8-DA2577CF67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8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A2FB7-4148-4A52-951C-4A24CD73DC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983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187A3-BCC7-4BF3-A1CE-A787C48BE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607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92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92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4307-06A3-4DAC-B283-59D5EF190B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84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922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88D93-FE57-48DD-93D4-9E2B1463D5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590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37893-6E1A-4346-B707-5B149B4A4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032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407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035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38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704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0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994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108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992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353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650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71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5EF7A-43A7-4F98-8A78-98D3E9E8C474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04945"/>
      </p:ext>
    </p:extLst>
  </p:cSld>
  <p:clrMapOvr>
    <a:masterClrMapping/>
  </p:clrMapOvr>
  <p:transition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C526D-B55D-4499-82D4-194907D8E665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90441"/>
      </p:ext>
    </p:extLst>
  </p:cSld>
  <p:clrMapOvr>
    <a:masterClrMapping/>
  </p:clrMapOvr>
  <p:transition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5B6C7-92D7-4A9C-9D61-732263F65E81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23870"/>
      </p:ext>
    </p:extLst>
  </p:cSld>
  <p:clrMapOvr>
    <a:masterClrMapping/>
  </p:clrMapOvr>
  <p:transition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C2C35-B878-4005-B29C-6327483E696E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787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071584" y="228600"/>
            <a:ext cx="7615237" cy="829866"/>
            <a:chOff x="675" y="192"/>
            <a:chExt cx="4797" cy="697"/>
          </a:xfrm>
        </p:grpSpPr>
        <p:sp>
          <p:nvSpPr>
            <p:cNvPr id="175107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08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09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511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1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F02565-7FF7-4023-BDFA-5D4364EFC5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6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6" tIns="34289" rIns="68576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2D6AEA-BCE2-40CE-9ACE-241A738E0F25}" type="datetimeFigureOut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2E9342-6B2F-4C6F-AAC2-3D00B620F971}" type="slidenum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0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49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38" indent="-171438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084D3E-0998-4C79-98F3-35EF01AAB7F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1/13/2024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366C81-09AB-4A5A-87DD-2751D0364AF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11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6" tIns="34289" rIns="68576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9D008-EBDA-4867-A520-16558CBC58E1}" type="slidenum">
              <a:rPr lang="vi-V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1407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8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749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62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49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56" indent="-257156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1" indent="-214298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071576" y="228600"/>
            <a:ext cx="7615237" cy="829866"/>
            <a:chOff x="675" y="192"/>
            <a:chExt cx="4797" cy="697"/>
          </a:xfrm>
        </p:grpSpPr>
        <p:sp>
          <p:nvSpPr>
            <p:cNvPr id="175107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08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09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511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1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F02565-7FF7-4023-BDFA-5D4364EFC5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803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071572" y="228600"/>
            <a:ext cx="7615237" cy="829866"/>
            <a:chOff x="675" y="192"/>
            <a:chExt cx="4797" cy="697"/>
          </a:xfrm>
        </p:grpSpPr>
        <p:sp>
          <p:nvSpPr>
            <p:cNvPr id="175107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08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09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511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1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F02565-7FF7-4023-BDFA-5D4364EFC5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659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5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598FD3-4FAD-45F5-A288-E5C50F695131}" type="slidenum">
              <a:rPr 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3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image" Target="../media/image50.gif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4.jpeg"/><Relationship Id="rId7" Type="http://schemas.openxmlformats.org/officeDocument/2006/relationships/image" Target="../media/image51.png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45.png"/><Relationship Id="rId10" Type="http://schemas.openxmlformats.org/officeDocument/2006/relationships/image" Target="../media/image57.gif"/><Relationship Id="rId4" Type="http://schemas.openxmlformats.org/officeDocument/2006/relationships/image" Target="../media/image44.jpe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gif"/><Relationship Id="rId3" Type="http://schemas.openxmlformats.org/officeDocument/2006/relationships/image" Target="../media/image44.jpeg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1.png"/><Relationship Id="rId11" Type="http://schemas.openxmlformats.org/officeDocument/2006/relationships/image" Target="../media/image57.gif"/><Relationship Id="rId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14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68.png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png"/><Relationship Id="rId11" Type="http://schemas.openxmlformats.org/officeDocument/2006/relationships/image" Target="../media/image56.png"/><Relationship Id="rId5" Type="http://schemas.openxmlformats.org/officeDocument/2006/relationships/image" Target="../media/image67.jpeg"/><Relationship Id="rId15" Type="http://schemas.openxmlformats.org/officeDocument/2006/relationships/image" Target="../media/image65.gif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Relationship Id="rId1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2.gif"/><Relationship Id="rId3" Type="http://schemas.openxmlformats.org/officeDocument/2006/relationships/image" Target="../media/image54.jpeg"/><Relationship Id="rId7" Type="http://schemas.openxmlformats.org/officeDocument/2006/relationships/image" Target="../media/image71.png"/><Relationship Id="rId12" Type="http://schemas.openxmlformats.org/officeDocument/2006/relationships/image" Target="../media/image6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6.png"/><Relationship Id="rId11" Type="http://schemas.openxmlformats.org/officeDocument/2006/relationships/image" Target="../media/image64.gif"/><Relationship Id="rId5" Type="http://schemas.openxmlformats.org/officeDocument/2006/relationships/image" Target="../media/image68.png"/><Relationship Id="rId10" Type="http://schemas.openxmlformats.org/officeDocument/2006/relationships/image" Target="../media/image58.png"/><Relationship Id="rId4" Type="http://schemas.openxmlformats.org/officeDocument/2006/relationships/image" Target="../media/image45.png"/><Relationship Id="rId9" Type="http://schemas.openxmlformats.org/officeDocument/2006/relationships/image" Target="../media/image57.gif"/><Relationship Id="rId1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2.gif"/><Relationship Id="rId3" Type="http://schemas.openxmlformats.org/officeDocument/2006/relationships/image" Target="../media/image54.jpeg"/><Relationship Id="rId7" Type="http://schemas.openxmlformats.org/officeDocument/2006/relationships/image" Target="../media/image74.png"/><Relationship Id="rId12" Type="http://schemas.openxmlformats.org/officeDocument/2006/relationships/image" Target="../media/image6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6.png"/><Relationship Id="rId11" Type="http://schemas.openxmlformats.org/officeDocument/2006/relationships/image" Target="../media/image64.gif"/><Relationship Id="rId5" Type="http://schemas.openxmlformats.org/officeDocument/2006/relationships/image" Target="../media/image68.png"/><Relationship Id="rId10" Type="http://schemas.openxmlformats.org/officeDocument/2006/relationships/image" Target="../media/image58.png"/><Relationship Id="rId4" Type="http://schemas.openxmlformats.org/officeDocument/2006/relationships/image" Target="../media/image45.png"/><Relationship Id="rId9" Type="http://schemas.openxmlformats.org/officeDocument/2006/relationships/image" Target="../media/image5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png"/><Relationship Id="rId5" Type="http://schemas.openxmlformats.org/officeDocument/2006/relationships/image" Target="../media/image8.png"/><Relationship Id="rId4" Type="http://schemas.openxmlformats.org/officeDocument/2006/relationships/image" Target="../media/image75.png"/><Relationship Id="rId9" Type="http://schemas.openxmlformats.org/officeDocument/2006/relationships/image" Target="../media/image7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image" Target="../media/image86.gif"/><Relationship Id="rId7" Type="http://schemas.openxmlformats.org/officeDocument/2006/relationships/image" Target="../media/image90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9.gif"/><Relationship Id="rId5" Type="http://schemas.openxmlformats.org/officeDocument/2006/relationships/image" Target="../media/image88.png"/><Relationship Id="rId4" Type="http://schemas.openxmlformats.org/officeDocument/2006/relationships/image" Target="../media/image8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5"/>
          <p:cNvSpPr txBox="1">
            <a:spLocks noChangeArrowheads="1"/>
          </p:cNvSpPr>
          <p:nvPr/>
        </p:nvSpPr>
        <p:spPr bwMode="auto">
          <a:xfrm>
            <a:off x="329292" y="785923"/>
            <a:ext cx="8115300" cy="263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prstTxWarp prst="textDoubleWave1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900" b="1" dirty="0">
              <a:solidFill>
                <a:srgbClr val="0000FF"/>
              </a:solidFill>
              <a:latin typeface=".VnTime" pitchFamily="34" charset="0"/>
            </a:endParaRP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.VnTime" pitchFamily="34" charset="0"/>
            </a:endParaRPr>
          </a:p>
          <a:p>
            <a:pPr algn="ctr" eaLnBrk="1" hangingPunct="1"/>
            <a:r>
              <a:rPr lang="en-US" alt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Đề</a:t>
            </a:r>
            <a:r>
              <a:rPr lang="en-US" altLang="en-US" sz="4000" b="1" i="1" dirty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tài</a:t>
            </a:r>
            <a:r>
              <a:rPr lang="en-US" altLang="en-US" sz="4000" b="1" i="1" dirty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: </a:t>
            </a:r>
            <a:endParaRPr lang="en-US" altLang="en-US" sz="4000" b="1" i="1" dirty="0" smtClean="0">
              <a:solidFill>
                <a:srgbClr val="FF0000"/>
              </a:solidFill>
              <a:latin typeface="Barlow Condensed SemiBold" pitchFamily="2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4000" b="1" i="1" dirty="0" err="1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Qúa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trình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phát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triển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của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Barlow Condensed SemiBold" pitchFamily="2" charset="0"/>
                <a:cs typeface="Times New Roman" pitchFamily="18" charset="0"/>
              </a:rPr>
              <a:t>cây</a:t>
            </a:r>
            <a:endParaRPr lang="en-US" altLang="en-US" sz="4000" b="1" i="1" dirty="0">
              <a:solidFill>
                <a:srgbClr val="FF0000"/>
              </a:solidFill>
              <a:latin typeface="Barlow Condensed SemiBold" pitchFamily="2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1299" y="14802"/>
            <a:ext cx="3581400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MN GIANG BIÊN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4550" y="895360"/>
            <a:ext cx="4838700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185" y="3409950"/>
            <a:ext cx="3951514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500" y="4019549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1" y="114300"/>
            <a:ext cx="1143000" cy="5715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2.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21" y="2421977"/>
            <a:ext cx="2508509" cy="2414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06" y="2060017"/>
            <a:ext cx="2578613" cy="277052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533400" y="1276351"/>
            <a:ext cx="2362200" cy="91167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vi-VN" dirty="0" smtClean="0">
                <a:solidFill>
                  <a:schemeClr val="tx1"/>
                </a:solidFill>
              </a:rPr>
              <a:t>Cây </a:t>
            </a:r>
            <a:r>
              <a:rPr lang="vi-VN" dirty="0">
                <a:solidFill>
                  <a:schemeClr val="tx1"/>
                </a:solidFill>
              </a:rPr>
              <a:t>non được chăm sóc thành cây gì nhỉ?</a:t>
            </a: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86200" y="114300"/>
            <a:ext cx="2209800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như thế nào gọi là cây trưởng </a:t>
            </a:r>
            <a:r>
              <a:rPr lang="vi-VN" dirty="0" smtClean="0">
                <a:solidFill>
                  <a:schemeClr val="tx1"/>
                </a:solidFill>
              </a:rPr>
              <a:t>thành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5619" y="2188028"/>
            <a:ext cx="2267857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trưởng thành sẽ cho chúng ta những gì?</a:t>
            </a: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879"/>
            <a:ext cx="9144000" cy="276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256620"/>
            <a:ext cx="91440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" y="1035335"/>
            <a:ext cx="9140371" cy="409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"/>
            <a:ext cx="91440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00050"/>
            <a:ext cx="1143000" cy="5715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3.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80" y="1259918"/>
            <a:ext cx="3118327" cy="376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09" y="1504957"/>
            <a:ext cx="3266308" cy="3201419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28600" y="1259916"/>
            <a:ext cx="2209800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sẽ như thế nào sau khi rau hoa?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138908" y="3733905"/>
            <a:ext cx="2209800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 cây ra hoa ra quả đã là giai đoạn cuối chưa.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4"/>
            <a:ext cx="9144000" cy="49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3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" y="198154"/>
            <a:ext cx="9114971" cy="492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7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y tao nho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15" y="742951"/>
            <a:ext cx="3241675" cy="41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3" descr="anistars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42900"/>
            <a:ext cx="1781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042992" y="1383506"/>
            <a:ext cx="583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66"/>
                </a:solidFill>
                <a:cs typeface="Arial" charset="0"/>
              </a:rPr>
              <a:t> </a:t>
            </a:r>
            <a:endParaRPr lang="en-US" sz="2800" smtClean="0">
              <a:solidFill>
                <a:srgbClr val="0033CC"/>
              </a:solidFill>
              <a:latin typeface=".VnTifani Heavy" pitchFamily="34" charset="0"/>
              <a:cs typeface="Arial" charset="0"/>
            </a:endParaRPr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971550" y="2680098"/>
            <a:ext cx="6408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.VnAristote" pitchFamily="34" charset="0"/>
                <a:cs typeface="Arial" charset="0"/>
              </a:rPr>
              <a:t> 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ph/>
          </p:nvPr>
        </p:nvGraphicFramePr>
        <p:xfrm>
          <a:off x="16" y="0"/>
          <a:ext cx="2627313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6" imgW="3531960" imgH="4445640" progId="MS_ClipArt_Gallery.2">
                  <p:embed/>
                </p:oleObj>
              </mc:Choice>
              <mc:Fallback>
                <p:oleObj name="Clip" r:id="rId6" imgW="3531960" imgH="44456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" y="0"/>
                        <a:ext cx="2627313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6" name="WordArt 16"/>
          <p:cNvSpPr>
            <a:spLocks noChangeArrowheads="1" noChangeShapeType="1" noTextEdit="1"/>
          </p:cNvSpPr>
          <p:nvPr/>
        </p:nvSpPr>
        <p:spPr bwMode="auto">
          <a:xfrm>
            <a:off x="838223" y="600074"/>
            <a:ext cx="6810375" cy="162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*   </a:t>
            </a:r>
            <a:r>
              <a:rPr lang="vi-VN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 1: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13" descr="anistars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342900"/>
            <a:ext cx="1781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3" descr="anistars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42" y="-322124"/>
            <a:ext cx="1781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3" descr="anistars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5" y="-400050"/>
            <a:ext cx="1781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3" descr="anistars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17" y="-400050"/>
            <a:ext cx="1781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3" descr="anistars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39" y="-514350"/>
            <a:ext cx="1781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967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8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/>
      <p:bldP spid="1843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_1478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076"/>
            <a:ext cx="9144000" cy="15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4" descr="hat"/>
          <p:cNvSpPr>
            <a:spLocks noChangeAspect="1" noChangeArrowheads="1"/>
          </p:cNvSpPr>
          <p:nvPr/>
        </p:nvSpPr>
        <p:spPr bwMode="auto">
          <a:xfrm>
            <a:off x="4140201" y="3759994"/>
            <a:ext cx="1076325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4341" name="Picture 5" descr="nen da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926"/>
            <a:ext cx="91440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428751" y="133350"/>
            <a:ext cx="5422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BÉ XEM SỰ PHÁT TRIỂN CỦA CÂY</a:t>
            </a:r>
          </a:p>
        </p:txBody>
      </p:sp>
      <p:pic>
        <p:nvPicPr>
          <p:cNvPr id="14343" name="Picture 7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8486">
            <a:off x="299457" y="2974784"/>
            <a:ext cx="529829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farfalla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65880"/>
            <a:ext cx="808038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2" descr="spiderwe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53665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1214E-7 C -0.0599 -0.26358 -0.11997 -0.5274 -0.10139 -0.63861 C -0.08281 -0.7496 0.07274 -0.74659 0.11111 -0.66798 C 0.14982 -0.58936 0.07222 -0.27376 0.13038 -0.16694 C 0.18854 -0.06012 0.35417 -0.02127 0.46042 -0.02728 C 0.56701 -0.0333 0.74844 -0.10983 0.76857 -0.20278 C 0.78871 -0.29572 0.67361 -0.54705 0.58125 -0.58543 C 0.48889 -0.62382 0.31007 -0.53225 0.21458 -0.4333 C 0.1191 -0.33434 0.04253 -0.06497 0.00816 0.00855 " pathEditMode="relative" rAng="0" ptsTypes="aaaaaaaaA">
                                      <p:cBhvr>
                                        <p:cTn id="11" dur="5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G_1478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troi mua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nen d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076"/>
            <a:ext cx="9144000" cy="15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 descr="hat"/>
          <p:cNvSpPr>
            <a:spLocks noChangeAspect="1" noChangeArrowheads="1"/>
          </p:cNvSpPr>
          <p:nvPr/>
        </p:nvSpPr>
        <p:spPr bwMode="auto">
          <a:xfrm>
            <a:off x="4140201" y="3759994"/>
            <a:ext cx="1076325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4038" name="Picture 6" descr="h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50" y="3759996"/>
            <a:ext cx="898525" cy="65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ha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1064">
            <a:off x="-1230313" y="707231"/>
            <a:ext cx="6762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nen da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926"/>
            <a:ext cx="91440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nua qua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65" y="4005263"/>
            <a:ext cx="938213" cy="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838783"/>
      </p:ext>
    </p:extLst>
  </p:cSld>
  <p:clrMapOvr>
    <a:masterClrMapping/>
  </p:clrMapOvr>
  <p:transition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4.81481E-6 C 0.00851 -0.0007 0.02014 -0.00139 0.02917 -0.00371 C 0.03646 -0.00556 0.03038 -0.0051 0.0375 -0.00926 C 0.04479 -0.01343 0.05243 -0.01413 0.05972 -0.01667 C 0.06528 -0.01852 0.07101 -0.02176 0.07639 -0.02408 C 0.0816 -0.02524 0.08472 -0.02778 0.08472 -0.02755 C 0.09219 -0.03519 0.09948 -0.03681 0.10833 -0.04075 C 0.1099 -0.04144 0.11094 -0.04352 0.1125 -0.04445 C 0.11684 -0.047 0.1217 -0.04838 0.12639 -0.05 C 0.18507 -0.04885 0.19514 -0.05533 0.23333 -0.0426 C 0.23594 -0.03913 0.23906 -0.03681 0.24167 -0.03334 C 0.25087 -0.02107 0.2375 -0.03403 0.24861 -0.02408 C 0.24809 -0.02223 0.2467 -0.02038 0.24722 -0.01852 C 0.24792 -0.01644 0.25035 -0.01644 0.25139 -0.01482 C 0.25365 -0.01158 0.25504 -0.00741 0.25695 -0.00371 C 0.25781 -0.00186 0.25885 4.81481E-6 0.25972 0.00185 C 0.26059 0.0037 0.2625 0.0074 0.2625 0.00763 C 0.26441 0.02013 0.26788 0.03171 0.26945 0.04444 C 0.26875 0.06504 0.27205 0.11319 0.25833 0.13148 C 0.25712 0.13634 0.25695 0.14143 0.25556 0.14629 C 0.25504 0.14837 0.25347 0.14976 0.25278 0.15185 C 0.25 0.15902 0.2526 0.15648 0.25 0.16481 C 0.24931 0.16689 0.24792 0.16828 0.24722 0.17037 C 0.24514 0.17592 0.24462 0.18287 0.24306 0.18888 C 0.24392 0.2368 0.24254 0.28958 0.25139 0.33703 C 0.2533 0.36064 0.2559 0.36412 0.26389 0.38333 C 0.27101 0.40023 0.26146 0.38564 0.27222 0.4 C 0.27535 0.41689 0.27604 0.3956 0.28438 0.4081 C 0.29184 0.41944 0.29635 0.41226 0.30417 0.41921 C 0.3099 0.43125 0.32865 0.42384 0.33733 0.43032 C 0.35104 0.44027 0.4007 0.44328 0.41146 0.44699 C 0.42083 0.44976 0.46806 0.44699 0.47813 0.45115 C 0.49601 0.46018 0.51684 0.45856 0.52917 0.46504 C 0.54288 0.4706 0.55347 0.47777 0.56042 0.48449 C 0.57135 0.48935 0.55955 0.50277 0.57083 0.50532 C 0.57222 0.50648 0.57101 0.50717 0.57257 0.50787 C 0.57517 0.50902 0.57274 0.50902 0.57535 0.51064 C 0.57691 0.51157 0.57743 0.51388 0.57882 0.51527 C 0.58004 0.51643 0.5809 0.52106 0.58229 0.52175 C 0.58733 0.54212 0.57934 0.51689 0.58646 0.53842 C 0.59132 0.553 0.58524 0.54652 0.59271 0.55324 C 0.5941 0.55879 0.59427 0.56296 0.59618 0.56805 " pathEditMode="relative" rAng="0" ptsTypes="ffffffffffffffffffffffffffffffffafffffffff">
                                      <p:cBhvr>
                                        <p:cTn id="6" dur="4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9" y="25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0">
                                      <p:cBhvr>
                                        <p:cTn id="8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10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48148E-6 L -0.00017 -0.01713 L -0.0033 -0.05833 " pathEditMode="fixed" rAng="0" ptsTypes="AAA">
                                      <p:cBhvr>
                                        <p:cTn id="34" dur="5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29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at troi moc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IMG_147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nen d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076"/>
            <a:ext cx="9144000" cy="15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m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36465">
            <a:off x="4346378" y="2975968"/>
            <a:ext cx="922735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AutoShape 6" descr="hat"/>
          <p:cNvSpPr>
            <a:spLocks noChangeAspect="1" noChangeArrowheads="1"/>
          </p:cNvSpPr>
          <p:nvPr/>
        </p:nvSpPr>
        <p:spPr bwMode="auto">
          <a:xfrm>
            <a:off x="4140201" y="3759994"/>
            <a:ext cx="1076325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6087" name="Picture 7" descr="h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0000">
            <a:off x="4102100" y="3489724"/>
            <a:ext cx="865188" cy="6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nen da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926"/>
            <a:ext cx="91440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MMAG00178_0000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198" flipH="1">
            <a:off x="2771775" y="3489730"/>
            <a:ext cx="649288" cy="1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MMAG00178_0000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0" y="3057525"/>
            <a:ext cx="104775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MMAG00178_0000[1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6500" flipH="1">
            <a:off x="6948488" y="3706423"/>
            <a:ext cx="6477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 descr="valros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680097"/>
            <a:ext cx="176371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15970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0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C 0.00053 0.00649 0.00122 0.0132 0.00139 0.01667 " pathEditMode="relative" ptsTypes="aA">
                                      <p:cBhvr>
                                        <p:cTn id="12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35 -0.08959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1478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076"/>
            <a:ext cx="9144000" cy="15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cay m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44" y="2842022"/>
            <a:ext cx="1316037" cy="158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hai 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87253"/>
            <a:ext cx="506412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qua m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3112294"/>
            <a:ext cx="622300" cy="5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vuon l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3563938" y="2463404"/>
            <a:ext cx="208756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nen da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926"/>
            <a:ext cx="91440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MMAG00178_0000[1]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1178" flipH="1">
            <a:off x="1187450" y="3327805"/>
            <a:ext cx="649288" cy="1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MMAG00178_0000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0" y="3057525"/>
            <a:ext cx="104775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MMAG00178_0000[1]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3276600" y="3489729"/>
            <a:ext cx="6477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2" descr="sun12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31321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Picture 13" descr="sun14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8" y="250031"/>
            <a:ext cx="172878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1557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3.7037E-7 L -0.00226 -0.0423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213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23" dur="5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3.7037E-6 L -0.07482 -0.06365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1.48148E-6 L 0 -0.15532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t troi moc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nhanh 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40" y="465535"/>
            <a:ext cx="2341563" cy="187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mang tr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7"/>
            <a:ext cx="4824412" cy="30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nen d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4023"/>
            <a:ext cx="9144000" cy="153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vuon l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3708409" y="1654976"/>
            <a:ext cx="1870075" cy="324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nen da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926"/>
            <a:ext cx="91440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vo mam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2382441"/>
            <a:ext cx="406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vo mam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301478"/>
            <a:ext cx="528638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MMAG00178_0000[1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198" flipH="1">
            <a:off x="1187450" y="3327805"/>
            <a:ext cx="649288" cy="1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 descr="MMAG00178_0000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3092" flipH="1">
            <a:off x="179388" y="3274221"/>
            <a:ext cx="104775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MMAG00178_0000[1]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5076825" y="3598076"/>
            <a:ext cx="6477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 descr="sun12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31321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 descr="sun14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8" y="250031"/>
            <a:ext cx="172878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237874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9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1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1157 C 0.00608 0.02013 0.00278 0.01967 0.00573 0.03518 C 0.00538 0.04351 0.00781 0.06203 -0.00052 0.06574 C -0.00156 0.06713 -0.00278 0.06828 -0.00364 0.0699 C -0.00521 0.07245 -0.00781 0.07824 -0.00781 0.07847 C -0.01302 0.11296 -0.01007 0.14513 -0.00885 0.1824 C -0.00868 0.1868 -0.00573 0.1949 -0.00573 0.19513 C -0.00538 0.20046 -0.00521 0.20601 -0.00469 0.21157 C -0.00399 0.21898 0.0007 0.22801 0.00365 0.23379 C 0.00556 0.2375 0.0066 0.24583 0.00781 0.25046 C 0.00816 0.25208 0.00938 0.25324 0.0099 0.25463 C 0.01198 0.26018 0.01285 0.26782 0.01406 0.27407 C 0.01372 0.2868 0.01927 0.31203 0.00886 0.32129 C 0.00764 0.32615 0.00625 0.32615 0.00365 0.32963 " pathEditMode="relative" rAng="0" ptsTypes="fffffffffffffA">
                                      <p:cBhvr>
                                        <p:cTn id="13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15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C 0.00451 0.01805 0.00399 0.04189 -0.00417 0.05833 C -0.00399 0.06018 -0.00677 0.10185 0.00208 0.10972 C 0.00694 0.11944 0.00417 0.1162 0.00938 0.12083 C 0.01007 0.12222 0.01094 0.12361 0.01146 0.125 C 0.01198 0.12638 0.01198 0.12777 0.0125 0.12916 C 0.01372 0.13217 0.01667 0.1375 0.01667 0.1375 C 0.01944 0.15231 0.01563 0.17222 0.02083 0.18611 C 0.02292 0.19166 0.02847 0.19652 0.03229 0.2 C 0.03403 0.20671 0.03455 0.21134 0.03854 0.21666 C 0.04253 0.22199 0.04618 0.22754 0.04792 0.23472 C 0.04757 0.23611 0.0467 0.2375 0.04688 0.23888 C 0.04705 0.24189 0.04896 0.24722 0.04896 0.24722 C 0.04913 0.25162 0.04896 0.26736 0.05104 0.275 C 0.05243 0.28009 0.05521 0.28356 0.05625 0.28888 C 0.05833 0.29953 0.05729 0.30439 0.06667 0.30694 C 0.06962 0.31088 0.0717 0.31574 0.075 0.31944 C 0.08038 0.32546 0.0901 0.32638 0.09688 0.32638 " pathEditMode="relative" rAng="0" ptsTypes="fffffffffffffffffA">
                                      <p:cBhvr>
                                        <p:cTn id="15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t troi moc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4023"/>
            <a:ext cx="9144000" cy="153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vuon 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3711575" y="1656160"/>
            <a:ext cx="1866900" cy="324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nen da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926"/>
            <a:ext cx="91440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ra 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65534"/>
            <a:ext cx="2846388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MMAG00178_0000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198" flipH="1">
            <a:off x="1187450" y="3327805"/>
            <a:ext cx="649288" cy="1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MMAG00178_0000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0" y="3165873"/>
            <a:ext cx="104775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MMAG00178_0000[1]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5894" flipH="1">
            <a:off x="755650" y="3381382"/>
            <a:ext cx="6477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sun12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31321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5265"/>
            <a:ext cx="1835150" cy="119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57189"/>
            <a:ext cx="800100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2296"/>
            <a:ext cx="800100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68005"/>
            <a:ext cx="800100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15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1017">
            <a:off x="3065468" y="1179917"/>
            <a:ext cx="6000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6" descr="bonguamoi"/>
          <p:cNvPicPr>
            <a:picLocks noChangeAspect="1" noChangeArrowheads="1"/>
          </p:cNvPicPr>
          <p:nvPr>
            <p:ph type="body"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219458"/>
            <a:ext cx="1885950" cy="1888331"/>
          </a:xfrm>
          <a:noFill/>
        </p:spPr>
      </p:pic>
    </p:spTree>
    <p:extLst>
      <p:ext uri="{BB962C8B-B14F-4D97-AF65-F5344CB8AC3E}">
        <p14:creationId xmlns:p14="http://schemas.microsoft.com/office/powerpoint/2010/main" val="401135089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at troi moc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nen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4023"/>
            <a:ext cx="9144000" cy="153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vuon l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3711575" y="1656160"/>
            <a:ext cx="1866900" cy="324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nen da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926"/>
            <a:ext cx="9144000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ra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15" y="171457"/>
            <a:ext cx="1800225" cy="210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MMAG00178_0000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198" flipH="1">
            <a:off x="1187450" y="3327805"/>
            <a:ext cx="649288" cy="1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MMAG00178_0000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0" y="3219450"/>
            <a:ext cx="1047750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MMAG00178_0000[1]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947" flipH="1">
            <a:off x="1835150" y="3219457"/>
            <a:ext cx="647700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1" descr="sun12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28599"/>
            <a:ext cx="31321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5265"/>
            <a:ext cx="1835150" cy="119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3" descr="3d butterfl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436146"/>
            <a:ext cx="800100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524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2159015" y="1132285"/>
            <a:ext cx="4824413" cy="3726656"/>
          </a:xfrm>
          <a:prstGeom prst="ellipse">
            <a:avLst/>
          </a:prstGeom>
          <a:solidFill>
            <a:schemeClr val="accent1"/>
          </a:solidFill>
          <a:ln w="4445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6324" name="Picture 4" descr="vo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5" y="628658"/>
            <a:ext cx="1871663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vong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3" y="2057403"/>
            <a:ext cx="1800225" cy="131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von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15" y="3429008"/>
            <a:ext cx="1954213" cy="154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vong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34978"/>
            <a:ext cx="1963738" cy="1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vong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14550"/>
            <a:ext cx="21082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vong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15" y="628652"/>
            <a:ext cx="18002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Line 10"/>
          <p:cNvSpPr>
            <a:spLocks noChangeShapeType="1"/>
          </p:cNvSpPr>
          <p:nvPr/>
        </p:nvSpPr>
        <p:spPr bwMode="auto">
          <a:xfrm>
            <a:off x="4184650" y="1341835"/>
            <a:ext cx="647700" cy="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4343400" y="4457700"/>
            <a:ext cx="647700" cy="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rot="3000000">
            <a:off x="6129345" y="1950244"/>
            <a:ext cx="485775" cy="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rot="6600000" flipH="1" flipV="1">
            <a:off x="6530585" y="3489722"/>
            <a:ext cx="464344" cy="11430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 rot="-3900000">
            <a:off x="2470158" y="2071688"/>
            <a:ext cx="485775" cy="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 rot="-6600000">
            <a:off x="2195520" y="3843338"/>
            <a:ext cx="485775" cy="0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19" name="WordArt 16"/>
          <p:cNvSpPr>
            <a:spLocks noChangeArrowheads="1" noChangeShapeType="1" noTextEdit="1"/>
          </p:cNvSpPr>
          <p:nvPr/>
        </p:nvSpPr>
        <p:spPr bwMode="auto">
          <a:xfrm>
            <a:off x="2298700" y="342900"/>
            <a:ext cx="4495800" cy="1485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9902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smtClean="0">
                <a:ln w="3175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VÒNG ĐỜI CỦA CÂY</a:t>
            </a:r>
          </a:p>
        </p:txBody>
      </p:sp>
      <p:pic>
        <p:nvPicPr>
          <p:cNvPr id="21520" name="Picture 18" descr="00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0" y="3190877"/>
            <a:ext cx="962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9" descr="00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3228977"/>
            <a:ext cx="962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20" descr="00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4" y="4514850"/>
            <a:ext cx="3159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4107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 animBg="1"/>
      <p:bldP spid="56331" grpId="0" animBg="1"/>
      <p:bldP spid="56332" grpId="0" animBg="1"/>
      <p:bldP spid="56333" grpId="0" animBg="1"/>
      <p:bldP spid="56334" grpId="0" animBg="1"/>
      <p:bldP spid="563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/>
            <a:r>
              <a:rPr lang="en-US" sz="3000" dirty="0" err="1" smtClean="0">
                <a:solidFill>
                  <a:srgbClr val="FF0066"/>
                </a:solidFill>
              </a:rPr>
              <a:t>Phần</a:t>
            </a:r>
            <a:r>
              <a:rPr lang="en-US" sz="2100" dirty="0" smtClean="0">
                <a:solidFill>
                  <a:srgbClr val="FF0066"/>
                </a:solidFill>
              </a:rPr>
              <a:t> </a:t>
            </a:r>
            <a:r>
              <a:rPr lang="en-US" sz="3000" dirty="0" err="1" smtClean="0">
                <a:solidFill>
                  <a:srgbClr val="FF0066"/>
                </a:solidFill>
              </a:rPr>
              <a:t>mở</a:t>
            </a:r>
            <a:r>
              <a:rPr lang="en-US" sz="3000" dirty="0" smtClean="0">
                <a:solidFill>
                  <a:srgbClr val="FF0066"/>
                </a:solidFill>
              </a:rPr>
              <a:t> </a:t>
            </a:r>
            <a:r>
              <a:rPr lang="en-US" sz="3000" dirty="0" err="1" smtClean="0">
                <a:solidFill>
                  <a:srgbClr val="FF0066"/>
                </a:solidFill>
              </a:rPr>
              <a:t>rộng</a:t>
            </a:r>
            <a:r>
              <a:rPr lang="en-US" sz="2100" dirty="0" smtClean="0">
                <a:solidFill>
                  <a:srgbClr val="FF0066"/>
                </a:solidFill>
              </a:rPr>
              <a:t>: </a:t>
            </a:r>
            <a:r>
              <a:rPr lang="en-US" sz="2100" dirty="0" err="1" smtClean="0">
                <a:solidFill>
                  <a:srgbClr val="FF0066"/>
                </a:solidFill>
              </a:rPr>
              <a:t>M</a:t>
            </a:r>
            <a:r>
              <a:rPr lang="en-US" sz="2100" dirty="0" err="1" smtClean="0">
                <a:solidFill>
                  <a:srgbClr val="FF0066"/>
                </a:solidFill>
              </a:rPr>
              <a:t>ăng</a:t>
            </a:r>
            <a:r>
              <a:rPr lang="en-US" sz="2100" dirty="0" smtClean="0">
                <a:solidFill>
                  <a:srgbClr val="FF0066"/>
                </a:solidFill>
              </a:rPr>
              <a:t> </a:t>
            </a:r>
            <a:r>
              <a:rPr lang="en-US" sz="2100" dirty="0" err="1" smtClean="0">
                <a:solidFill>
                  <a:srgbClr val="FF0066"/>
                </a:solidFill>
              </a:rPr>
              <a:t>mọc</a:t>
            </a:r>
            <a:r>
              <a:rPr lang="en-US" sz="2100" dirty="0" smtClean="0">
                <a:solidFill>
                  <a:srgbClr val="FF0066"/>
                </a:solidFill>
              </a:rPr>
              <a:t> </a:t>
            </a:r>
            <a:r>
              <a:rPr lang="en-US" sz="2100" dirty="0" err="1" smtClean="0">
                <a:solidFill>
                  <a:srgbClr val="FF0066"/>
                </a:solidFill>
              </a:rPr>
              <a:t>từ</a:t>
            </a:r>
            <a:r>
              <a:rPr lang="en-US" sz="2100" dirty="0" smtClean="0">
                <a:solidFill>
                  <a:srgbClr val="FF0066"/>
                </a:solidFill>
              </a:rPr>
              <a:t> </a:t>
            </a:r>
            <a:r>
              <a:rPr lang="en-US" sz="2100" dirty="0" err="1" smtClean="0">
                <a:solidFill>
                  <a:srgbClr val="FF0066"/>
                </a:solidFill>
              </a:rPr>
              <a:t>gốc</a:t>
            </a:r>
            <a:r>
              <a:rPr lang="en-US" sz="2100" dirty="0" smtClean="0">
                <a:solidFill>
                  <a:srgbClr val="FF0066"/>
                </a:solidFill>
              </a:rPr>
              <a:t> </a:t>
            </a:r>
            <a:r>
              <a:rPr lang="en-US" sz="2100" dirty="0" err="1" smtClean="0">
                <a:solidFill>
                  <a:srgbClr val="FF0066"/>
                </a:solidFill>
              </a:rPr>
              <a:t>cây</a:t>
            </a:r>
            <a:r>
              <a:rPr lang="en-US" sz="2100" dirty="0" smtClean="0">
                <a:solidFill>
                  <a:srgbClr val="FF0066"/>
                </a:solidFill>
              </a:rPr>
              <a:t> </a:t>
            </a:r>
            <a:r>
              <a:rPr lang="en-US" sz="2100" dirty="0" err="1" smtClean="0">
                <a:solidFill>
                  <a:srgbClr val="FF0066"/>
                </a:solidFill>
              </a:rPr>
              <a:t>tre</a:t>
            </a:r>
            <a:r>
              <a:rPr lang="en-US" sz="2100" dirty="0" smtClean="0">
                <a:solidFill>
                  <a:srgbClr val="FF0066"/>
                </a:solidFill>
              </a:rPr>
              <a:t> </a:t>
            </a:r>
            <a:r>
              <a:rPr lang="en-US" sz="2100" dirty="0" err="1" smtClean="0">
                <a:solidFill>
                  <a:srgbClr val="FF0066"/>
                </a:solidFill>
              </a:rPr>
              <a:t>mẹ</a:t>
            </a:r>
            <a:endParaRPr lang="en-US" sz="2100" dirty="0" smtClean="0">
              <a:solidFill>
                <a:srgbClr val="FF0066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28700"/>
            <a:ext cx="8229600" cy="3569494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0116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843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28700"/>
          </a:xfrm>
        </p:spPr>
        <p:txBody>
          <a:bodyPr/>
          <a:lstStyle/>
          <a:p>
            <a:pPr eaLnBrk="1" hangingPunct="1"/>
            <a:r>
              <a:rPr lang="en-US" sz="3000" smtClean="0"/>
              <a:t>Cây thiết mộc lan,mọc nhiều mầm ở thân cây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36576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5957" name="Picture 5" descr="ImageView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4288"/>
            <a:ext cx="90439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8937" y="1300163"/>
            <a:ext cx="4529138" cy="1657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CÙNG KHÁM PHÁ</a:t>
            </a:r>
          </a:p>
        </p:txBody>
      </p:sp>
      <p:pic>
        <p:nvPicPr>
          <p:cNvPr id="12" name="Picture 9" descr="vo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92" y="3212905"/>
            <a:ext cx="1512093" cy="144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vong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41" y="3166179"/>
            <a:ext cx="1533526" cy="153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von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30625"/>
            <a:ext cx="1514475" cy="159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4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170320081428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505200" y="4486279"/>
            <a:ext cx="27703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 smtClean="0">
                <a:solidFill>
                  <a:srgbClr val="0000FF"/>
                </a:solidFill>
                <a:latin typeface=".VnAvant" pitchFamily="34" charset="0"/>
              </a:rPr>
              <a:t>C©y ng«</a:t>
            </a:r>
          </a:p>
        </p:txBody>
      </p:sp>
    </p:spTree>
    <p:extLst>
      <p:ext uri="{BB962C8B-B14F-4D97-AF65-F5344CB8AC3E}">
        <p14:creationId xmlns:p14="http://schemas.microsoft.com/office/powerpoint/2010/main" val="1093994266"/>
      </p:ext>
    </p:extLst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" y="0"/>
            <a:ext cx="2667000" cy="6858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Lợi ích của cây xanh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914401"/>
            <a:ext cx="8686800" cy="41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639536"/>
            <a:ext cx="6248400" cy="93345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3: </a:t>
            </a:r>
            <a:endParaRPr lang="en-US" sz="2400" dirty="0" smtClean="0"/>
          </a:p>
          <a:p>
            <a:pPr algn="ctr"/>
            <a:r>
              <a:rPr lang="en-US" sz="2400" dirty="0" err="1" smtClean="0"/>
              <a:t>Trò</a:t>
            </a:r>
            <a:r>
              <a:rPr lang="en-US" sz="2400" dirty="0" smtClean="0"/>
              <a:t> </a:t>
            </a:r>
            <a:r>
              <a:rPr lang="en-US" sz="2400" dirty="0" smtClean="0"/>
              <a:t>chơi “Ai nhanh hơn”</a:t>
            </a:r>
            <a:endParaRPr lang="en-US" sz="2400" dirty="0"/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320820" y="2686050"/>
            <a:ext cx="1578429" cy="85725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1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3831772" y="2076450"/>
            <a:ext cx="1578429" cy="8572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324603" y="2686050"/>
            <a:ext cx="1578429" cy="8572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52400" y="1600200"/>
            <a:ext cx="6705600" cy="120015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1: Để hạt giống có thể phát triển thành cây, đầu tiên phải làm gì?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9200" y="3143250"/>
            <a:ext cx="45720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Gieo hạt xuống đất.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4171950"/>
            <a:ext cx="45720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Ngâm vào trong nước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07829" y="4629150"/>
            <a:ext cx="914400" cy="51435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66800" y="857250"/>
            <a:ext cx="6705600" cy="1200150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2: Sau khi gieo hạt xuống đất, con người có phải chăm sóc không?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2400300"/>
            <a:ext cx="45720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Không.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3363686"/>
            <a:ext cx="45720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Có.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5486400" y="4629150"/>
            <a:ext cx="914400" cy="51435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14400" y="400050"/>
            <a:ext cx="6705600" cy="1200150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3: Đâu là sơ đồ đúng quá trình phát triển của cây từ hạt?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800" y="2024744"/>
            <a:ext cx="4572000" cy="8926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Gieo hạt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nẩy mầm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con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trưởng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 hoa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3371850"/>
            <a:ext cx="4572000" cy="9715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Nẩy mầm =&gt; cây con =&gt; gieo hạt =&gt; cây trưởng thành =&gt; ra hoa =&gt; kết 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15086" y="4629150"/>
            <a:ext cx="914400" cy="51435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6" name="Picture 4" descr="BKGGN005_21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be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85">
            <a:off x="6081713" y="3000375"/>
            <a:ext cx="1998662" cy="213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3495675" y="1924055"/>
            <a:ext cx="2305050" cy="1837135"/>
          </a:xfrm>
          <a:prstGeom prst="cloudCallout">
            <a:avLst>
              <a:gd name="adj1" fmla="val 65426"/>
              <a:gd name="adj2" fmla="val 35222"/>
            </a:avLst>
          </a:prstGeom>
          <a:solidFill>
            <a:srgbClr val="FF0066"/>
          </a:solidFill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00"/>
                </a:solidFill>
                <a:cs typeface="Arial" charset="0"/>
              </a:rPr>
              <a:t>Giờ học hết rồi đi về thôi các bạn ơi!!!!</a:t>
            </a:r>
          </a:p>
        </p:txBody>
      </p:sp>
      <p:pic>
        <p:nvPicPr>
          <p:cNvPr id="38919" name="Picture 7" descr="anicat3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8343"/>
            <a:ext cx="2916238" cy="127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AutoShape 8"/>
          <p:cNvSpPr>
            <a:spLocks noChangeArrowheads="1"/>
          </p:cNvSpPr>
          <p:nvPr/>
        </p:nvSpPr>
        <p:spPr bwMode="auto">
          <a:xfrm>
            <a:off x="0" y="2400300"/>
            <a:ext cx="2819400" cy="1306116"/>
          </a:xfrm>
          <a:prstGeom prst="wedgeEllipseCallout">
            <a:avLst>
              <a:gd name="adj1" fmla="val 15880"/>
              <a:gd name="adj2" fmla="val 62852"/>
            </a:avLst>
          </a:prstGeom>
          <a:solidFill>
            <a:srgbClr val="00FFFF"/>
          </a:solidFill>
          <a:ln w="57150" cmpd="thinThick">
            <a:solidFill>
              <a:srgbClr val="FF33CC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66"/>
                </a:solidFill>
                <a:cs typeface="Arial" charset="0"/>
              </a:rPr>
              <a:t>Mình muốn học nữa</a:t>
            </a:r>
            <a:r>
              <a:rPr lang="en-US" sz="2400" b="1" smtClean="0">
                <a:solidFill>
                  <a:srgbClr val="FF0066"/>
                </a:solidFill>
                <a:cs typeface="Arial" charset="0"/>
              </a:rPr>
              <a:t>!</a:t>
            </a:r>
          </a:p>
        </p:txBody>
      </p:sp>
      <p:pic>
        <p:nvPicPr>
          <p:cNvPr id="38921" name="Picture 9" descr="kpfoxtai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91" y="2518172"/>
            <a:ext cx="64928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mou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025508"/>
            <a:ext cx="1439862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1" descr="mouseru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9" y="4433887"/>
            <a:ext cx="13684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2" descr="bir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50033"/>
            <a:ext cx="792162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AutoShape 14"/>
          <p:cNvSpPr>
            <a:spLocks noChangeArrowheads="1"/>
          </p:cNvSpPr>
          <p:nvPr/>
        </p:nvSpPr>
        <p:spPr bwMode="auto">
          <a:xfrm>
            <a:off x="381000" y="228600"/>
            <a:ext cx="4419600" cy="1600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66"/>
                </a:solidFill>
              </a:rPr>
              <a:t>Giờ học kết thúc rồi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66"/>
                </a:solidFill>
              </a:rPr>
              <a:t>Chúc các bé ngoan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0066"/>
                </a:solidFill>
              </a:rPr>
              <a:t>Cám ơn các cô đã tham dự</a:t>
            </a:r>
          </a:p>
        </p:txBody>
      </p:sp>
    </p:spTree>
    <p:extLst>
      <p:ext uri="{BB962C8B-B14F-4D97-AF65-F5344CB8AC3E}">
        <p14:creationId xmlns:p14="http://schemas.microsoft.com/office/powerpoint/2010/main" val="400589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4.81481E-6 L 0.00087 -0.10163 " pathEditMode="relative" rAng="0" ptsTypes="AA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093"/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nimBg="1"/>
      <p:bldP spid="79880" grpId="0" animBg="1"/>
      <p:bldP spid="798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xmlns="" id="{B5218E0F-EC21-402B-9F83-2A5A0C47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0956"/>
            <a:ext cx="9525000" cy="557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6" descr="hd2">
            <a:extLst>
              <a:ext uri="{FF2B5EF4-FFF2-40B4-BE49-F238E27FC236}">
                <a16:creationId xmlns:a16="http://schemas.microsoft.com/office/drawing/2014/main" xmlns="" id="{12F47BDE-5BF4-4E4D-A335-3EE7E61F03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3053" y="1503760"/>
            <a:ext cx="3393281" cy="2343150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SlantUp">
              <a:avLst>
                <a:gd name="adj" fmla="val 21542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stretch>
                  <a:fillRect/>
                </a:stretch>
              </a:blip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12" descr="02142214[1]">
            <a:extLst>
              <a:ext uri="{FF2B5EF4-FFF2-40B4-BE49-F238E27FC236}">
                <a16:creationId xmlns:a16="http://schemas.microsoft.com/office/drawing/2014/main" xmlns="" id="{C027A90F-BEF3-49EC-AF0C-CCB6BE912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34878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4" descr="02142214[1]">
            <a:extLst>
              <a:ext uri="{FF2B5EF4-FFF2-40B4-BE49-F238E27FC236}">
                <a16:creationId xmlns:a16="http://schemas.microsoft.com/office/drawing/2014/main" xmlns="" id="{96BC4A1E-EE74-411B-B659-57F11F41A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1" y="2313385"/>
            <a:ext cx="4762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9" descr="1STAROLL">
            <a:extLst>
              <a:ext uri="{FF2B5EF4-FFF2-40B4-BE49-F238E27FC236}">
                <a16:creationId xmlns:a16="http://schemas.microsoft.com/office/drawing/2014/main" xmlns="" id="{CF324B44-4AB3-4CBF-9AC1-50FC396E0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00100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 descr="1STAROLL">
            <a:extLst>
              <a:ext uri="{FF2B5EF4-FFF2-40B4-BE49-F238E27FC236}">
                <a16:creationId xmlns:a16="http://schemas.microsoft.com/office/drawing/2014/main" xmlns="" id="{BC12B969-6087-40D4-B997-6894416F5A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00150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1" descr="1STAROLL">
            <a:extLst>
              <a:ext uri="{FF2B5EF4-FFF2-40B4-BE49-F238E27FC236}">
                <a16:creationId xmlns:a16="http://schemas.microsoft.com/office/drawing/2014/main" xmlns="" id="{498657A8-0133-4B7A-BC7F-976098949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2" descr="1STAROLL">
            <a:extLst>
              <a:ext uri="{FF2B5EF4-FFF2-40B4-BE49-F238E27FC236}">
                <a16:creationId xmlns:a16="http://schemas.microsoft.com/office/drawing/2014/main" xmlns="" id="{578CC642-60D4-4C6F-8723-244DF0241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90675"/>
            <a:ext cx="381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7" descr="pinksparkle6df1">
            <a:extLst>
              <a:ext uri="{FF2B5EF4-FFF2-40B4-BE49-F238E27FC236}">
                <a16:creationId xmlns:a16="http://schemas.microsoft.com/office/drawing/2014/main" xmlns="" id="{6279975A-4A0D-4D83-94AD-9406F9050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85911"/>
            <a:ext cx="68580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0" descr="th_b9hsm1">
            <a:extLst>
              <a:ext uri="{FF2B5EF4-FFF2-40B4-BE49-F238E27FC236}">
                <a16:creationId xmlns:a16="http://schemas.microsoft.com/office/drawing/2014/main" xmlns="" id="{B4174AE6-DC76-4555-8711-CE11EC840B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21" y="857261"/>
            <a:ext cx="200025" cy="1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31" descr="th_b9hsm1">
            <a:extLst>
              <a:ext uri="{FF2B5EF4-FFF2-40B4-BE49-F238E27FC236}">
                <a16:creationId xmlns:a16="http://schemas.microsoft.com/office/drawing/2014/main" xmlns="" id="{CC0D44FD-85A0-41FE-A3AC-69CA60B16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17" y="1771661"/>
            <a:ext cx="200025" cy="1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34" descr="th_b9hsm1">
            <a:extLst>
              <a:ext uri="{FF2B5EF4-FFF2-40B4-BE49-F238E27FC236}">
                <a16:creationId xmlns:a16="http://schemas.microsoft.com/office/drawing/2014/main" xmlns="" id="{72D936E3-2DB8-4B8A-BA77-0EA5ECF475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12" y="4514861"/>
            <a:ext cx="200025" cy="1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AutoShape 2">
            <a:extLst>
              <a:ext uri="{FF2B5EF4-FFF2-40B4-BE49-F238E27FC236}">
                <a16:creationId xmlns:a16="http://schemas.microsoft.com/office/drawing/2014/main" xmlns="" id="{DEF36184-05C8-41C5-8823-969513182C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9C5DA6-AE67-43D8-B684-9FA449DF5040}"/>
              </a:ext>
            </a:extLst>
          </p:cNvPr>
          <p:cNvSpPr txBox="1"/>
          <p:nvPr/>
        </p:nvSpPr>
        <p:spPr>
          <a:xfrm rot="20594317">
            <a:off x="240198" y="825503"/>
            <a:ext cx="2441469" cy="1038744"/>
          </a:xfrm>
          <a:prstGeom prst="rect">
            <a:avLst/>
          </a:prstGeom>
          <a:noFill/>
        </p:spPr>
        <p:txBody>
          <a:bodyPr lIns="68579" tIns="34289" rIns="68579" bIns="34289">
            <a:spAutoFit/>
          </a:bodyPr>
          <a:lstStyle/>
          <a:p>
            <a:pPr algn="ctr" defTabSz="914355">
              <a:defRPr/>
            </a:pPr>
            <a:r>
              <a:rPr lang="en-US" sz="21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  <a:r>
              <a:rPr lang="en-US" sz="21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endParaRPr lang="en-US" sz="21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55">
              <a:defRPr/>
            </a:pPr>
            <a:r>
              <a:rPr lang="en-US" sz="21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1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1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1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92" name="Picture 2">
            <a:extLst>
              <a:ext uri="{FF2B5EF4-FFF2-40B4-BE49-F238E27FC236}">
                <a16:creationId xmlns:a16="http://schemas.microsoft.com/office/drawing/2014/main" xmlns="" id="{70B91820-CB8D-4F04-829B-2254866B1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7181"/>
          <a:stretch>
            <a:fillRect/>
          </a:stretch>
        </p:blipFill>
        <p:spPr bwMode="auto">
          <a:xfrm>
            <a:off x="3276618" y="132171"/>
            <a:ext cx="2832497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28">
            <a:extLst>
              <a:ext uri="{FF2B5EF4-FFF2-40B4-BE49-F238E27FC236}">
                <a16:creationId xmlns:a16="http://schemas.microsoft.com/office/drawing/2014/main" xmlns="" id="{2D619350-A678-40B9-B2A8-53FE0F182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487" y="3132546"/>
            <a:ext cx="1179909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518E8555-C56E-4C24-95CD-E38E2677DC4B}"/>
              </a:ext>
            </a:extLst>
          </p:cNvPr>
          <p:cNvSpPr/>
          <p:nvPr/>
        </p:nvSpPr>
        <p:spPr>
          <a:xfrm>
            <a:off x="4619631" y="1689508"/>
            <a:ext cx="180975" cy="55721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914355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xmlns="" id="{F9D77F4F-4DFC-4DC2-BD37-B7FE1F06F251}"/>
              </a:ext>
            </a:extLst>
          </p:cNvPr>
          <p:cNvSpPr/>
          <p:nvPr/>
        </p:nvSpPr>
        <p:spPr>
          <a:xfrm rot="4022068">
            <a:off x="3136107" y="1231107"/>
            <a:ext cx="160734" cy="159662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914355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xmlns="" id="{7F42348B-F3EB-4870-ADF6-56D28AF1D251}"/>
              </a:ext>
            </a:extLst>
          </p:cNvPr>
          <p:cNvSpPr/>
          <p:nvPr/>
        </p:nvSpPr>
        <p:spPr>
          <a:xfrm rot="17380040">
            <a:off x="6360325" y="1054905"/>
            <a:ext cx="128588" cy="196691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914355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65DE2E1-4BCF-4244-AE25-03BA719FF567}"/>
              </a:ext>
            </a:extLst>
          </p:cNvPr>
          <p:cNvSpPr/>
          <p:nvPr/>
        </p:nvSpPr>
        <p:spPr>
          <a:xfrm>
            <a:off x="3225409" y="1284686"/>
            <a:ext cx="2756297" cy="3714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914355">
              <a:defRPr/>
            </a:pPr>
            <a:r>
              <a:rPr lang="en-US" dirty="0">
                <a:solidFill>
                  <a:prstClr val="white"/>
                </a:solidFill>
              </a:rPr>
              <a:t>HOẠT ĐỘNG NHÓM</a:t>
            </a:r>
          </a:p>
        </p:txBody>
      </p:sp>
      <p:pic>
        <p:nvPicPr>
          <p:cNvPr id="24598" name="Picture 36">
            <a:extLst>
              <a:ext uri="{FF2B5EF4-FFF2-40B4-BE49-F238E27FC236}">
                <a16:creationId xmlns:a16="http://schemas.microsoft.com/office/drawing/2014/main" xmlns="" id="{BF831CB9-769C-456E-9ED3-BCCB3E8A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16" y="2046685"/>
            <a:ext cx="2724150" cy="31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8">
            <a:extLst>
              <a:ext uri="{FF2B5EF4-FFF2-40B4-BE49-F238E27FC236}">
                <a16:creationId xmlns:a16="http://schemas.microsoft.com/office/drawing/2014/main" xmlns="" id="{9FC183F3-0D6B-430B-A7F4-7C776F6A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2062163"/>
            <a:ext cx="3414713" cy="314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0" name="TextBox 40">
            <a:extLst>
              <a:ext uri="{FF2B5EF4-FFF2-40B4-BE49-F238E27FC236}">
                <a16:creationId xmlns:a16="http://schemas.microsoft.com/office/drawing/2014/main" xmlns="" id="{1F0224E1-03A7-4FFF-B68A-12A1D3BE6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74" y="3044437"/>
            <a:ext cx="1288256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pic>
        <p:nvPicPr>
          <p:cNvPr id="24601" name="Picture 42">
            <a:extLst>
              <a:ext uri="{FF2B5EF4-FFF2-40B4-BE49-F238E27FC236}">
                <a16:creationId xmlns:a16="http://schemas.microsoft.com/office/drawing/2014/main" xmlns="" id="{62BD7DA9-2520-4CCD-B80D-90FCA4D0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201" y="2241959"/>
            <a:ext cx="2911079" cy="26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2" name="TextBox 43">
            <a:extLst>
              <a:ext uri="{FF2B5EF4-FFF2-40B4-BE49-F238E27FC236}">
                <a16:creationId xmlns:a16="http://schemas.microsoft.com/office/drawing/2014/main" xmlns="" id="{7D60D497-9ADF-4EB9-86ED-9033A54C0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4" y="3000385"/>
            <a:ext cx="1179910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CFB5D340-2E9A-47D9-AE6D-F0A02151E99D}"/>
              </a:ext>
            </a:extLst>
          </p:cNvPr>
          <p:cNvSpPr/>
          <p:nvPr/>
        </p:nvSpPr>
        <p:spPr>
          <a:xfrm>
            <a:off x="7327128" y="3832623"/>
            <a:ext cx="1741885" cy="46434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914355">
              <a:defRPr/>
            </a:pPr>
            <a:r>
              <a:rPr lang="en-US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2ED1E44-26A5-4CAB-87A9-68F03D74F3F7}"/>
              </a:ext>
            </a:extLst>
          </p:cNvPr>
          <p:cNvSpPr/>
          <p:nvPr/>
        </p:nvSpPr>
        <p:spPr>
          <a:xfrm>
            <a:off x="888228" y="3726668"/>
            <a:ext cx="2436019" cy="66913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914355">
              <a:defRPr/>
            </a:pPr>
            <a:r>
              <a:rPr lang="en-US" sz="17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17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17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17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17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endParaRPr lang="en-US" sz="1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0866.868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69448" y="228600"/>
            <a:ext cx="457200" cy="457200"/>
          </a:xfrm>
          <a:prstGeom prst="rect">
            <a:avLst/>
          </a:prstGeom>
        </p:spPr>
      </p:pic>
      <p:sp>
        <p:nvSpPr>
          <p:cNvPr id="30" name="Rectangle: Rounded Corners 28">
            <a:extLst>
              <a:ext uri="{FF2B5EF4-FFF2-40B4-BE49-F238E27FC236}">
                <a16:creationId xmlns:a16="http://schemas.microsoft.com/office/drawing/2014/main" xmlns="" id="{CFB5D340-2E9A-47D9-AE6D-F0A02151E99D}"/>
              </a:ext>
            </a:extLst>
          </p:cNvPr>
          <p:cNvSpPr/>
          <p:nvPr/>
        </p:nvSpPr>
        <p:spPr>
          <a:xfrm>
            <a:off x="4239814" y="3720929"/>
            <a:ext cx="1932386" cy="576039"/>
          </a:xfrm>
          <a:prstGeom prst="roundRect">
            <a:avLst/>
          </a:prstGeom>
          <a:solidFill>
            <a:srgbClr val="FF99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914355">
              <a:defRPr/>
            </a:pPr>
            <a:r>
              <a:rPr lang="en-US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17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1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0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Users\Win7U\Desktop\Bìa PP\z2871725504983_4d007eff4cf81f0df09daabeeb1c4d98.jpg">
            <a:extLst>
              <a:ext uri="{FF2B5EF4-FFF2-40B4-BE49-F238E27FC236}">
                <a16:creationId xmlns:a16="http://schemas.microsoft.com/office/drawing/2014/main" xmlns="" id="{8E13420A-8F86-4AAC-B59F-04720E33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6" y="0"/>
            <a:ext cx="91749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5BF154-5399-4B4B-A49C-AEBEB7D737F1}"/>
              </a:ext>
            </a:extLst>
          </p:cNvPr>
          <p:cNvSpPr txBox="1"/>
          <p:nvPr/>
        </p:nvSpPr>
        <p:spPr>
          <a:xfrm>
            <a:off x="2514600" y="2522935"/>
            <a:ext cx="4724400" cy="56169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914378"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6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-171450"/>
            <a:ext cx="301897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2" y="157845"/>
            <a:ext cx="2447549" cy="1986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4" y="-55899"/>
            <a:ext cx="2660909" cy="2414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21" y="2228860"/>
            <a:ext cx="3267607" cy="3300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2228851"/>
            <a:ext cx="3059909" cy="2999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1" y="2394754"/>
            <a:ext cx="2578613" cy="27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506185"/>
            <a:ext cx="1143000" cy="5715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1.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8" y="1885950"/>
            <a:ext cx="2362200" cy="2457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2060016"/>
            <a:ext cx="2447549" cy="1986538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393700" y="1885950"/>
            <a:ext cx="2209800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Muốn gieo hạt xuống đất chúng ta phải làm gì?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057900" y="1322509"/>
            <a:ext cx="2209800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547835" y="2857500"/>
            <a:ext cx="2209800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 Hạt nảy mầm là giai đoạn mấy?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848100" y="4117416"/>
            <a:ext cx="2209800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non cần gì để sinh trưởng?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31800" y="3866834"/>
            <a:ext cx="2209800" cy="8001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đã phát triển thành gì?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r="12422" b="17770"/>
          <a:stretch/>
        </p:blipFill>
        <p:spPr bwMode="auto">
          <a:xfrm>
            <a:off x="-1" y="-29683"/>
            <a:ext cx="9133367" cy="259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r="14736" b="27891"/>
          <a:stretch/>
        </p:blipFill>
        <p:spPr bwMode="auto">
          <a:xfrm>
            <a:off x="-5317" y="2658449"/>
            <a:ext cx="9138684" cy="248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0"/>
            <a:ext cx="9144000" cy="210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8166"/>
            <a:ext cx="9169400" cy="267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425</Words>
  <Application>Microsoft Office PowerPoint</Application>
  <PresentationFormat>On-screen Show (16:9)</PresentationFormat>
  <Paragraphs>77</Paragraphs>
  <Slides>36</Slides>
  <Notes>9</Notes>
  <HiddenSlides>0</HiddenSlides>
  <MMClips>1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Office Theme</vt:lpstr>
      <vt:lpstr>Watermark</vt:lpstr>
      <vt:lpstr>1_Office Theme</vt:lpstr>
      <vt:lpstr>2_Office Theme</vt:lpstr>
      <vt:lpstr>1_Default Design</vt:lpstr>
      <vt:lpstr>1_Watermark</vt:lpstr>
      <vt:lpstr>2_Watermark</vt:lpstr>
      <vt:lpstr>3_Office Theme</vt:lpstr>
      <vt:lpstr>Default Design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mở rộng: Măng mọc từ gốc cây tre mẹ</vt:lpstr>
      <vt:lpstr>Cây thiết mộc lan,mọc nhiều mầm ở thân cây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24</cp:revision>
  <dcterms:created xsi:type="dcterms:W3CDTF">2020-03-20T16:15:12Z</dcterms:created>
  <dcterms:modified xsi:type="dcterms:W3CDTF">2024-01-13T02:30:12Z</dcterms:modified>
</cp:coreProperties>
</file>