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70" r:id="rId3"/>
    <p:sldId id="258" r:id="rId4"/>
    <p:sldId id="259" r:id="rId5"/>
    <p:sldId id="271" r:id="rId6"/>
    <p:sldId id="272" r:id="rId7"/>
    <p:sldId id="260" r:id="rId8"/>
    <p:sldId id="261" r:id="rId9"/>
    <p:sldId id="263" r:id="rId10"/>
    <p:sldId id="264" r:id="rId11"/>
    <p:sldId id="265" r:id="rId12"/>
    <p:sldId id="266" r:id="rId13"/>
    <p:sldId id="267" r:id="rId14"/>
    <p:sldId id="273" r:id="rId15"/>
    <p:sldId id="274"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94086" autoAdjust="0"/>
  </p:normalViewPr>
  <p:slideViewPr>
    <p:cSldViewPr>
      <p:cViewPr>
        <p:scale>
          <a:sx n="72" d="100"/>
          <a:sy n="72"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13ECCF-1BB0-4144-BA31-8E9630A13BAE}" type="datetimeFigureOut">
              <a:rPr lang="en-US" smtClean="0"/>
              <a:t>2/22/2023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71A9F3-05BF-4475-B245-A4479170514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13ECCF-1BB0-4144-BA31-8E9630A13BAE}"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A9F3-05BF-4475-B245-A447917051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13ECCF-1BB0-4144-BA31-8E9630A13BAE}"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A9F3-05BF-4475-B245-A447917051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13ECCF-1BB0-4144-BA31-8E9630A13BAE}"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A9F3-05BF-4475-B245-A4479170514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13ECCF-1BB0-4144-BA31-8E9630A13BAE}" type="datetimeFigureOut">
              <a:rPr lang="en-US" smtClean="0"/>
              <a:t>2/22/2023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71A9F3-05BF-4475-B245-A447917051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13ECCF-1BB0-4144-BA31-8E9630A13BAE}"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1A9F3-05BF-4475-B245-A4479170514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13ECCF-1BB0-4144-BA31-8E9630A13BAE}"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1A9F3-05BF-4475-B245-A4479170514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13ECCF-1BB0-4144-BA31-8E9630A13BAE}"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1A9F3-05BF-4475-B245-A447917051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3ECCF-1BB0-4144-BA31-8E9630A13BAE}"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1A9F3-05BF-4475-B245-A447917051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13ECCF-1BB0-4144-BA31-8E9630A13BAE}"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1A9F3-05BF-4475-B245-A4479170514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13ECCF-1BB0-4144-BA31-8E9630A13BAE}" type="datetimeFigureOut">
              <a:rPr lang="en-US" smtClean="0"/>
              <a:t>2/22/2023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571A9F3-05BF-4475-B245-A4479170514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b="0" i="0" u="none"/>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D13ECCF-1BB0-4144-BA31-8E9630A13BAE}" type="datetimeFigureOut">
              <a:rPr lang="en-US" smtClean="0"/>
              <a:t>2/22/2023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71A9F3-05BF-4475-B245-A447917051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b="0" i="0" u="none"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wikipedia.org/wiki/Cung_V%C4%83n_h%C3%B3a_H%E1%BB%AFu_ngh%E1%BB%8B_H%C3%A0_N%E1%BB%99i" TargetMode="External"/><Relationship Id="rId2" Type="http://schemas.openxmlformats.org/officeDocument/2006/relationships/hyperlink" Target="https://vi.wikipedia.org/w/index.php?title=Cung_v%C4%83n_h%C3%B3a&amp;action=edit&amp;redlink=1"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hyperlink" Target="https://vi.wikipedia.org/w/index.php?title=R%E1%BA%A1p_H%E1%BB%93ng_H%C3%A0&amp;action=edit&amp;redlink=1" TargetMode="External"/><Relationship Id="rId3" Type="http://schemas.openxmlformats.org/officeDocument/2006/relationships/hyperlink" Target="https://vi.wikipedia.org/w/index.php?title=Nh%C3%A0_h%C3%A1t_ch%C3%A8o_Trung_%C6%B0%C6%A1ng&amp;action=edit&amp;redlink=1" TargetMode="External"/><Relationship Id="rId7" Type="http://schemas.openxmlformats.org/officeDocument/2006/relationships/hyperlink" Target="https://vi.wikipedia.org/w/index.php?title=R%E1%BA%A1p_C%C3%B4ng_nh%C3%A2n&amp;action=edit&amp;redlink=1" TargetMode="External"/><Relationship Id="rId2" Type="http://schemas.openxmlformats.org/officeDocument/2006/relationships/hyperlink" Target="https://vi.wikipedia.org/wiki/Nh%C3%A0_h%C3%A1t_L%E1%BB%9Bn_H%C3%A0_N%E1%BB%99i" TargetMode="External"/><Relationship Id="rId1" Type="http://schemas.openxmlformats.org/officeDocument/2006/relationships/slideLayout" Target="../slideLayouts/slideLayout2.xml"/><Relationship Id="rId6" Type="http://schemas.openxmlformats.org/officeDocument/2006/relationships/hyperlink" Target="https://vi.wikipedia.org/w/index.php?title=Nh%C3%A0_h%C3%A1t_tu%E1%BB%93ng_H%C3%A0_N%E1%BB%99i&amp;action=edit&amp;redlink=1" TargetMode="External"/><Relationship Id="rId5" Type="http://schemas.openxmlformats.org/officeDocument/2006/relationships/hyperlink" Target="https://vi.wikipedia.org/w/index.php?title=Nh%C3%A0_h%C3%A1t_Tr%E1%BA%BB&amp;action=edit&amp;redlink=1" TargetMode="External"/><Relationship Id="rId10" Type="http://schemas.openxmlformats.org/officeDocument/2006/relationships/image" Target="../media/image20.jpeg"/><Relationship Id="rId4" Type="http://schemas.openxmlformats.org/officeDocument/2006/relationships/hyperlink" Target="https://vi.wikipedia.org/w/index.php?title=Nh%C3%A0_h%C3%A1t_m%C3%BAa_r%E1%BB%91i_Trung_%C6%B0%C6%A1ng&amp;action=edit&amp;redlink=1" TargetMode="External"/><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8.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hyperlink" Target="https://vi.wikipedia.org/wiki/M%E1%BB%B9_%C4%90%E1%BB%A9c" TargetMode="External"/><Relationship Id="rId3" Type="http://schemas.openxmlformats.org/officeDocument/2006/relationships/hyperlink" Target="https://vi.wikipedia.org/wiki/B%E1%BA%AFc_S%C6%A1n,_S%C3%B3c_S%C6%A1n" TargetMode="External"/><Relationship Id="rId7" Type="http://schemas.openxmlformats.org/officeDocument/2006/relationships/hyperlink" Target="https://vi.wikipedia.org/wiki/H%C6%B0%C6%A1ng_S%C6%A1n,_M%E1%BB%B9_%C4%90%E1%BB%A9c"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vi.wikipedia.org/wiki/Ba_V%C3%AC_(huy%E1%BB%87n)" TargetMode="External"/><Relationship Id="rId11" Type="http://schemas.openxmlformats.org/officeDocument/2006/relationships/slide" Target="slide2.xml"/><Relationship Id="rId5" Type="http://schemas.openxmlformats.org/officeDocument/2006/relationships/hyperlink" Target="https://vi.wikipedia.org/wiki/Thu%E1%BA%A7n_M%E1%BB%B9" TargetMode="External"/><Relationship Id="rId10" Type="http://schemas.openxmlformats.org/officeDocument/2006/relationships/hyperlink" Target="https://vi.wikipedia.org/wiki/Gia_L%C3%A2m" TargetMode="External"/><Relationship Id="rId4" Type="http://schemas.openxmlformats.org/officeDocument/2006/relationships/hyperlink" Target="https://vi.wikipedia.org/wiki/S%C3%B3c_S%C6%A1n" TargetMode="External"/><Relationship Id="rId9" Type="http://schemas.openxmlformats.org/officeDocument/2006/relationships/hyperlink" Target="https://vi.wikipedia.org/wiki/L%E1%BB%87_Ch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0" name="Picture 28" descr="BAR"/>
          <p:cNvPicPr preferRelativeResize="0">
            <a:picLocks noChangeAspect="1" noChangeArrowheads="1"/>
          </p:cNvPicPr>
          <p:nvPr/>
        </p:nvPicPr>
        <p:blipFill>
          <a:blip r:embed="rId2"/>
          <a:srcRect/>
          <a:stretch>
            <a:fillRect/>
          </a:stretch>
        </p:blipFill>
        <p:spPr bwMode="auto">
          <a:xfrm rot="-5400000">
            <a:off x="5677694" y="3391694"/>
            <a:ext cx="6858000" cy="74612"/>
          </a:xfrm>
          <a:prstGeom prst="rect">
            <a:avLst/>
          </a:prstGeom>
          <a:noFill/>
          <a:ln w="9525">
            <a:noFill/>
            <a:miter lim="800000"/>
            <a:headEnd/>
            <a:tailEnd/>
          </a:ln>
        </p:spPr>
      </p:pic>
      <p:pic>
        <p:nvPicPr>
          <p:cNvPr id="24601" name="Picture 29" descr="BAR"/>
          <p:cNvPicPr preferRelativeResize="0">
            <a:picLocks noChangeAspect="1" noChangeArrowheads="1"/>
          </p:cNvPicPr>
          <p:nvPr/>
        </p:nvPicPr>
        <p:blipFill>
          <a:blip r:embed="rId2"/>
          <a:srcRect/>
          <a:stretch>
            <a:fillRect/>
          </a:stretch>
        </p:blipFill>
        <p:spPr bwMode="auto">
          <a:xfrm rot="-5400000">
            <a:off x="-3391693" y="3391693"/>
            <a:ext cx="6858000" cy="74613"/>
          </a:xfrm>
          <a:prstGeom prst="rect">
            <a:avLst/>
          </a:prstGeom>
          <a:noFill/>
          <a:ln w="9525">
            <a:noFill/>
            <a:miter lim="800000"/>
            <a:headEnd/>
            <a:tailEnd/>
          </a:ln>
        </p:spPr>
      </p:pic>
      <p:pic>
        <p:nvPicPr>
          <p:cNvPr id="24602" name="Picture 30" descr="BAR"/>
          <p:cNvPicPr preferRelativeResize="0">
            <a:picLocks noChangeAspect="1" noChangeArrowheads="1"/>
          </p:cNvPicPr>
          <p:nvPr/>
        </p:nvPicPr>
        <p:blipFill>
          <a:blip r:embed="rId2"/>
          <a:srcRect/>
          <a:stretch>
            <a:fillRect/>
          </a:stretch>
        </p:blipFill>
        <p:spPr bwMode="auto">
          <a:xfrm>
            <a:off x="0" y="0"/>
            <a:ext cx="9144000" cy="100013"/>
          </a:xfrm>
          <a:prstGeom prst="rect">
            <a:avLst/>
          </a:prstGeom>
          <a:noFill/>
          <a:ln w="9525">
            <a:noFill/>
            <a:miter lim="800000"/>
            <a:headEnd/>
            <a:tailEnd/>
          </a:ln>
        </p:spPr>
      </p:pic>
      <p:pic>
        <p:nvPicPr>
          <p:cNvPr id="24603" name="Picture 31" descr="BAR"/>
          <p:cNvPicPr preferRelativeResize="0">
            <a:picLocks noChangeAspect="1" noChangeArrowheads="1"/>
          </p:cNvPicPr>
          <p:nvPr/>
        </p:nvPicPr>
        <p:blipFill>
          <a:blip r:embed="rId2"/>
          <a:srcRect/>
          <a:stretch>
            <a:fillRect/>
          </a:stretch>
        </p:blipFill>
        <p:spPr bwMode="auto">
          <a:xfrm>
            <a:off x="0" y="6757988"/>
            <a:ext cx="9144000" cy="100012"/>
          </a:xfrm>
          <a:prstGeom prst="rect">
            <a:avLst/>
          </a:prstGeom>
          <a:noFill/>
          <a:ln w="9525">
            <a:noFill/>
            <a:miter lim="800000"/>
            <a:headEnd/>
            <a:tailEnd/>
          </a:ln>
        </p:spPr>
      </p:pic>
      <p:pic>
        <p:nvPicPr>
          <p:cNvPr id="9" name="Picture 2" descr="Hình ảnh có liên quan"/>
          <p:cNvPicPr>
            <a:picLocks noChangeAspect="1" noChangeArrowheads="1"/>
          </p:cNvPicPr>
          <p:nvPr/>
        </p:nvPicPr>
        <p:blipFill>
          <a:blip r:embed="rId3"/>
          <a:srcRect/>
          <a:stretch>
            <a:fillRect/>
          </a:stretch>
        </p:blipFill>
        <p:spPr bwMode="auto">
          <a:xfrm>
            <a:off x="152400" y="228600"/>
            <a:ext cx="4324350" cy="2914650"/>
          </a:xfrm>
          <a:prstGeom prst="rect">
            <a:avLst/>
          </a:prstGeom>
          <a:ln>
            <a:noFill/>
          </a:ln>
          <a:effectLst>
            <a:softEdge rad="112500"/>
          </a:effectLst>
        </p:spPr>
      </p:pic>
      <p:pic>
        <p:nvPicPr>
          <p:cNvPr id="10" name="Picture 4" descr="Hình ảnh có liên quan"/>
          <p:cNvPicPr>
            <a:picLocks noChangeAspect="1" noChangeArrowheads="1"/>
          </p:cNvPicPr>
          <p:nvPr/>
        </p:nvPicPr>
        <p:blipFill>
          <a:blip r:embed="rId4"/>
          <a:srcRect/>
          <a:stretch>
            <a:fillRect/>
          </a:stretch>
        </p:blipFill>
        <p:spPr bwMode="auto">
          <a:xfrm>
            <a:off x="4495800" y="304800"/>
            <a:ext cx="4114800" cy="2819400"/>
          </a:xfrm>
          <a:prstGeom prst="rect">
            <a:avLst/>
          </a:prstGeom>
          <a:ln>
            <a:noFill/>
          </a:ln>
          <a:effectLst>
            <a:softEdge rad="112500"/>
          </a:effectLst>
        </p:spPr>
      </p:pic>
      <p:pic>
        <p:nvPicPr>
          <p:cNvPr id="5128" name="Picture 8" descr="Kết quả hình ảnh cho hà nội"/>
          <p:cNvPicPr>
            <a:picLocks noChangeAspect="1" noChangeArrowheads="1"/>
          </p:cNvPicPr>
          <p:nvPr/>
        </p:nvPicPr>
        <p:blipFill>
          <a:blip r:embed="rId5" cstate="print"/>
          <a:srcRect/>
          <a:stretch>
            <a:fillRect/>
          </a:stretch>
        </p:blipFill>
        <p:spPr bwMode="auto">
          <a:xfrm>
            <a:off x="228600" y="3657600"/>
            <a:ext cx="4267200" cy="2819400"/>
          </a:xfrm>
          <a:prstGeom prst="rect">
            <a:avLst/>
          </a:prstGeom>
          <a:ln>
            <a:noFill/>
          </a:ln>
          <a:effectLst>
            <a:softEdge rad="112500"/>
          </a:effectLst>
        </p:spPr>
      </p:pic>
      <p:pic>
        <p:nvPicPr>
          <p:cNvPr id="5130" name="Picture 10" descr="Hình ảnh có liên quan"/>
          <p:cNvPicPr>
            <a:picLocks noChangeAspect="1" noChangeArrowheads="1"/>
          </p:cNvPicPr>
          <p:nvPr/>
        </p:nvPicPr>
        <p:blipFill>
          <a:blip r:embed="rId6"/>
          <a:srcRect/>
          <a:stretch>
            <a:fillRect/>
          </a:stretch>
        </p:blipFill>
        <p:spPr bwMode="auto">
          <a:xfrm>
            <a:off x="4648200" y="3733800"/>
            <a:ext cx="4038600" cy="2667000"/>
          </a:xfrm>
          <a:prstGeom prst="rect">
            <a:avLst/>
          </a:prstGeom>
          <a:ln>
            <a:noFill/>
          </a:ln>
          <a:effectLst>
            <a:softEdge rad="112500"/>
          </a:effectLst>
        </p:spPr>
      </p:pic>
      <p:sp>
        <p:nvSpPr>
          <p:cNvPr id="5132" name="AutoShape 12" descr="Kết quả hình ảnh cho hồ gươ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4" name="AutoShape 14" descr="Kết quả hình ảnh cho hồ gươ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219200" y="3052970"/>
            <a:ext cx="7467600" cy="73866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 NỘI TRONG TÔI LÀ </a:t>
            </a:r>
            <a:endPar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strips(downLeft)">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slide(fromBottom)">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path" presetSubtype="0" accel="50000" decel="50000" fill="hold" nodeType="clickEffect">
                                  <p:stCondLst>
                                    <p:cond delay="0"/>
                                  </p:stCondLst>
                                  <p:childTnLst>
                                    <p:animMotion origin="layout" path="M 0.02188 -0.00139 L 1.18542 1.28324 " pathEditMode="relative" rAng="0" ptsTypes="AA">
                                      <p:cBhvr>
                                        <p:cTn id="26" dur="2000" fill="hold"/>
                                        <p:tgtEl>
                                          <p:spTgt spid="9"/>
                                        </p:tgtEl>
                                        <p:attrNameLst>
                                          <p:attrName>ppt_x</p:attrName>
                                          <p:attrName>ppt_y</p:attrName>
                                        </p:attrNameLst>
                                      </p:cBhvr>
                                      <p:rCtr x="58200" y="64200"/>
                                    </p:animMotion>
                                  </p:childTnLst>
                                </p:cTn>
                              </p:par>
                              <p:par>
                                <p:cTn id="27" presetID="56" presetClass="path" presetSubtype="0" accel="50000" decel="50000" fill="hold" nodeType="withEffect">
                                  <p:stCondLst>
                                    <p:cond delay="0"/>
                                  </p:stCondLst>
                                  <p:childTnLst>
                                    <p:animMotion origin="layout" path="M 0.025 -0.01665 L -1.01667 1.04208 " pathEditMode="relative" rAng="0" ptsTypes="AA">
                                      <p:cBhvr>
                                        <p:cTn id="28" dur="2000" fill="hold"/>
                                        <p:tgtEl>
                                          <p:spTgt spid="10"/>
                                        </p:tgtEl>
                                        <p:attrNameLst>
                                          <p:attrName>ppt_x</p:attrName>
                                          <p:attrName>ppt_y</p:attrName>
                                        </p:attrNameLst>
                                      </p:cBhvr>
                                      <p:rCtr x="-52100" y="52900"/>
                                    </p:animMotion>
                                  </p:childTnLst>
                                </p:cTn>
                              </p:par>
                              <p:par>
                                <p:cTn id="29" presetID="56" presetClass="path" presetSubtype="0" accel="50000" decel="50000" fill="hold" nodeType="withEffect">
                                  <p:stCondLst>
                                    <p:cond delay="0"/>
                                  </p:stCondLst>
                                  <p:childTnLst>
                                    <p:animMotion origin="layout" path="M -3.33333E-6 1.11111E-6 L 1.14167 -1.11667 " pathEditMode="relative" rAng="0" ptsTypes="AA">
                                      <p:cBhvr>
                                        <p:cTn id="30" dur="2000" fill="hold"/>
                                        <p:tgtEl>
                                          <p:spTgt spid="5128"/>
                                        </p:tgtEl>
                                        <p:attrNameLst>
                                          <p:attrName>ppt_x</p:attrName>
                                          <p:attrName>ppt_y</p:attrName>
                                        </p:attrNameLst>
                                      </p:cBhvr>
                                      <p:rCtr x="57100" y="-55800"/>
                                    </p:animMotion>
                                  </p:childTnLst>
                                </p:cTn>
                              </p:par>
                              <p:par>
                                <p:cTn id="31" presetID="56" presetClass="path" presetSubtype="0" accel="50000" decel="50000" fill="hold" nodeType="withEffect">
                                  <p:stCondLst>
                                    <p:cond delay="0"/>
                                  </p:stCondLst>
                                  <p:childTnLst>
                                    <p:animMotion origin="layout" path="M 3.33333E-6 -4.68208E-6 L -1.12084 -1.12647 " pathEditMode="relative" rAng="0" ptsTypes="AA">
                                      <p:cBhvr>
                                        <p:cTn id="32" dur="2000" fill="hold"/>
                                        <p:tgtEl>
                                          <p:spTgt spid="5130"/>
                                        </p:tgtEl>
                                        <p:attrNameLst>
                                          <p:attrName>ppt_x</p:attrName>
                                          <p:attrName>ppt_y</p:attrName>
                                        </p:attrNameLst>
                                      </p:cBhvr>
                                      <p:rCtr x="-56000" y="-56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3352800" cy="58477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 Chùa Một Cột</a:t>
            </a:r>
            <a:endParaRPr lang="en-US" sz="3200">
              <a:solidFill>
                <a:srgbClr val="FF0000"/>
              </a:solidFill>
              <a:latin typeface="Times New Roman" pitchFamily="18" charset="0"/>
              <a:cs typeface="Times New Roman" pitchFamily="18" charset="0"/>
            </a:endParaRPr>
          </a:p>
        </p:txBody>
      </p:sp>
      <p:pic>
        <p:nvPicPr>
          <p:cNvPr id="22530" name="Picture 2" descr="Hình ảnh có liên quan"/>
          <p:cNvPicPr>
            <a:picLocks noChangeAspect="1" noChangeArrowheads="1"/>
          </p:cNvPicPr>
          <p:nvPr/>
        </p:nvPicPr>
        <p:blipFill>
          <a:blip r:embed="rId2"/>
          <a:srcRect/>
          <a:stretch>
            <a:fillRect/>
          </a:stretch>
        </p:blipFill>
        <p:spPr bwMode="auto">
          <a:xfrm>
            <a:off x="1143000" y="914400"/>
            <a:ext cx="6705600"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533400" y="5181600"/>
            <a:ext cx="8001000" cy="1477328"/>
          </a:xfrm>
          <a:prstGeom prst="rect">
            <a:avLst/>
          </a:prstGeom>
        </p:spPr>
        <p:txBody>
          <a:bodyPr wrap="square">
            <a:spAutoFit/>
          </a:bodyPr>
          <a:lstStyle/>
          <a:p>
            <a:r>
              <a:rPr lang="vi-VN"/>
              <a:t>Chùa Một Cột, còn có tên khác là Diên Hựu tự hoặc Liên Hoa, được vua Lý Thái Tông cho khởi công xây dựng vào mùa đông năm Kỷ Sửu 1049, là ngôi chùa có kiến trúc độc đáo bậc nhất ở Việt Nam.</a:t>
            </a:r>
          </a:p>
          <a:p>
            <a:r>
              <a:rPr lang="vi-VN"/>
              <a:t>Chùa Một Cột là một trong những niềm tự hào lớn lao của người Hà Nội, được chọn in ở mặt sau đồng tiền kim loại 5.000 đồng của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slide(fromBottom)">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0"/>
            <a:ext cx="9144000"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 nội</a:t>
            </a:r>
            <a:endParaRPr lang="en-US"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Flowchart: Alternate Process 4"/>
          <p:cNvSpPr/>
          <p:nvPr/>
        </p:nvSpPr>
        <p:spPr>
          <a:xfrm>
            <a:off x="0" y="762000"/>
            <a:ext cx="55626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IV</a:t>
            </a:r>
            <a:r>
              <a:rPr lang="en-US"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8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Văn</a:t>
            </a:r>
            <a:r>
              <a:rPr lang="en-US"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8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hóa</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Rectangle 5"/>
          <p:cNvSpPr/>
          <p:nvPr/>
        </p:nvSpPr>
        <p:spPr>
          <a:xfrm>
            <a:off x="0" y="1524000"/>
            <a:ext cx="8915400" cy="1200329"/>
          </a:xfrm>
          <a:prstGeom prst="rect">
            <a:avLst/>
          </a:prstGeom>
        </p:spPr>
        <p:txBody>
          <a:bodyPr wrap="square">
            <a:spAutoFit/>
          </a:bodyPr>
          <a:lstStyle/>
          <a:p>
            <a:r>
              <a:rPr lang="en-US" smtClean="0">
                <a:solidFill>
                  <a:srgbClr val="FF0000"/>
                </a:solidFill>
                <a:hlinkClick r:id="rId2" tooltip="Cung văn hóa (trang chưa được viết)"/>
              </a:rPr>
              <a:t>a) </a:t>
            </a:r>
            <a:r>
              <a:rPr lang="vi-VN" smtClean="0">
                <a:solidFill>
                  <a:srgbClr val="FF0000"/>
                </a:solidFill>
                <a:hlinkClick r:id="rId2" tooltip="Cung văn hóa (trang chưa được viết)"/>
              </a:rPr>
              <a:t>Cung </a:t>
            </a:r>
            <a:r>
              <a:rPr lang="vi-VN">
                <a:solidFill>
                  <a:srgbClr val="FF0000"/>
                </a:solidFill>
                <a:hlinkClick r:id="rId2" tooltip="Cung văn hóa (trang chưa được viết)"/>
              </a:rPr>
              <a:t>văn hóa</a:t>
            </a:r>
            <a:r>
              <a:rPr lang="vi-VN">
                <a:solidFill>
                  <a:srgbClr val="FF0000"/>
                </a:solidFill>
              </a:rPr>
              <a:t> là nơi vừa tổ chức các hoạt động biểu diễn nghệ thuật, vừa tổ chức các sinh hoạt văn hóa cho cộng đồng như các lớp học nghệ thuật, các cuộc thi về văn hóa. Cung văn hóa lớn nhất của Hà Nội là </a:t>
            </a:r>
            <a:r>
              <a:rPr lang="vi-VN">
                <a:solidFill>
                  <a:srgbClr val="FF0000"/>
                </a:solidFill>
                <a:hlinkClick r:id="rId3" tooltip="Cung Văn hóa Hữu nghị Hà Nội"/>
              </a:rPr>
              <a:t>Cung văn hóa hữu nghị Hà Nội</a:t>
            </a:r>
            <a:r>
              <a:rPr lang="vi-VN">
                <a:solidFill>
                  <a:srgbClr val="FF0000"/>
                </a:solidFill>
              </a:rPr>
              <a:t> (hay còn gọi là Cung văn hóa </a:t>
            </a:r>
            <a:r>
              <a:rPr lang="vi-VN" smtClean="0">
                <a:solidFill>
                  <a:srgbClr val="FF0000"/>
                </a:solidFill>
              </a:rPr>
              <a:t>hữu nghị Việt Xô </a:t>
            </a:r>
            <a:r>
              <a:rPr lang="en-US" smtClean="0">
                <a:solidFill>
                  <a:srgbClr val="FF0000"/>
                </a:solidFill>
              </a:rPr>
              <a:t>)</a:t>
            </a:r>
            <a:endParaRPr lang="en-US">
              <a:solidFill>
                <a:srgbClr val="FF0000"/>
              </a:solidFill>
            </a:endParaRPr>
          </a:p>
        </p:txBody>
      </p:sp>
      <p:sp>
        <p:nvSpPr>
          <p:cNvPr id="2" name="AutoShape 2" descr="Cung văn hóa lao động hữu nghị Việt Xô: Dấu ấn của Liên Xô giữa lòng Hà N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ung văn hóa lao động hữu nghị Việt Xô: Dấu ấn của Liên Xô giữa lòng Hà Nộ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8" name="Picture 6" descr="Một vòng quanh Trung tâm báo chí quốc tế của Hội nghị thượng đỉnh Mỹ-Triều  | VT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9144000" cy="3940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305800" cy="2585323"/>
          </a:xfrm>
          <a:prstGeom prst="rect">
            <a:avLst/>
          </a:prstGeom>
        </p:spPr>
        <p:txBody>
          <a:bodyPr wrap="square">
            <a:spAutoFit/>
          </a:bodyPr>
          <a:lstStyle/>
          <a:p>
            <a:r>
              <a:rPr lang="en-US" smtClean="0">
                <a:solidFill>
                  <a:srgbClr val="FF0000"/>
                </a:solidFill>
              </a:rPr>
              <a:t>b) </a:t>
            </a:r>
            <a:r>
              <a:rPr lang="vi-VN" smtClean="0">
                <a:solidFill>
                  <a:srgbClr val="FF0000"/>
                </a:solidFill>
              </a:rPr>
              <a:t>Nhà </a:t>
            </a:r>
            <a:r>
              <a:rPr lang="vi-VN">
                <a:solidFill>
                  <a:srgbClr val="FF0000"/>
                </a:solidFill>
              </a:rPr>
              <a:t>hát lớn nhất Hà Nội là </a:t>
            </a:r>
            <a:r>
              <a:rPr lang="vi-VN">
                <a:solidFill>
                  <a:srgbClr val="FF0000"/>
                </a:solidFill>
                <a:hlinkClick r:id="rId2" tooltip="Nhà hát Lớn Hà Nội"/>
              </a:rPr>
              <a:t>Nhà hát lớn Hà Nội</a:t>
            </a:r>
            <a:r>
              <a:rPr lang="vi-VN">
                <a:solidFill>
                  <a:srgbClr val="FF0000"/>
                </a:solidFill>
              </a:rPr>
              <a:t> (thời xưa gọi là Nhà hát </a:t>
            </a:r>
            <a:r>
              <a:rPr lang="vi-VN" smtClean="0">
                <a:solidFill>
                  <a:srgbClr val="FF0000"/>
                </a:solidFill>
              </a:rPr>
              <a:t>Tây), </a:t>
            </a:r>
            <a:r>
              <a:rPr lang="vi-VN">
                <a:solidFill>
                  <a:srgbClr val="FF0000"/>
                </a:solidFill>
              </a:rPr>
              <a:t>nơi tổ chức các buổi hòa nhạc hoặc các buổi biểu diễn lớn. Ngoài ra thành phố cũng còn rất nhiều địa điểm biểu diễn nghệ thuật ở Hà Nội:</a:t>
            </a:r>
          </a:p>
          <a:p>
            <a:r>
              <a:rPr lang="vi-VN">
                <a:solidFill>
                  <a:srgbClr val="FF0000"/>
                </a:solidFill>
                <a:hlinkClick r:id="rId3" tooltip="Nhà hát chèo Trung ương (trang chưa được viết)"/>
              </a:rPr>
              <a:t>Nhà hát chèo Trung ương</a:t>
            </a:r>
            <a:endParaRPr lang="vi-VN">
              <a:solidFill>
                <a:srgbClr val="FF0000"/>
              </a:solidFill>
            </a:endParaRPr>
          </a:p>
          <a:p>
            <a:r>
              <a:rPr lang="vi-VN">
                <a:solidFill>
                  <a:srgbClr val="FF0000"/>
                </a:solidFill>
                <a:hlinkClick r:id="rId4" tooltip="Nhà hát múa rối Trung ương (trang chưa được viết)"/>
              </a:rPr>
              <a:t>Nhà hát múa rối Trung ương</a:t>
            </a:r>
            <a:endParaRPr lang="vi-VN">
              <a:solidFill>
                <a:srgbClr val="FF0000"/>
              </a:solidFill>
            </a:endParaRPr>
          </a:p>
          <a:p>
            <a:r>
              <a:rPr lang="vi-VN">
                <a:solidFill>
                  <a:srgbClr val="FF0000"/>
                </a:solidFill>
                <a:hlinkClick r:id="rId5" tooltip="Nhà hát Trẻ (trang chưa được viết)"/>
              </a:rPr>
              <a:t>Nhà hát Trẻ</a:t>
            </a:r>
            <a:endParaRPr lang="vi-VN">
              <a:solidFill>
                <a:srgbClr val="FF0000"/>
              </a:solidFill>
            </a:endParaRPr>
          </a:p>
          <a:p>
            <a:r>
              <a:rPr lang="vi-VN">
                <a:solidFill>
                  <a:srgbClr val="FF0000"/>
                </a:solidFill>
                <a:hlinkClick r:id="rId6" tooltip="Nhà hát tuồng Hà Nội (trang chưa được viết)"/>
              </a:rPr>
              <a:t>Nhà hát tuồng Hà Nội</a:t>
            </a:r>
            <a:endParaRPr lang="vi-VN">
              <a:solidFill>
                <a:srgbClr val="FF0000"/>
              </a:solidFill>
            </a:endParaRPr>
          </a:p>
          <a:p>
            <a:r>
              <a:rPr lang="vi-VN">
                <a:solidFill>
                  <a:srgbClr val="FF0000"/>
                </a:solidFill>
                <a:hlinkClick r:id="rId7" tooltip="Rạp Công nhân (trang chưa được viết)"/>
              </a:rPr>
              <a:t>Rạp Công nhân</a:t>
            </a:r>
            <a:endParaRPr lang="vi-VN">
              <a:solidFill>
                <a:srgbClr val="FF0000"/>
              </a:solidFill>
            </a:endParaRPr>
          </a:p>
          <a:p>
            <a:r>
              <a:rPr lang="vi-VN">
                <a:solidFill>
                  <a:srgbClr val="FF0000"/>
                </a:solidFill>
                <a:hlinkClick r:id="rId8" tooltip="Rạp Hồng Hà (trang chưa được viết)"/>
              </a:rPr>
              <a:t>Rạp Hồng Hà</a:t>
            </a:r>
            <a:endParaRPr lang="vi-VN">
              <a:solidFill>
                <a:srgbClr val="FF0000"/>
              </a:solidFill>
            </a:endParaRPr>
          </a:p>
        </p:txBody>
      </p:sp>
      <p:pic>
        <p:nvPicPr>
          <p:cNvPr id="20484" name="Picture 4" descr="Hình ảnh có liên quan"/>
          <p:cNvPicPr>
            <a:picLocks noChangeAspect="1" noChangeArrowheads="1"/>
          </p:cNvPicPr>
          <p:nvPr/>
        </p:nvPicPr>
        <p:blipFill>
          <a:blip r:embed="rId9"/>
          <a:srcRect/>
          <a:stretch>
            <a:fillRect/>
          </a:stretch>
        </p:blipFill>
        <p:spPr bwMode="auto">
          <a:xfrm>
            <a:off x="381000" y="3124200"/>
            <a:ext cx="4114800" cy="3276600"/>
          </a:xfrm>
          <a:prstGeom prst="rect">
            <a:avLst/>
          </a:prstGeom>
          <a:ln>
            <a:noFill/>
          </a:ln>
          <a:effectLst>
            <a:softEdge rad="112500"/>
          </a:effectLst>
        </p:spPr>
      </p:pic>
      <p:sp>
        <p:nvSpPr>
          <p:cNvPr id="8" name="Rectangle 7"/>
          <p:cNvSpPr/>
          <p:nvPr/>
        </p:nvSpPr>
        <p:spPr>
          <a:xfrm>
            <a:off x="762000" y="6324600"/>
            <a:ext cx="2823722" cy="369332"/>
          </a:xfrm>
          <a:prstGeom prst="rect">
            <a:avLst/>
          </a:prstGeom>
        </p:spPr>
        <p:txBody>
          <a:bodyPr wrap="none">
            <a:spAutoFit/>
          </a:bodyPr>
          <a:lstStyle/>
          <a:p>
            <a:r>
              <a:rPr lang="vi-VN">
                <a:hlinkClick r:id="rId4" tooltip="Nhà hát múa rối Trung ương (trang chưa được viết)"/>
              </a:rPr>
              <a:t>Nhà hát múa rối Trung ương</a:t>
            </a:r>
            <a:endParaRPr lang="en-US"/>
          </a:p>
        </p:txBody>
      </p:sp>
      <p:pic>
        <p:nvPicPr>
          <p:cNvPr id="20490" name="Picture 10" descr="Hình ảnh có liên quan"/>
          <p:cNvPicPr>
            <a:picLocks noChangeAspect="1" noChangeArrowheads="1"/>
          </p:cNvPicPr>
          <p:nvPr/>
        </p:nvPicPr>
        <p:blipFill>
          <a:blip r:embed="rId10"/>
          <a:srcRect/>
          <a:stretch>
            <a:fillRect/>
          </a:stretch>
        </p:blipFill>
        <p:spPr bwMode="auto">
          <a:xfrm>
            <a:off x="4800600" y="3276600"/>
            <a:ext cx="4076700" cy="3124200"/>
          </a:xfrm>
          <a:prstGeom prst="rect">
            <a:avLst/>
          </a:prstGeom>
          <a:ln>
            <a:noFill/>
          </a:ln>
          <a:effectLst>
            <a:softEdge rad="112500"/>
          </a:effectLst>
        </p:spPr>
      </p:pic>
      <p:sp>
        <p:nvSpPr>
          <p:cNvPr id="11" name="Rectangle 10"/>
          <p:cNvSpPr/>
          <p:nvPr/>
        </p:nvSpPr>
        <p:spPr>
          <a:xfrm>
            <a:off x="5486400" y="6324600"/>
            <a:ext cx="2223686" cy="369332"/>
          </a:xfrm>
          <a:prstGeom prst="rect">
            <a:avLst/>
          </a:prstGeom>
        </p:spPr>
        <p:txBody>
          <a:bodyPr wrap="none">
            <a:spAutoFit/>
          </a:bodyPr>
          <a:lstStyle/>
          <a:p>
            <a:r>
              <a:rPr lang="vi-VN" smtClean="0">
                <a:solidFill>
                  <a:srgbClr val="FF0000"/>
                </a:solidFill>
                <a:hlinkClick r:id="rId6" tooltip="Nhà hát tuồng Hà Nội (trang chưa được viết)"/>
              </a:rPr>
              <a:t>Nhà hát tuồng Hà Nội</a:t>
            </a:r>
            <a:endParaRPr lang="vi-VN">
              <a:solidFill>
                <a:srgbClr val="FF0000"/>
              </a:solidFill>
            </a:endParaRPr>
          </a:p>
        </p:txBody>
      </p:sp>
      <p:sp>
        <p:nvSpPr>
          <p:cNvPr id="12" name="Flowchart: Alternate Process 11"/>
          <p:cNvSpPr/>
          <p:nvPr/>
        </p:nvSpPr>
        <p:spPr>
          <a:xfrm>
            <a:off x="0" y="0"/>
            <a:ext cx="57912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IV</a:t>
            </a:r>
            <a:r>
              <a:rPr lang="en-US"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8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Văn</a:t>
            </a:r>
            <a:r>
              <a:rPr lang="en-US"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8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hóa</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ppt_x"/>
                                          </p:val>
                                        </p:tav>
                                        <p:tav tm="100000">
                                          <p:val>
                                            <p:strVal val="#ppt_x"/>
                                          </p:val>
                                        </p:tav>
                                      </p:tavLst>
                                    </p:anim>
                                    <p:anim calcmode="lin" valueType="num">
                                      <p:cBhvr additive="base">
                                        <p:cTn id="13" dur="500" fill="hold"/>
                                        <p:tgtEl>
                                          <p:spTgt spid="20484"/>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slide(fromBottom)">
                                      <p:cBhvr>
                                        <p:cTn id="22" dur="500"/>
                                        <p:tgtEl>
                                          <p:spTgt spid="2049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0"/>
            <a:ext cx="55626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IV</a:t>
            </a:r>
            <a:r>
              <a:rPr lang="en-US" sz="2800"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Văn hóa</a:t>
            </a:r>
            <a:endParaRPr lang="en-US"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228600" y="906095"/>
            <a:ext cx="1946367"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solidFill>
                  <a:srgbClr val="FF0000"/>
                </a:solidFill>
                <a:latin typeface="Times New Roman" pitchFamily="18" charset="0"/>
                <a:cs typeface="Times New Roman" pitchFamily="18" charset="0"/>
              </a:rPr>
              <a:t>c)</a:t>
            </a:r>
            <a:r>
              <a:rPr lang="en-US" sz="3200" dirty="0" err="1" smtClean="0">
                <a:solidFill>
                  <a:srgbClr val="FF0000"/>
                </a:solidFill>
                <a:latin typeface="Times New Roman" pitchFamily="18" charset="0"/>
                <a:cs typeface="Times New Roman" pitchFamily="18" charset="0"/>
              </a:rPr>
              <a:t>Ẩm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thực</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4953000" y="6172200"/>
            <a:ext cx="3111749" cy="461665"/>
          </a:xfrm>
          <a:prstGeom prst="rect">
            <a:avLst/>
          </a:prstGeom>
        </p:spPr>
        <p:txBody>
          <a:bodyPr wrap="none">
            <a:spAutoFit/>
          </a:bodyPr>
          <a:lstStyle/>
          <a:p>
            <a:r>
              <a:rPr lang="en-US" sz="2400" b="1">
                <a:latin typeface="Times New Roman" pitchFamily="18" charset="0"/>
                <a:cs typeface="Times New Roman" pitchFamily="18" charset="0"/>
              </a:rPr>
              <a:t>Phở – ẩm thực Hà Nội</a:t>
            </a:r>
          </a:p>
        </p:txBody>
      </p:sp>
      <p:sp>
        <p:nvSpPr>
          <p:cNvPr id="8" name="Rectangle 7"/>
          <p:cNvSpPr/>
          <p:nvPr/>
        </p:nvSpPr>
        <p:spPr>
          <a:xfrm>
            <a:off x="228600" y="1524000"/>
            <a:ext cx="3505200" cy="5170646"/>
          </a:xfrm>
          <a:prstGeom prst="rect">
            <a:avLst/>
          </a:prstGeom>
        </p:spPr>
        <p:txBody>
          <a:bodyPr wrap="square">
            <a:spAutoFit/>
          </a:bodyPr>
          <a:lstStyle/>
          <a:p>
            <a:r>
              <a:rPr lang="vi-VN" sz="2200" smtClean="0"/>
              <a:t>Phở Hà Nội có rất nhiều loại trong đó phải kể đến phở bò (Lò Đúc, bờ hồ), phở gà (Quán Thánh, Tôn Đức Thắng), phở áp chảo (Bát Đàn) hay phở cuốn (Tây Hồ)…Mỗi loại phở đều có những hương vị đặc trưng riêng nhưng đều rất ngon và hấp dẫn. Nếu tới thăm Hà Nội mà chưa được thưởng thức phở thì coi như chưa từng tới Hà Nội, phở là món ăn khi du lịch Hà Nội bạn nên thưởng thức.</a:t>
            </a:r>
            <a:endParaRPr lang="en-US" sz="2200"/>
          </a:p>
        </p:txBody>
      </p:sp>
      <p:pic>
        <p:nvPicPr>
          <p:cNvPr id="10" name="Picture 2" descr="Phở - ẩm thực Hà Nội"/>
          <p:cNvPicPr>
            <a:picLocks noChangeAspect="1" noChangeArrowheads="1"/>
          </p:cNvPicPr>
          <p:nvPr/>
        </p:nvPicPr>
        <p:blipFill>
          <a:blip r:embed="rId2"/>
          <a:srcRect/>
          <a:stretch>
            <a:fillRect/>
          </a:stretch>
        </p:blipFill>
        <p:spPr bwMode="auto">
          <a:xfrm>
            <a:off x="3886200" y="1066800"/>
            <a:ext cx="47625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xit" presetSubtype="4"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par>
                                <p:cTn id="23" presetID="7" presetClass="exit" presetSubtype="4" fill="hold" grpId="1" nodeType="with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7" presetClass="exit" presetSubtype="4" fill="hold"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3429000" cy="4401205"/>
          </a:xfrm>
          <a:prstGeom prst="rect">
            <a:avLst/>
          </a:prstGeom>
        </p:spPr>
        <p:txBody>
          <a:bodyPr wrap="square">
            <a:spAutoFit/>
          </a:bodyPr>
          <a:lstStyle/>
          <a:p>
            <a:pPr lvl="0"/>
            <a:r>
              <a:rPr lang="en-US" sz="2000" dirty="0" smtClean="0">
                <a:solidFill>
                  <a:prstClr val="black"/>
                </a:solidFill>
              </a:rPr>
              <a:t> </a:t>
            </a:r>
            <a:r>
              <a:rPr lang="vi-VN" sz="2000" dirty="0" smtClean="0">
                <a:solidFill>
                  <a:prstClr val="black"/>
                </a:solidFill>
              </a:rPr>
              <a:t>Bún </a:t>
            </a:r>
            <a:r>
              <a:rPr lang="vi-VN" sz="2000" dirty="0">
                <a:solidFill>
                  <a:prstClr val="black"/>
                </a:solidFill>
              </a:rPr>
              <a:t>thang là món ăn bình dị của người dân Hà Thành nhưng lại rất kì công. Nguyên liệu chính của món bún thang bao gồm lườn gà xé nhỏ, giò lụa thái sợi, trứng gà rán mỏng ăn cùng với bún. Có lẽ sự hấp dẫn của món bún thang là sự kết hợp giữa màu hồng phớt của giò lụa, màu trắng vàng của thịt và màu vàng của trứng rán thái chỉ. Đối với những người sành về ẩm thực Hà Nội không thể bỏ qua món bún thang.</a:t>
            </a:r>
            <a:endParaRPr lang="en-US" sz="2000" dirty="0">
              <a:solidFill>
                <a:prstClr val="black"/>
              </a:solidFill>
            </a:endParaRPr>
          </a:p>
        </p:txBody>
      </p:sp>
      <p:sp>
        <p:nvSpPr>
          <p:cNvPr id="6" name="TextBox 5"/>
          <p:cNvSpPr txBox="1"/>
          <p:nvPr/>
        </p:nvSpPr>
        <p:spPr>
          <a:xfrm>
            <a:off x="5115031" y="5680716"/>
            <a:ext cx="2571538"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Bún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endParaRPr lang="en-US" sz="2400" b="1" dirty="0">
              <a:latin typeface="Times New Roman" pitchFamily="18" charset="0"/>
              <a:cs typeface="Times New Roman" pitchFamily="18" charset="0"/>
            </a:endParaRPr>
          </a:p>
        </p:txBody>
      </p:sp>
      <p:pic>
        <p:nvPicPr>
          <p:cNvPr id="7" name="Picture 2" descr="9 món ăn khi du lịch Hà Nội nhất định phải thử"/>
          <p:cNvPicPr>
            <a:picLocks noChangeAspect="1" noChangeArrowheads="1"/>
          </p:cNvPicPr>
          <p:nvPr/>
        </p:nvPicPr>
        <p:blipFill>
          <a:blip r:embed="rId2"/>
          <a:srcRect/>
          <a:stretch>
            <a:fillRect/>
          </a:stretch>
        </p:blipFill>
        <p:spPr bwMode="auto">
          <a:xfrm>
            <a:off x="4038600" y="1066800"/>
            <a:ext cx="4724400" cy="4267200"/>
          </a:xfrm>
          <a:prstGeom prst="rect">
            <a:avLst/>
          </a:prstGeom>
          <a:noFill/>
        </p:spPr>
      </p:pic>
    </p:spTree>
    <p:extLst>
      <p:ext uri="{BB962C8B-B14F-4D97-AF65-F5344CB8AC3E}">
        <p14:creationId xmlns:p14="http://schemas.microsoft.com/office/powerpoint/2010/main" val="109320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Ảnh Xin Chào Đẹp, Ngộ Nghĩnh, Cực Kỳ Ấn Tượng Tặng B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 y="228600"/>
            <a:ext cx="9173817"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8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hững danh lam thắng cảnh ở Hà Nội nổi tiếng trên cả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173896" y="261730"/>
            <a:ext cx="3303104" cy="13384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Mục</a:t>
            </a:r>
            <a:r>
              <a:rPr lang="en-US" sz="40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Lục</a:t>
            </a:r>
            <a:endParaRPr lang="en-US" sz="40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 name="Flowchart: Alternate Process 12">
            <a:hlinkClick r:id="rId3" action="ppaction://hlinksldjump"/>
          </p:cNvPr>
          <p:cNvSpPr/>
          <p:nvPr/>
        </p:nvSpPr>
        <p:spPr>
          <a:xfrm>
            <a:off x="2648778" y="2209799"/>
            <a:ext cx="4495800" cy="838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Vị</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trí</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địa</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lí</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4" name="Flowchart: Alternate Process 13">
            <a:hlinkClick r:id="rId4" action="ppaction://hlinksldjump"/>
          </p:cNvPr>
          <p:cNvSpPr/>
          <p:nvPr/>
        </p:nvSpPr>
        <p:spPr>
          <a:xfrm>
            <a:off x="2667000" y="3094382"/>
            <a:ext cx="4495800" cy="838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II.Lịch</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sử</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5" name="Flowchart: Alternate Process 14">
            <a:hlinkClick r:id="rId5" action="ppaction://hlinksldjump"/>
          </p:cNvPr>
          <p:cNvSpPr/>
          <p:nvPr/>
        </p:nvSpPr>
        <p:spPr>
          <a:xfrm>
            <a:off x="2690191" y="3932582"/>
            <a:ext cx="4495800" cy="838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III.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Danh</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2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thắng</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6" name="Flowchart: Alternate Process 15">
            <a:hlinkClick r:id="rId6" action="ppaction://hlinksldjump"/>
          </p:cNvPr>
          <p:cNvSpPr/>
          <p:nvPr/>
        </p:nvSpPr>
        <p:spPr>
          <a:xfrm>
            <a:off x="2690191" y="4770782"/>
            <a:ext cx="4495800" cy="838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IV.Văn hóa</a:t>
            </a:r>
            <a:endParaRPr lang="en-US" sz="28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9269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762000"/>
            <a:ext cx="43434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 Vị trí địa lí</a:t>
            </a:r>
            <a:endParaRPr lang="en-US"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Flowchart: Alternate Process 4"/>
          <p:cNvSpPr/>
          <p:nvPr/>
        </p:nvSpPr>
        <p:spPr>
          <a:xfrm>
            <a:off x="0" y="0"/>
            <a:ext cx="9144000"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 nội</a:t>
            </a:r>
            <a:endParaRPr lang="en-US"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4098" name="Picture 2" descr="Kết quả hình ảnh cho hà nội bản đồ"/>
          <p:cNvPicPr>
            <a:picLocks noChangeAspect="1" noChangeArrowheads="1"/>
          </p:cNvPicPr>
          <p:nvPr/>
        </p:nvPicPr>
        <p:blipFill>
          <a:blip r:embed="rId2"/>
          <a:srcRect/>
          <a:stretch>
            <a:fillRect/>
          </a:stretch>
        </p:blipFill>
        <p:spPr bwMode="auto">
          <a:xfrm>
            <a:off x="3429000" y="1524000"/>
            <a:ext cx="5715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38640" y="1657290"/>
            <a:ext cx="2984343" cy="400110"/>
          </a:xfrm>
          <a:prstGeom prst="rect">
            <a:avLst/>
          </a:prstGeom>
          <a:noFill/>
        </p:spPr>
        <p:txBody>
          <a:bodyPr wrap="none" rtlCol="0">
            <a:spAutoFit/>
          </a:bodyPr>
          <a:lstStyle/>
          <a:p>
            <a:r>
              <a:rPr lang="en-US" sz="2000" smtClean="0">
                <a:solidFill>
                  <a:srgbClr val="FF0000"/>
                </a:solidFill>
                <a:latin typeface="Times New Roman" pitchFamily="18" charset="0"/>
                <a:cs typeface="Times New Roman" pitchFamily="18" charset="0"/>
              </a:rPr>
              <a:t>-Nằm ở phía Bắc Việt Nam</a:t>
            </a:r>
            <a:endParaRPr lang="en-US" sz="2000">
              <a:solidFill>
                <a:srgbClr val="FF0000"/>
              </a:solidFill>
              <a:latin typeface="Times New Roman" pitchFamily="18" charset="0"/>
              <a:cs typeface="Times New Roman" pitchFamily="18" charset="0"/>
            </a:endParaRPr>
          </a:p>
        </p:txBody>
      </p:sp>
      <p:sp>
        <p:nvSpPr>
          <p:cNvPr id="8" name="TextBox 7"/>
          <p:cNvSpPr txBox="1"/>
          <p:nvPr/>
        </p:nvSpPr>
        <p:spPr>
          <a:xfrm>
            <a:off x="304800" y="2190690"/>
            <a:ext cx="2315827" cy="400110"/>
          </a:xfrm>
          <a:prstGeom prst="rect">
            <a:avLst/>
          </a:prstGeom>
          <a:noFill/>
        </p:spPr>
        <p:txBody>
          <a:bodyPr wrap="none" rtlCol="0">
            <a:spAutoFit/>
          </a:bodyPr>
          <a:lstStyle/>
          <a:p>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Trên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bờ</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sông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Hồng</a:t>
            </a:r>
            <a:endParaRPr lang="en-US" sz="2000" dirty="0">
              <a:solidFill>
                <a:srgbClr val="FF0000"/>
              </a:solidFill>
              <a:latin typeface="Times New Roman" pitchFamily="18" charset="0"/>
              <a:cs typeface="Times New Roman" pitchFamily="18" charset="0"/>
            </a:endParaRPr>
          </a:p>
        </p:txBody>
      </p:sp>
      <p:sp>
        <p:nvSpPr>
          <p:cNvPr id="9" name="TextBox 8"/>
          <p:cNvSpPr txBox="1"/>
          <p:nvPr/>
        </p:nvSpPr>
        <p:spPr>
          <a:xfrm>
            <a:off x="279501" y="2654516"/>
            <a:ext cx="1369862" cy="400110"/>
          </a:xfrm>
          <a:prstGeom prst="rect">
            <a:avLst/>
          </a:prstGeom>
          <a:noFill/>
        </p:spPr>
        <p:txBody>
          <a:bodyPr wrap="none" rtlCol="0">
            <a:spAutoFit/>
          </a:bodyPr>
          <a:lstStyle/>
          <a:p>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Tiếp</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giáp</a:t>
            </a:r>
            <a:r>
              <a:rPr lang="en-US" sz="2000" dirty="0" smtClean="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sp>
        <p:nvSpPr>
          <p:cNvPr id="10" name="Rectangle 9"/>
          <p:cNvSpPr/>
          <p:nvPr/>
        </p:nvSpPr>
        <p:spPr>
          <a:xfrm>
            <a:off x="76200" y="3234047"/>
            <a:ext cx="3352800" cy="3139321"/>
          </a:xfrm>
          <a:prstGeom prst="rect">
            <a:avLst/>
          </a:prstGeom>
        </p:spPr>
        <p:txBody>
          <a:bodyPr wrap="square">
            <a:spAutoFit/>
          </a:bodyPr>
          <a:lstStyle/>
          <a:p>
            <a:r>
              <a:rPr lang="en-US" i="1" dirty="0" smtClean="0">
                <a:latin typeface="+mj-lt"/>
              </a:rPr>
              <a:t>+</a:t>
            </a:r>
            <a:r>
              <a:rPr lang="vi-VN" i="1" dirty="0" smtClean="0">
                <a:latin typeface="+mj-lt"/>
              </a:rPr>
              <a:t>Cực </a:t>
            </a:r>
            <a:r>
              <a:rPr lang="vi-VN" i="1" dirty="0">
                <a:latin typeface="+mj-lt"/>
              </a:rPr>
              <a:t>Bắc là xã </a:t>
            </a:r>
            <a:r>
              <a:rPr lang="vi-VN" i="1" dirty="0">
                <a:latin typeface="+mj-lt"/>
                <a:hlinkClick r:id="rId3" tooltip="Bắc Sơn, Sóc Sơn"/>
              </a:rPr>
              <a:t>Bắc Sơn</a:t>
            </a:r>
            <a:r>
              <a:rPr lang="vi-VN" i="1" dirty="0">
                <a:latin typeface="+mj-lt"/>
              </a:rPr>
              <a:t>, huyện </a:t>
            </a:r>
            <a:r>
              <a:rPr lang="vi-VN" i="1" dirty="0">
                <a:latin typeface="+mj-lt"/>
                <a:hlinkClick r:id="rId4" tooltip="Sóc Sơn"/>
              </a:rPr>
              <a:t>Sóc Sơn</a:t>
            </a:r>
            <a:r>
              <a:rPr lang="vi-VN" i="1" dirty="0" smtClean="0">
                <a:latin typeface="+mj-lt"/>
              </a:rPr>
              <a:t>.</a:t>
            </a:r>
            <a:endParaRPr lang="en-US" i="1" dirty="0" smtClean="0">
              <a:latin typeface="+mj-lt"/>
            </a:endParaRPr>
          </a:p>
          <a:p>
            <a:endParaRPr lang="vi-VN" i="1" dirty="0">
              <a:latin typeface="+mj-lt"/>
            </a:endParaRPr>
          </a:p>
          <a:p>
            <a:r>
              <a:rPr lang="en-US" i="1" dirty="0" smtClean="0">
                <a:latin typeface="+mj-lt"/>
              </a:rPr>
              <a:t>+</a:t>
            </a:r>
            <a:r>
              <a:rPr lang="vi-VN" i="1" dirty="0" smtClean="0">
                <a:latin typeface="+mj-lt"/>
              </a:rPr>
              <a:t>Cực </a:t>
            </a:r>
            <a:r>
              <a:rPr lang="vi-VN" i="1" dirty="0">
                <a:latin typeface="+mj-lt"/>
              </a:rPr>
              <a:t>Tây là xã </a:t>
            </a:r>
            <a:r>
              <a:rPr lang="vi-VN" i="1" dirty="0">
                <a:latin typeface="+mj-lt"/>
                <a:hlinkClick r:id="rId5" tooltip="Thuần Mỹ"/>
              </a:rPr>
              <a:t>Thuần Mỹ</a:t>
            </a:r>
            <a:r>
              <a:rPr lang="vi-VN" i="1" dirty="0">
                <a:latin typeface="+mj-lt"/>
              </a:rPr>
              <a:t>, huyện </a:t>
            </a:r>
            <a:r>
              <a:rPr lang="vi-VN" i="1" dirty="0">
                <a:latin typeface="+mj-lt"/>
                <a:hlinkClick r:id="rId6" tooltip="Ba Vì (huyện)"/>
              </a:rPr>
              <a:t>Ba Vì</a:t>
            </a:r>
            <a:r>
              <a:rPr lang="vi-VN" i="1" dirty="0" smtClean="0">
                <a:latin typeface="+mj-lt"/>
              </a:rPr>
              <a:t>.</a:t>
            </a:r>
            <a:endParaRPr lang="en-US" i="1" dirty="0" smtClean="0">
              <a:latin typeface="+mj-lt"/>
            </a:endParaRPr>
          </a:p>
          <a:p>
            <a:endParaRPr lang="vi-VN" i="1" dirty="0">
              <a:latin typeface="+mj-lt"/>
            </a:endParaRPr>
          </a:p>
          <a:p>
            <a:r>
              <a:rPr lang="en-US" i="1" dirty="0" smtClean="0">
                <a:latin typeface="+mj-lt"/>
              </a:rPr>
              <a:t>+</a:t>
            </a:r>
            <a:r>
              <a:rPr lang="vi-VN" i="1" dirty="0" smtClean="0">
                <a:latin typeface="+mj-lt"/>
              </a:rPr>
              <a:t>Cực </a:t>
            </a:r>
            <a:r>
              <a:rPr lang="vi-VN" i="1" dirty="0">
                <a:latin typeface="+mj-lt"/>
              </a:rPr>
              <a:t>Nam là xã </a:t>
            </a:r>
            <a:r>
              <a:rPr lang="vi-VN" i="1" dirty="0">
                <a:latin typeface="+mj-lt"/>
                <a:hlinkClick r:id="rId7" tooltip="Hương Sơn, Mỹ Đức"/>
              </a:rPr>
              <a:t>Hương Sơn</a:t>
            </a:r>
            <a:r>
              <a:rPr lang="vi-VN" i="1" dirty="0">
                <a:latin typeface="+mj-lt"/>
              </a:rPr>
              <a:t>, huyện </a:t>
            </a:r>
            <a:r>
              <a:rPr lang="vi-VN" i="1" dirty="0">
                <a:latin typeface="+mj-lt"/>
                <a:hlinkClick r:id="rId8" tooltip="Mỹ Đức"/>
              </a:rPr>
              <a:t>Mỹ Đức</a:t>
            </a:r>
            <a:r>
              <a:rPr lang="vi-VN" i="1" dirty="0" smtClean="0">
                <a:latin typeface="+mj-lt"/>
              </a:rPr>
              <a:t>.</a:t>
            </a:r>
            <a:endParaRPr lang="en-US" i="1" dirty="0" smtClean="0">
              <a:latin typeface="+mj-lt"/>
            </a:endParaRPr>
          </a:p>
          <a:p>
            <a:endParaRPr lang="vi-VN" i="1" dirty="0">
              <a:latin typeface="+mj-lt"/>
            </a:endParaRPr>
          </a:p>
          <a:p>
            <a:r>
              <a:rPr lang="en-US" i="1" dirty="0" smtClean="0">
                <a:latin typeface="+mj-lt"/>
              </a:rPr>
              <a:t>+</a:t>
            </a:r>
            <a:r>
              <a:rPr lang="vi-VN" i="1" dirty="0" smtClean="0">
                <a:latin typeface="+mj-lt"/>
              </a:rPr>
              <a:t>Cực </a:t>
            </a:r>
            <a:r>
              <a:rPr lang="vi-VN" i="1" dirty="0">
                <a:latin typeface="+mj-lt"/>
              </a:rPr>
              <a:t>Đông là xã </a:t>
            </a:r>
            <a:r>
              <a:rPr lang="vi-VN" i="1" dirty="0">
                <a:latin typeface="+mj-lt"/>
                <a:hlinkClick r:id="rId9" tooltip="Lệ Chi"/>
              </a:rPr>
              <a:t>Lệ Chi</a:t>
            </a:r>
            <a:r>
              <a:rPr lang="vi-VN" i="1" dirty="0">
                <a:latin typeface="+mj-lt"/>
              </a:rPr>
              <a:t>, huyện </a:t>
            </a:r>
            <a:r>
              <a:rPr lang="vi-VN" i="1" dirty="0">
                <a:latin typeface="+mj-lt"/>
                <a:hlinkClick r:id="rId10" tooltip="Gia Lâm"/>
              </a:rPr>
              <a:t>Gia Lâm</a:t>
            </a:r>
            <a:r>
              <a:rPr lang="vi-VN" i="1" dirty="0">
                <a:latin typeface="+mj-lt"/>
              </a:rPr>
              <a:t>.</a:t>
            </a:r>
          </a:p>
        </p:txBody>
      </p:sp>
      <p:sp>
        <p:nvSpPr>
          <p:cNvPr id="11" name="Left Arrow 10">
            <a:hlinkClick r:id="rId11" action="ppaction://hlinksldjump"/>
          </p:cNvPr>
          <p:cNvSpPr/>
          <p:nvPr/>
        </p:nvSpPr>
        <p:spPr>
          <a:xfrm>
            <a:off x="8382000" y="6373368"/>
            <a:ext cx="597408" cy="48463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9144000"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 nội</a:t>
            </a:r>
            <a:endParaRPr lang="en-US"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3074" name="Picture 2" descr="http://www.vietnamtourism.com/imguploads/tourist/2014/VNDatNuocConNguoi/01Khaiquatchung/01Tongquan/Tainguyendulich/07Hoangthanh.jpg"/>
          <p:cNvPicPr>
            <a:picLocks noChangeAspect="1" noChangeArrowheads="1"/>
          </p:cNvPicPr>
          <p:nvPr/>
        </p:nvPicPr>
        <p:blipFill>
          <a:blip r:embed="rId2"/>
          <a:srcRect/>
          <a:stretch>
            <a:fillRect/>
          </a:stretch>
        </p:blipFill>
        <p:spPr bwMode="auto">
          <a:xfrm>
            <a:off x="1371600" y="2209800"/>
            <a:ext cx="6553200" cy="40386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600200" y="6324600"/>
            <a:ext cx="5791200" cy="369332"/>
          </a:xfrm>
          <a:prstGeom prst="rect">
            <a:avLst/>
          </a:prstGeom>
        </p:spPr>
        <p:txBody>
          <a:bodyPr wrap="square">
            <a:spAutoFit/>
          </a:bodyPr>
          <a:lstStyle/>
          <a:p>
            <a:r>
              <a:rPr lang="vi-VN">
                <a:latin typeface="+mj-lt"/>
              </a:rPr>
              <a:t>Khu di tích trung tâm Hoàng thành Thăng Long (Hà Nội)</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18" presetClass="exit" presetSubtype="12" fill="hold" nodeType="withEffect">
                                  <p:stCondLst>
                                    <p:cond delay="0"/>
                                  </p:stCondLst>
                                  <p:childTnLst>
                                    <p:animEffect transition="out" filter="strips(downLeft)">
                                      <p:cBhvr>
                                        <p:cTn id="12" dur="500"/>
                                        <p:tgtEl>
                                          <p:spTgt spid="3074"/>
                                        </p:tgtEl>
                                      </p:cBhvr>
                                    </p:animEffect>
                                    <p:set>
                                      <p:cBhvr>
                                        <p:cTn id="13" dur="1" fill="hold">
                                          <p:stCondLst>
                                            <p:cond delay="499"/>
                                          </p:stCondLst>
                                        </p:cTn>
                                        <p:tgtEl>
                                          <p:spTgt spid="3074"/>
                                        </p:tgtEl>
                                        <p:attrNameLst>
                                          <p:attrName>style.visibility</p:attrName>
                                        </p:attrNameLst>
                                      </p:cBhvr>
                                      <p:to>
                                        <p:strVal val="hidden"/>
                                      </p:to>
                                    </p:set>
                                  </p:childTnLst>
                                </p:cTn>
                              </p:par>
                              <p:par>
                                <p:cTn id="14" presetID="18" presetClass="exit" presetSubtype="12" fill="hold" grpId="1" nodeType="withEffect">
                                  <p:stCondLst>
                                    <p:cond delay="0"/>
                                  </p:stCondLst>
                                  <p:childTnLst>
                                    <p:animEffect transition="out" filter="strips(down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228600" y="152400"/>
            <a:ext cx="4533900"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a:t>
            </a:r>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36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nội</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Flowchart: Alternate Process 7"/>
          <p:cNvSpPr/>
          <p:nvPr/>
        </p:nvSpPr>
        <p:spPr>
          <a:xfrm>
            <a:off x="245165" y="1338073"/>
            <a:ext cx="23622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Ii. LỊCH SỬ</a:t>
            </a:r>
            <a:endParaRPr lang="en-US"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180975" y="2346067"/>
            <a:ext cx="4629150" cy="1015663"/>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Nguyên </a:t>
            </a:r>
            <a:r>
              <a:rPr lang="vi-VN" sz="2000" dirty="0">
                <a:solidFill>
                  <a:srgbClr val="FF0000"/>
                </a:solidFill>
                <a:latin typeface="Times New Roman" pitchFamily="18" charset="0"/>
                <a:cs typeface="Times New Roman" pitchFamily="18" charset="0"/>
              </a:rPr>
              <a:t>là từ năm 1010, vua Lý Thái Tổ dời đô ra thành Ðại La, đổi gọi thành này là kinh đô Thăng Long.</a:t>
            </a:r>
            <a:endParaRPr lang="en-US" sz="2000" dirty="0">
              <a:solidFill>
                <a:srgbClr val="FF0000"/>
              </a:solidFill>
              <a:latin typeface="Times New Roman" pitchFamily="18" charset="0"/>
              <a:cs typeface="Times New Roman" pitchFamily="18" charset="0"/>
            </a:endParaRPr>
          </a:p>
        </p:txBody>
      </p:sp>
      <p:sp>
        <p:nvSpPr>
          <p:cNvPr id="10" name="Rectangle 9"/>
          <p:cNvSpPr/>
          <p:nvPr/>
        </p:nvSpPr>
        <p:spPr>
          <a:xfrm>
            <a:off x="221974" y="3510291"/>
            <a:ext cx="5029200" cy="1323439"/>
          </a:xfrm>
          <a:prstGeom prst="rect">
            <a:avLst/>
          </a:prstGeom>
        </p:spPr>
        <p:txBody>
          <a:bodyPr wrap="square">
            <a:spAutoFit/>
          </a:bodyPr>
          <a:lstStyle/>
          <a:p>
            <a:r>
              <a:rPr lang="en-US" sz="2000" dirty="0" smtClean="0">
                <a:solidFill>
                  <a:srgbClr val="FF0000"/>
                </a:solidFill>
              </a:rPr>
              <a:t>- </a:t>
            </a:r>
            <a:r>
              <a:rPr lang="vi-VN" sz="2000" dirty="0" smtClean="0">
                <a:solidFill>
                  <a:srgbClr val="FF0000"/>
                </a:solidFill>
              </a:rPr>
              <a:t>Năm </a:t>
            </a:r>
            <a:r>
              <a:rPr lang="vi-VN" sz="2000" dirty="0">
                <a:solidFill>
                  <a:srgbClr val="FF0000"/>
                </a:solidFill>
              </a:rPr>
              <a:t>1883, Pháp chiếm đóng Hà Nội. Năm 1886 họ thành lập "thành phố Hà Nội", ban đầu chỉ có 3 km</a:t>
            </a:r>
            <a:r>
              <a:rPr lang="vi-VN" sz="2000" baseline="30000" dirty="0">
                <a:solidFill>
                  <a:srgbClr val="FF0000"/>
                </a:solidFill>
              </a:rPr>
              <a:t>2</a:t>
            </a:r>
            <a:r>
              <a:rPr lang="vi-VN" sz="2000" dirty="0">
                <a:solidFill>
                  <a:srgbClr val="FF0000"/>
                </a:solidFill>
              </a:rPr>
              <a:t>, đến năm 1939 là 12 km</a:t>
            </a:r>
            <a:r>
              <a:rPr lang="vi-VN" sz="2000" baseline="30000" dirty="0">
                <a:solidFill>
                  <a:srgbClr val="FF0000"/>
                </a:solidFill>
              </a:rPr>
              <a:t>2</a:t>
            </a:r>
            <a:r>
              <a:rPr lang="vi-VN" sz="2000" dirty="0">
                <a:solidFill>
                  <a:srgbClr val="FF0000"/>
                </a:solidFill>
              </a:rPr>
              <a:t> với số dân là 30 vạn.</a:t>
            </a:r>
            <a:endParaRPr lang="en-US" sz="2000" dirty="0">
              <a:solidFill>
                <a:srgbClr val="FF0000"/>
              </a:solidFill>
            </a:endParaRPr>
          </a:p>
        </p:txBody>
      </p:sp>
      <p:sp>
        <p:nvSpPr>
          <p:cNvPr id="11" name="Rectangle 10"/>
          <p:cNvSpPr/>
          <p:nvPr/>
        </p:nvSpPr>
        <p:spPr>
          <a:xfrm>
            <a:off x="281608" y="4800600"/>
            <a:ext cx="8763000" cy="1631216"/>
          </a:xfrm>
          <a:prstGeom prst="rect">
            <a:avLst/>
          </a:prstGeom>
        </p:spPr>
        <p:txBody>
          <a:bodyPr wrap="square">
            <a:spAutoFit/>
          </a:bodyPr>
          <a:lstStyle/>
          <a:p>
            <a:r>
              <a:rPr lang="en-US" sz="2000" dirty="0" smtClean="0">
                <a:solidFill>
                  <a:srgbClr val="FF0000"/>
                </a:solidFill>
              </a:rPr>
              <a:t>- </a:t>
            </a:r>
            <a:r>
              <a:rPr lang="vi-VN" sz="2000" dirty="0" smtClean="0">
                <a:solidFill>
                  <a:srgbClr val="FF0000"/>
                </a:solidFill>
              </a:rPr>
              <a:t>Sang </a:t>
            </a:r>
            <a:r>
              <a:rPr lang="vi-VN" sz="2000" dirty="0">
                <a:solidFill>
                  <a:srgbClr val="FF0000"/>
                </a:solidFill>
              </a:rPr>
              <a:t>đầu thế kỷ 19, nhà Nguyễn (từ năm 1802-1945) đóng đô ở Huế. Thăng Long trở thành lỵ sở của tỉnh Hà Nội. Nhưng Hà Nội vẫn là nơi văn vật nhất nước, là thành phố đứng đầu cả nước về sự nghệ thuật, về công nghiệp, về thương nghiệp, về sự phong phú, về dân số, về lịch thiệp và về văn hóa. . . Tóm lại, đây chính là trái tim của cả dân tộc.</a:t>
            </a:r>
            <a:endParaRPr lang="en-US" sz="2000" dirty="0">
              <a:solidFill>
                <a:srgbClr val="FF0000"/>
              </a:solidFill>
            </a:endParaRPr>
          </a:p>
        </p:txBody>
      </p:sp>
      <p:pic>
        <p:nvPicPr>
          <p:cNvPr id="21510" name="Picture 6" descr="Đúng, vua Lý Thái Tổ đã ra quyết định dời kinh đô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174" y="1143000"/>
            <a:ext cx="379343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1" nodeType="clickEffect">
                                  <p:stCondLst>
                                    <p:cond delay="0"/>
                                  </p:stCondLst>
                                  <p:childTnLst>
                                    <p:animEffect transition="out" filter="strips(down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plus(in)">
                                      <p:cBhvr>
                                        <p:cTn id="27" dur="500"/>
                                        <p:tgtEl>
                                          <p:spTgt spid="11"/>
                                        </p:tgtEl>
                                      </p:cBhvr>
                                    </p:animEffect>
                                  </p:childTnLst>
                                </p:cTn>
                              </p:par>
                              <p:par>
                                <p:cTn id="28" presetID="18" presetClass="exit" presetSubtype="12" fill="hold" grpId="1" nodeType="withEffect">
                                  <p:stCondLst>
                                    <p:cond delay="0"/>
                                  </p:stCondLst>
                                  <p:childTnLst>
                                    <p:animEffect transition="out" filter="strips(downLeft)">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2530" name="Picture 2" descr="Vua Lý Công Uẩn là ai? Hành trình dời đô và bí mật ẩn giấ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867400" cy="5738191"/>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p:cNvSpPr/>
          <p:nvPr/>
        </p:nvSpPr>
        <p:spPr>
          <a:xfrm>
            <a:off x="0" y="1905000"/>
            <a:ext cx="3276600" cy="19050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đây</a:t>
            </a:r>
            <a:r>
              <a:rPr lang="en-US" sz="2800" dirty="0" smtClean="0">
                <a:solidFill>
                  <a:srgbClr val="FF0000"/>
                </a:solidFill>
              </a:rPr>
              <a:t> </a:t>
            </a:r>
            <a:r>
              <a:rPr lang="en-US" sz="2800" dirty="0" err="1" smtClean="0">
                <a:solidFill>
                  <a:srgbClr val="FF0000"/>
                </a:solidFill>
              </a:rPr>
              <a:t>là</a:t>
            </a:r>
            <a:r>
              <a:rPr lang="en-US" sz="2800" dirty="0" smtClean="0">
                <a:solidFill>
                  <a:srgbClr val="FF0000"/>
                </a:solidFill>
              </a:rPr>
              <a:t> </a:t>
            </a:r>
            <a:r>
              <a:rPr lang="en-US" sz="2800" dirty="0" err="1" smtClean="0">
                <a:solidFill>
                  <a:srgbClr val="FF0000"/>
                </a:solidFill>
              </a:rPr>
              <a:t>một</a:t>
            </a:r>
            <a:r>
              <a:rPr lang="en-US" sz="2800" dirty="0" smtClean="0">
                <a:solidFill>
                  <a:srgbClr val="FF0000"/>
                </a:solidFill>
              </a:rPr>
              <a:t> </a:t>
            </a:r>
            <a:r>
              <a:rPr lang="en-US" sz="2800" dirty="0" err="1" smtClean="0">
                <a:solidFill>
                  <a:srgbClr val="FF0000"/>
                </a:solidFill>
              </a:rPr>
              <a:t>số</a:t>
            </a:r>
            <a:r>
              <a:rPr lang="en-US" sz="2800" dirty="0" smtClean="0">
                <a:solidFill>
                  <a:srgbClr val="FF0000"/>
                </a:solidFill>
              </a:rPr>
              <a:t> di </a:t>
            </a:r>
            <a:r>
              <a:rPr lang="en-US" sz="2800" dirty="0" err="1" smtClean="0">
                <a:solidFill>
                  <a:srgbClr val="FF0000"/>
                </a:solidFill>
              </a:rPr>
              <a:t>tích</a:t>
            </a:r>
            <a:r>
              <a:rPr lang="en-US" sz="2800" dirty="0" smtClean="0">
                <a:solidFill>
                  <a:srgbClr val="FF0000"/>
                </a:solidFill>
              </a:rPr>
              <a:t> ở </a:t>
            </a:r>
            <a:r>
              <a:rPr lang="en-US" sz="2800" dirty="0" err="1" smtClean="0">
                <a:solidFill>
                  <a:srgbClr val="FF0000"/>
                </a:solidFill>
              </a:rPr>
              <a:t>Hà</a:t>
            </a:r>
            <a:r>
              <a:rPr lang="en-US" sz="2800" dirty="0" smtClean="0">
                <a:solidFill>
                  <a:srgbClr val="FF0000"/>
                </a:solidFill>
              </a:rPr>
              <a:t> </a:t>
            </a:r>
            <a:r>
              <a:rPr lang="en-US" sz="2800" dirty="0" err="1" smtClean="0">
                <a:solidFill>
                  <a:srgbClr val="FF0000"/>
                </a:solidFill>
              </a:rPr>
              <a:t>Nội</a:t>
            </a:r>
            <a:endParaRPr lang="en-US" sz="2800" dirty="0">
              <a:solidFill>
                <a:srgbClr val="FF0000"/>
              </a:solidFill>
            </a:endParaRPr>
          </a:p>
        </p:txBody>
      </p:sp>
      <p:sp>
        <p:nvSpPr>
          <p:cNvPr id="8" name="TextBox 7"/>
          <p:cNvSpPr txBox="1"/>
          <p:nvPr/>
        </p:nvSpPr>
        <p:spPr>
          <a:xfrm>
            <a:off x="3886200" y="5738191"/>
            <a:ext cx="4571999" cy="584775"/>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Hoàng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Thành</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Times New Roman" pitchFamily="18" charset="0"/>
                <a:cs typeface="Times New Roman" pitchFamily="18" charset="0"/>
              </a:rPr>
              <a:t>Thăng</a:t>
            </a:r>
            <a:r>
              <a:rPr lang="en-US" sz="3200" dirty="0" smtClean="0">
                <a:solidFill>
                  <a:srgbClr val="FF0000"/>
                </a:solidFill>
                <a:latin typeface="Times New Roman" pitchFamily="18" charset="0"/>
                <a:cs typeface="Times New Roman" pitchFamily="18" charset="0"/>
              </a:rPr>
              <a:t> Long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03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par>
                                <p:cTn id="8" presetID="18" presetClass="exit" presetSubtype="12" fill="hold" grpId="1" nodeType="withEffect">
                                  <p:stCondLst>
                                    <p:cond delay="0"/>
                                  </p:stCondLst>
                                  <p:childTnLst>
                                    <p:animEffect transition="out" filter="strips(downLef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9" descr="BAR"/>
          <p:cNvPicPr preferRelativeResize="0">
            <a:picLocks noChangeAspect="1" noChangeArrowheads="1"/>
          </p:cNvPicPr>
          <p:nvPr/>
        </p:nvPicPr>
        <p:blipFill>
          <a:blip r:embed="rId2"/>
          <a:srcRect/>
          <a:stretch>
            <a:fillRect/>
          </a:stretch>
        </p:blipFill>
        <p:spPr bwMode="auto">
          <a:xfrm rot="-5400000" flipV="1">
            <a:off x="-3451857" y="3406140"/>
            <a:ext cx="6858000" cy="45719"/>
          </a:xfrm>
          <a:prstGeom prst="rect">
            <a:avLst/>
          </a:prstGeom>
          <a:noFill/>
          <a:ln w="9525">
            <a:noFill/>
            <a:miter lim="800000"/>
            <a:headEnd/>
            <a:tailEnd/>
          </a:ln>
        </p:spPr>
      </p:pic>
      <p:pic>
        <p:nvPicPr>
          <p:cNvPr id="2052" name="Picture 4" descr="fd305fd16_anh2.jpg"/>
          <p:cNvPicPr>
            <a:picLocks noChangeAspect="1" noChangeArrowheads="1"/>
          </p:cNvPicPr>
          <p:nvPr/>
        </p:nvPicPr>
        <p:blipFill>
          <a:blip r:embed="rId3"/>
          <a:srcRect/>
          <a:stretch>
            <a:fillRect/>
          </a:stretch>
        </p:blipFill>
        <p:spPr bwMode="auto">
          <a:xfrm>
            <a:off x="152400" y="0"/>
            <a:ext cx="4038600" cy="2971800"/>
          </a:xfrm>
          <a:prstGeom prst="rect">
            <a:avLst/>
          </a:prstGeom>
          <a:ln>
            <a:noFill/>
          </a:ln>
          <a:effectLst>
            <a:softEdge rad="112500"/>
          </a:effectLst>
        </p:spPr>
      </p:pic>
      <p:sp>
        <p:nvSpPr>
          <p:cNvPr id="7" name="TextBox 6"/>
          <p:cNvSpPr txBox="1"/>
          <p:nvPr/>
        </p:nvSpPr>
        <p:spPr>
          <a:xfrm>
            <a:off x="1371600" y="3048000"/>
            <a:ext cx="1550424" cy="369332"/>
          </a:xfrm>
          <a:prstGeom prst="rect">
            <a:avLst/>
          </a:prstGeom>
          <a:noFill/>
        </p:spPr>
        <p:txBody>
          <a:bodyPr wrap="none" rtlCol="0">
            <a:spAutoFit/>
          </a:bodyPr>
          <a:lstStyle/>
          <a:p>
            <a:r>
              <a:rPr lang="en-US" smtClean="0">
                <a:solidFill>
                  <a:srgbClr val="FF0000"/>
                </a:solidFill>
                <a:latin typeface="Times New Roman" pitchFamily="18" charset="0"/>
                <a:cs typeface="Times New Roman" pitchFamily="18" charset="0"/>
              </a:rPr>
              <a:t>Đền Ngọc Sơn</a:t>
            </a:r>
            <a:endParaRPr lang="en-US">
              <a:solidFill>
                <a:srgbClr val="FF0000"/>
              </a:solidFill>
              <a:latin typeface="Times New Roman" pitchFamily="18" charset="0"/>
              <a:cs typeface="Times New Roman" pitchFamily="18" charset="0"/>
            </a:endParaRPr>
          </a:p>
        </p:txBody>
      </p:sp>
      <p:pic>
        <p:nvPicPr>
          <p:cNvPr id="2054" name="Picture 6" descr="fd305fd16_anh5.jpg"/>
          <p:cNvPicPr>
            <a:picLocks noChangeAspect="1" noChangeArrowheads="1"/>
          </p:cNvPicPr>
          <p:nvPr/>
        </p:nvPicPr>
        <p:blipFill>
          <a:blip r:embed="rId4"/>
          <a:srcRect/>
          <a:stretch>
            <a:fillRect/>
          </a:stretch>
        </p:blipFill>
        <p:spPr bwMode="auto">
          <a:xfrm>
            <a:off x="4572000" y="0"/>
            <a:ext cx="4038600" cy="2895600"/>
          </a:xfrm>
          <a:prstGeom prst="rect">
            <a:avLst/>
          </a:prstGeom>
          <a:ln>
            <a:noFill/>
          </a:ln>
          <a:effectLst>
            <a:softEdge rad="112500"/>
          </a:effectLst>
        </p:spPr>
      </p:pic>
      <p:sp>
        <p:nvSpPr>
          <p:cNvPr id="9" name="Rectangle 8"/>
          <p:cNvSpPr/>
          <p:nvPr/>
        </p:nvSpPr>
        <p:spPr>
          <a:xfrm>
            <a:off x="5715000" y="2971800"/>
            <a:ext cx="1418978" cy="369332"/>
          </a:xfrm>
          <a:prstGeom prst="rect">
            <a:avLst/>
          </a:prstGeom>
        </p:spPr>
        <p:txBody>
          <a:bodyPr wrap="none">
            <a:spAutoFit/>
          </a:bodyPr>
          <a:lstStyle/>
          <a:p>
            <a:r>
              <a:rPr lang="en-US" i="1">
                <a:solidFill>
                  <a:srgbClr val="FF0000"/>
                </a:solidFill>
                <a:latin typeface="Times New Roman" pitchFamily="18" charset="0"/>
                <a:cs typeface="Times New Roman" pitchFamily="18" charset="0"/>
              </a:rPr>
              <a:t>Nhà Thờ Lớn</a:t>
            </a:r>
            <a:endParaRPr lang="en-US">
              <a:solidFill>
                <a:srgbClr val="FF0000"/>
              </a:solidFill>
              <a:latin typeface="Times New Roman" pitchFamily="18" charset="0"/>
              <a:cs typeface="Times New Roman" pitchFamily="18" charset="0"/>
            </a:endParaRPr>
          </a:p>
        </p:txBody>
      </p:sp>
      <p:pic>
        <p:nvPicPr>
          <p:cNvPr id="2056" name="Picture 8" descr="b3106da61_anh6.jpg"/>
          <p:cNvPicPr>
            <a:picLocks noChangeAspect="1" noChangeArrowheads="1"/>
          </p:cNvPicPr>
          <p:nvPr/>
        </p:nvPicPr>
        <p:blipFill>
          <a:blip r:embed="rId5"/>
          <a:srcRect/>
          <a:stretch>
            <a:fillRect/>
          </a:stretch>
        </p:blipFill>
        <p:spPr bwMode="auto">
          <a:xfrm>
            <a:off x="1066800" y="3581400"/>
            <a:ext cx="6629400" cy="2771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505200" y="6488668"/>
            <a:ext cx="1582484" cy="369332"/>
          </a:xfrm>
          <a:prstGeom prst="rect">
            <a:avLst/>
          </a:prstGeom>
        </p:spPr>
        <p:txBody>
          <a:bodyPr wrap="none">
            <a:spAutoFit/>
          </a:bodyPr>
          <a:lstStyle/>
          <a:p>
            <a:r>
              <a:rPr lang="en-US" i="1">
                <a:solidFill>
                  <a:srgbClr val="FF0000"/>
                </a:solidFill>
                <a:latin typeface="Times New Roman" pitchFamily="18" charset="0"/>
                <a:cs typeface="Times New Roman" pitchFamily="18" charset="0"/>
              </a:rPr>
              <a:t>Cầu Long Biên</a:t>
            </a:r>
            <a:endParaRPr lang="en-US">
              <a:solidFill>
                <a:srgbClr val="FF0000"/>
              </a:solidFill>
              <a:latin typeface="Times New Roman" pitchFamily="18" charset="0"/>
              <a:cs typeface="Times New Roman" pitchFamily="18" charset="0"/>
            </a:endParaRPr>
          </a:p>
        </p:txBody>
      </p:sp>
      <p:sp>
        <p:nvSpPr>
          <p:cNvPr id="12" name="Left Arrow 11">
            <a:hlinkClick r:id="rId6" action="ppaction://hlinksldjump"/>
          </p:cNvPr>
          <p:cNvSpPr/>
          <p:nvPr/>
        </p:nvSpPr>
        <p:spPr>
          <a:xfrm>
            <a:off x="8305800" y="6373368"/>
            <a:ext cx="597408" cy="48463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5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blinds(horizontal)">
                                      <p:cBhvr>
                                        <p:cTn id="15" dur="500"/>
                                        <p:tgtEl>
                                          <p:spTgt spid="205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0" y="0"/>
            <a:ext cx="9144000"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Hà nội</a:t>
            </a:r>
            <a:endParaRPr lang="en-US" sz="36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Flowchart: Alternate Process 6"/>
          <p:cNvSpPr/>
          <p:nvPr/>
        </p:nvSpPr>
        <p:spPr>
          <a:xfrm>
            <a:off x="0" y="748484"/>
            <a:ext cx="5562600" cy="6888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Ii</a:t>
            </a:r>
            <a:r>
              <a:rPr lang="en-US" sz="2800"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I.Danh lam thắng cảnh</a:t>
            </a:r>
            <a:endParaRPr lang="en-US"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1026" name="Picture 2" descr="Kết quả hình ảnh cho tháp rùa"/>
          <p:cNvPicPr>
            <a:picLocks noChangeAspect="1" noChangeArrowheads="1"/>
          </p:cNvPicPr>
          <p:nvPr/>
        </p:nvPicPr>
        <p:blipFill>
          <a:blip r:embed="rId2"/>
          <a:srcRect/>
          <a:stretch>
            <a:fillRect/>
          </a:stretch>
        </p:blipFill>
        <p:spPr bwMode="auto">
          <a:xfrm>
            <a:off x="1409700" y="1487292"/>
            <a:ext cx="6324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28600" y="5486400"/>
            <a:ext cx="8382000" cy="1015663"/>
          </a:xfrm>
          <a:prstGeom prst="rect">
            <a:avLst/>
          </a:prstGeom>
        </p:spPr>
        <p:txBody>
          <a:bodyPr wrap="square">
            <a:spAutoFit/>
          </a:bodyPr>
          <a:lstStyle/>
          <a:p>
            <a:r>
              <a:rPr lang="vi-VN" sz="2000" dirty="0"/>
              <a:t>Tháp Rùa là một ngọn tháp nhỏ nằm trên gò đảo giữa Hồ Gươm, lui về phía nam hồ. Tháp được xây dựng trên một gò đất rộng khoảng 350m2, theo hình vuông có 3 tầng, tầng dưới xây rộng hơn, rồi thu nhỏ dần lên tầng trên.</a:t>
            </a:r>
            <a:endParaRPr lang="en-US" sz="2000" dirty="0"/>
          </a:p>
        </p:txBody>
      </p:sp>
      <p:sp>
        <p:nvSpPr>
          <p:cNvPr id="9" name="Rectangle 8"/>
          <p:cNvSpPr/>
          <p:nvPr/>
        </p:nvSpPr>
        <p:spPr>
          <a:xfrm>
            <a:off x="3611425" y="4992492"/>
            <a:ext cx="1951175"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Tháp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Rùa</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4102341" cy="523220"/>
          </a:xfrm>
          <a:prstGeom prst="rect">
            <a:avLst/>
          </a:prstGeom>
        </p:spPr>
        <p:txBody>
          <a:bodyPr wrap="none">
            <a:spAutoFit/>
          </a:bodyPr>
          <a:lstStyle/>
          <a:p>
            <a:r>
              <a:rPr lang="vi-VN" sz="2800" b="1">
                <a:solidFill>
                  <a:srgbClr val="FF0000"/>
                </a:solidFill>
              </a:rPr>
              <a:t>Văn Miếu Quốc Tử Giám</a:t>
            </a:r>
            <a:endParaRPr lang="en-US" sz="2800">
              <a:solidFill>
                <a:srgbClr val="FF0000"/>
              </a:solidFill>
            </a:endParaRPr>
          </a:p>
        </p:txBody>
      </p:sp>
      <p:pic>
        <p:nvPicPr>
          <p:cNvPr id="23554" name="Picture 2" descr="Hình ảnh có liên quan"/>
          <p:cNvPicPr>
            <a:picLocks noChangeAspect="1" noChangeArrowheads="1"/>
          </p:cNvPicPr>
          <p:nvPr/>
        </p:nvPicPr>
        <p:blipFill>
          <a:blip r:embed="rId2"/>
          <a:srcRect/>
          <a:stretch>
            <a:fillRect/>
          </a:stretch>
        </p:blipFill>
        <p:spPr bwMode="auto">
          <a:xfrm>
            <a:off x="762000" y="1143000"/>
            <a:ext cx="7543800" cy="4267200"/>
          </a:xfrm>
          <a:prstGeom prst="rect">
            <a:avLst/>
          </a:prstGeom>
          <a:ln>
            <a:noFill/>
          </a:ln>
          <a:effectLst>
            <a:softEdge rad="112500"/>
          </a:effectLst>
        </p:spPr>
      </p:pic>
      <p:sp>
        <p:nvSpPr>
          <p:cNvPr id="6" name="Rectangle 5"/>
          <p:cNvSpPr/>
          <p:nvPr/>
        </p:nvSpPr>
        <p:spPr>
          <a:xfrm>
            <a:off x="457200" y="5562600"/>
            <a:ext cx="8001000" cy="923330"/>
          </a:xfrm>
          <a:prstGeom prst="rect">
            <a:avLst/>
          </a:prstGeom>
        </p:spPr>
        <p:txBody>
          <a:bodyPr wrap="square">
            <a:spAutoFit/>
          </a:bodyPr>
          <a:lstStyle/>
          <a:p>
            <a:r>
              <a:rPr lang="vi-VN"/>
              <a:t>Nơi đây là trường đại học đầu tiên của Việt Nam, hiện được đưa vào danh sách xếp hạng 23 di tích quốc gia đặc biệt. Quần thể kiến trúc Văn Miếu - Quốc Tử Giám bao gồm: Hồ Văn, vườn Giám và Văn Miếu - nơi thờ Khổng Tử và Quốc Tử Giám.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ppt_x"/>
                                          </p:val>
                                        </p:tav>
                                        <p:tav tm="100000">
                                          <p:val>
                                            <p:strVal val="#ppt_x"/>
                                          </p:val>
                                        </p:tav>
                                      </p:tavLst>
                                    </p:anim>
                                    <p:anim calcmode="lin" valueType="num">
                                      <p:cBhvr additive="base">
                                        <p:cTn id="13"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21&quot;&gt;&lt;object type=&quot;3&quot; unique_id=&quot;10022&quot;&gt;&lt;property id=&quot;20148&quot; value=&quot;5&quot;/&gt;&lt;property id=&quot;20300&quot; value=&quot;Slide 1&quot;/&gt;&lt;property id=&quot;20307&quot; value=&quot;257&quot;/&gt;&lt;/object&gt;&lt;object type=&quot;3&quot; unique_id=&quot;10024&quot;&gt;&lt;property id=&quot;20148&quot; value=&quot;5&quot;/&gt;&lt;property id=&quot;20300&quot; value=&quot;Slide 3&quot;/&gt;&lt;property id=&quot;20307&quot; value=&quot;258&quot;/&gt;&lt;/object&gt;&lt;object type=&quot;3&quot; unique_id=&quot;10025&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7&quot;/&gt;&lt;property id=&quot;20307&quot; value=&quot;260&quot;/&gt;&lt;/object&gt;&lt;object type=&quot;3&quot; unique_id=&quot;10027&quot;&gt;&lt;property id=&quot;20148&quot; value=&quot;5&quot;/&gt;&lt;property id=&quot;20300&quot; value=&quot;Slide 8&quot;/&gt;&lt;property id=&quot;20307&quot; value=&quot;261&quot;/&gt;&lt;/object&gt;&lt;object type=&quot;3&quot; unique_id=&quot;10028&quot;&gt;&lt;property id=&quot;20148&quot; value=&quot;5&quot;/&gt;&lt;property id=&quot;20300&quot; value=&quot;Slide 9&quot;/&gt;&lt;property id=&quot;20307&quot; value=&quot;263&quot;/&gt;&lt;/object&gt;&lt;object type=&quot;3&quot; unique_id=&quot;10029&quot;&gt;&lt;property id=&quot;20148&quot; value=&quot;5&quot;/&gt;&lt;property id=&quot;20300&quot; value=&quot;Slide 10&quot;/&gt;&lt;property id=&quot;20307&quot; value=&quot;264&quot;/&gt;&lt;/object&gt;&lt;object type=&quot;3&quot; unique_id=&quot;10030&quot;&gt;&lt;property id=&quot;20148&quot; value=&quot;5&quot;/&gt;&lt;property id=&quot;20300&quot; value=&quot;Slide 11&quot;/&gt;&lt;property id=&quot;20307&quot; value=&quot;265&quot;/&gt;&lt;/object&gt;&lt;object type=&quot;3&quot; unique_id=&quot;10031&quot;&gt;&lt;property id=&quot;20148&quot; value=&quot;5&quot;/&gt;&lt;property id=&quot;20300&quot; value=&quot;Slide 12&quot;/&gt;&lt;property id=&quot;20307&quot; value=&quot;266&quot;/&gt;&lt;/object&gt;&lt;object type=&quot;3&quot; unique_id=&quot;10032&quot;&gt;&lt;property id=&quot;20148&quot; value=&quot;5&quot;/&gt;&lt;property id=&quot;20300&quot; value=&quot;Slide 13&quot;/&gt;&lt;property id=&quot;20307&quot; value=&quot;267&quot;/&gt;&lt;/object&gt;&lt;object type=&quot;3&quot; unique_id=&quot;10132&quot;&gt;&lt;property id=&quot;20148&quot; value=&quot;5&quot;/&gt;&lt;property id=&quot;20300&quot; value=&quot;Slide 2&quot;/&gt;&lt;property id=&quot;20307&quot; value=&quot;270&quot;/&gt;&lt;/object&gt;&lt;object type=&quot;3&quot; unique_id=&quot;10133&quot;&gt;&lt;property id=&quot;20148&quot; value=&quot;5&quot;/&gt;&lt;property id=&quot;20300&quot; value=&quot;Slide 5&quot;/&gt;&lt;property id=&quot;20307&quot; value=&quot;271&quot;/&gt;&lt;/object&gt;&lt;object type=&quot;3&quot; unique_id=&quot;10134&quot;&gt;&lt;property id=&quot;20148&quot; value=&quot;5&quot;/&gt;&lt;property id=&quot;20300&quot; value=&quot;Slide 6&quot;/&gt;&lt;property id=&quot;20307&quot; value=&quot;272&quot;/&gt;&lt;/object&gt;&lt;object type=&quot;3&quot; unique_id=&quot;10135&quot;&gt;&lt;property id=&quot;20148&quot; value=&quot;5&quot;/&gt;&lt;property id=&quot;20300&quot; value=&quot;Slide 14&quot;/&gt;&lt;property id=&quot;20307&quot; value=&quot;273&quot;/&gt;&lt;/object&gt;&lt;object type=&quot;3&quot; unique_id=&quot;10136&quot;&gt;&lt;property id=&quot;20148&quot; value=&quot;5&quot;/&gt;&lt;property id=&quot;20300&quot; value=&quot;Slide 15&quot;/&gt;&lt;property id=&quot;20307&quot; value=&quot;274&quot;/&gt;&lt;/object&gt;&lt;/object&gt;&lt;object type=&quot;8&quot; unique_id=&quot;10047&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144</TotalTime>
  <Words>706</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MTC</cp:lastModifiedBy>
  <cp:revision>17</cp:revision>
  <dcterms:created xsi:type="dcterms:W3CDTF">2016-11-21T06:32:52Z</dcterms:created>
  <dcterms:modified xsi:type="dcterms:W3CDTF">2023-02-22T09:58:05Z</dcterms:modified>
</cp:coreProperties>
</file>