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</p:sldIdLst>
  <p:sldSz cx="10693400" cy="7556500"/>
  <p:notesSz cx="6858000" cy="9144000"/>
  <p:embeddedFontLst>
    <p:embeddedFont>
      <p:font typeface="Calibri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0000"/>
    <a:srgbClr val="420000"/>
    <a:srgbClr val="2E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-64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442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660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0987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329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108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5323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8421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956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2290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8500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320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380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10" Type="http://schemas.openxmlformats.org/officeDocument/2006/relationships/image" Target="../media/image5.jpe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10" Type="http://schemas.openxmlformats.org/officeDocument/2006/relationships/image" Target="../media/image5.jpe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10" Type="http://schemas.openxmlformats.org/officeDocument/2006/relationships/image" Target="../media/image5.jpe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D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874492" y="113792"/>
            <a:ext cx="5291252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vi-VN" sz="2000" b="1" dirty="0">
                <a:solidFill>
                  <a:srgbClr val="002060"/>
                </a:solidFill>
                <a:latin typeface="+mj-lt"/>
              </a:rPr>
              <a:t>LỚP MẪU GIÁO LỚN </a:t>
            </a:r>
            <a:r>
              <a:rPr lang="vi-VN" sz="2000" b="1" dirty="0" smtClean="0">
                <a:solidFill>
                  <a:srgbClr val="002060"/>
                </a:solidFill>
                <a:latin typeface="+mj-lt"/>
              </a:rPr>
              <a:t>A2</a:t>
            </a:r>
            <a:endParaRPr lang="vi-VN" sz="2000" b="1" dirty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vi-VN" sz="2000" b="1" dirty="0">
                <a:solidFill>
                  <a:srgbClr val="002060"/>
                </a:solidFill>
                <a:latin typeface="+mj-lt"/>
              </a:rPr>
              <a:t>Nội dung hoạt động tuần </a:t>
            </a:r>
            <a:r>
              <a:rPr lang="en-US" sz="2000" b="1" dirty="0">
                <a:solidFill>
                  <a:srgbClr val="002060"/>
                </a:solidFill>
                <a:latin typeface="+mj-lt"/>
              </a:rPr>
              <a:t>1</a:t>
            </a:r>
            <a:r>
              <a:rPr lang="vi-VN" sz="20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2000" b="1" dirty="0">
                <a:solidFill>
                  <a:srgbClr val="002060"/>
                </a:solidFill>
                <a:latin typeface="+mj-lt"/>
              </a:rPr>
              <a:t>tháng 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12</a:t>
            </a:r>
            <a:endParaRPr lang="vi-VN" sz="2000" b="1" dirty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vi-VN" sz="2000" b="1" dirty="0">
                <a:solidFill>
                  <a:srgbClr val="002060"/>
                </a:solidFill>
                <a:latin typeface="+mj-lt"/>
              </a:rPr>
              <a:t>Từ </a:t>
            </a:r>
            <a:r>
              <a:rPr lang="vi-VN" sz="2000" b="1" dirty="0" smtClean="0">
                <a:solidFill>
                  <a:srgbClr val="002060"/>
                </a:solidFill>
                <a:latin typeface="+mj-lt"/>
              </a:rPr>
              <a:t>ngày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 0</a:t>
            </a:r>
            <a:r>
              <a:rPr lang="en-US" sz="2000" b="1" dirty="0">
                <a:solidFill>
                  <a:srgbClr val="002060"/>
                </a:solidFill>
                <a:latin typeface="+mj-lt"/>
              </a:rPr>
              <a:t>4</a:t>
            </a:r>
            <a:r>
              <a:rPr lang="vi-VN" sz="2000" b="1" dirty="0" smtClean="0">
                <a:solidFill>
                  <a:srgbClr val="002060"/>
                </a:solidFill>
                <a:latin typeface="+mj-lt"/>
              </a:rPr>
              <a:t>/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12 </a:t>
            </a:r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đến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 09/12/2023</a:t>
            </a:r>
            <a:endParaRPr lang="vi-VN" sz="20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809418" y="1322052"/>
            <a:ext cx="3051743" cy="3024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8898" y="1518968"/>
            <a:ext cx="3051743" cy="3024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966712" y="1269976"/>
            <a:ext cx="3051743" cy="3024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282967" y="4454942"/>
            <a:ext cx="3051743" cy="30240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436664" y="4454942"/>
            <a:ext cx="3051743" cy="30240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95731" y="3230166"/>
            <a:ext cx="6956892" cy="5182884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7525098" y="1454213"/>
            <a:ext cx="1883774" cy="587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>
                <a:solidFill>
                  <a:srgbClr val="8F7A6F"/>
                </a:solidFill>
                <a:latin typeface="Hangyaboly"/>
              </a:rPr>
              <a:t>Wednesday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165744" y="206166"/>
            <a:ext cx="4760121" cy="3024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8815026" y="5747867"/>
            <a:ext cx="1876974" cy="1812133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532694" y="1454213"/>
            <a:ext cx="1758887" cy="628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 dirty="0">
                <a:solidFill>
                  <a:srgbClr val="8F7A6F"/>
                </a:solidFill>
                <a:latin typeface="Hangyaboly"/>
              </a:rPr>
              <a:t>Monday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664391" y="1454213"/>
            <a:ext cx="1692738" cy="628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 dirty="0">
                <a:solidFill>
                  <a:srgbClr val="8F7A6F"/>
                </a:solidFill>
                <a:latin typeface="Hangyaboly"/>
              </a:rPr>
              <a:t>Tuesday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291638" y="4620688"/>
            <a:ext cx="1341796" cy="587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>
                <a:solidFill>
                  <a:srgbClr val="8F7A6F"/>
                </a:solidFill>
                <a:latin typeface="Hangyaboly"/>
              </a:rPr>
              <a:t>Friday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75660" y="2822428"/>
            <a:ext cx="2421995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86"/>
              </a:lnSpc>
              <a:spcBef>
                <a:spcPct val="0"/>
              </a:spcBef>
            </a:pPr>
            <a:r>
              <a:rPr lang="vi-VN" sz="2000" b="1" dirty="0" smtClean="0">
                <a:solidFill>
                  <a:srgbClr val="FF0000"/>
                </a:solidFill>
                <a:latin typeface="+mj-lt"/>
              </a:rPr>
              <a:t>T</a:t>
            </a:r>
            <a:r>
              <a:rPr lang="en-US" sz="2000" b="1" dirty="0" err="1" smtClean="0">
                <a:solidFill>
                  <a:srgbClr val="FF0000"/>
                </a:solidFill>
                <a:latin typeface="+mj-lt"/>
              </a:rPr>
              <a:t>ruyện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000" b="1" dirty="0" smtClean="0">
                <a:solidFill>
                  <a:srgbClr val="FF0000"/>
                </a:solidFill>
                <a:latin typeface="+mj-lt"/>
              </a:rPr>
              <a:t>: </a:t>
            </a:r>
          </a:p>
          <a:p>
            <a:pPr algn="ctr">
              <a:lnSpc>
                <a:spcPts val="3586"/>
              </a:lnSpc>
              <a:spcBef>
                <a:spcPct val="0"/>
              </a:spcBef>
            </a:pPr>
            <a:r>
              <a:rPr lang="en-US" sz="2000" b="1" dirty="0" err="1" smtClean="0">
                <a:solidFill>
                  <a:srgbClr val="FF0000"/>
                </a:solidFill>
                <a:latin typeface="+mj-lt"/>
              </a:rPr>
              <a:t>Chú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+mj-lt"/>
              </a:rPr>
              <a:t>dê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 con</a:t>
            </a:r>
            <a:endParaRPr lang="en-US" sz="2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058546" y="2717723"/>
            <a:ext cx="2552328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vi-VN" sz="2000" b="1" dirty="0" smtClean="0">
                <a:solidFill>
                  <a:srgbClr val="FF0000"/>
                </a:solidFill>
                <a:latin typeface="+mj-lt"/>
              </a:rPr>
              <a:t>Toán: </a:t>
            </a:r>
            <a:r>
              <a:rPr lang="en-US" sz="2000" b="1" dirty="0" err="1" smtClean="0">
                <a:solidFill>
                  <a:srgbClr val="FF0000"/>
                </a:solidFill>
                <a:latin typeface="+mj-lt"/>
              </a:rPr>
              <a:t>Nhận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+mj-lt"/>
              </a:rPr>
              <a:t>biết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+mj-lt"/>
              </a:rPr>
              <a:t>khối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+mj-lt"/>
              </a:rPr>
              <a:t>vuông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, </a:t>
            </a:r>
            <a:r>
              <a:rPr lang="en-US" sz="2000" b="1" dirty="0" err="1" smtClean="0">
                <a:solidFill>
                  <a:srgbClr val="FF0000"/>
                </a:solidFill>
                <a:latin typeface="+mj-lt"/>
              </a:rPr>
              <a:t>khối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+mj-lt"/>
              </a:rPr>
              <a:t>chữ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+mj-lt"/>
              </a:rPr>
              <a:t>nhật</a:t>
            </a:r>
            <a:endParaRPr lang="en-US" sz="2000" b="1" dirty="0">
              <a:solidFill>
                <a:srgbClr val="FF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3101757" y="4646295"/>
            <a:ext cx="1695490" cy="587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>
                <a:solidFill>
                  <a:srgbClr val="8F7A6F"/>
                </a:solidFill>
                <a:latin typeface="Hangyaboly"/>
              </a:rPr>
              <a:t>Thursday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221219" y="2166356"/>
            <a:ext cx="24831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000" b="1" dirty="0" smtClean="0">
                <a:solidFill>
                  <a:srgbClr val="FF0000"/>
                </a:solidFill>
                <a:latin typeface="+mj-lt"/>
              </a:rPr>
              <a:t>Tạo hình:</a:t>
            </a:r>
          </a:p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+mj-lt"/>
              </a:rPr>
              <a:t>Vẽ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 con </a:t>
            </a:r>
            <a:r>
              <a:rPr lang="en-US" sz="2000" b="1" dirty="0" err="1" smtClean="0">
                <a:solidFill>
                  <a:srgbClr val="FF0000"/>
                </a:solidFill>
                <a:latin typeface="+mj-lt"/>
              </a:rPr>
              <a:t>bò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  ( </a:t>
            </a:r>
            <a:r>
              <a:rPr lang="en-US" sz="2000" b="1" dirty="0" err="1" smtClean="0">
                <a:solidFill>
                  <a:srgbClr val="FF0000"/>
                </a:solidFill>
                <a:latin typeface="+mj-lt"/>
              </a:rPr>
              <a:t>Mẫu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)</a:t>
            </a:r>
            <a:endParaRPr lang="en-US" sz="2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282968" y="5530850"/>
            <a:ext cx="30517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000" b="1" dirty="0" smtClean="0">
                <a:solidFill>
                  <a:srgbClr val="FF0000"/>
                </a:solidFill>
                <a:latin typeface="+mj-lt"/>
              </a:rPr>
              <a:t>Khám phá:</a:t>
            </a:r>
          </a:p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+mj-lt"/>
              </a:rPr>
              <a:t>Vòng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+mj-lt"/>
              </a:rPr>
              <a:t>đời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+mj-lt"/>
              </a:rPr>
              <a:t>phát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+mj-lt"/>
              </a:rPr>
              <a:t>triên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+mj-lt"/>
              </a:rPr>
              <a:t>của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+mj-lt"/>
              </a:rPr>
              <a:t>ếch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 </a:t>
            </a:r>
            <a:endParaRPr lang="en-US" sz="2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483851" y="5542318"/>
            <a:ext cx="29648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000" b="1" dirty="0" smtClean="0">
                <a:solidFill>
                  <a:srgbClr val="FF0000"/>
                </a:solidFill>
                <a:latin typeface="+mj-lt"/>
              </a:rPr>
              <a:t>Âm nhạc:</a:t>
            </a:r>
            <a:endParaRPr lang="en-US" sz="2000" b="1" dirty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+mj-lt"/>
              </a:rPr>
              <a:t>Dạy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VĐ: </a:t>
            </a:r>
            <a:r>
              <a:rPr lang="en-US" sz="2000" b="1" dirty="0" err="1" smtClean="0">
                <a:solidFill>
                  <a:srgbClr val="FF0000"/>
                </a:solidFill>
                <a:latin typeface="+mj-lt"/>
              </a:rPr>
              <a:t>Đố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+mj-lt"/>
              </a:rPr>
              <a:t>bạn</a:t>
            </a:r>
            <a:endParaRPr lang="en-US" sz="2000" b="1" dirty="0" smtClean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- 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NH:  </a:t>
            </a:r>
            <a:r>
              <a:rPr lang="en-US" sz="2000" b="1" dirty="0" err="1" smtClean="0">
                <a:solidFill>
                  <a:srgbClr val="FF0000"/>
                </a:solidFill>
                <a:latin typeface="+mj-lt"/>
              </a:rPr>
              <a:t>Chú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+mj-lt"/>
              </a:rPr>
              <a:t>voi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 con ở </a:t>
            </a:r>
            <a:r>
              <a:rPr lang="en-US" sz="2000" b="1" dirty="0" err="1" smtClean="0">
                <a:solidFill>
                  <a:srgbClr val="FF0000"/>
                </a:solidFill>
                <a:latin typeface="+mj-lt"/>
              </a:rPr>
              <a:t>bản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+mj-lt"/>
              </a:rPr>
              <a:t>đôn</a:t>
            </a:r>
            <a:endParaRPr lang="en-US" sz="20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026" name="Picture 2" descr="C:\Users\MTC\Desktop\z4788244286972_069ab11683cacd20cccaa85c2592b77b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113791"/>
            <a:ext cx="1600201" cy="120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809418" y="1322052"/>
            <a:ext cx="3051743" cy="3024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2341" y="1322052"/>
            <a:ext cx="3051743" cy="3024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941113" y="1431700"/>
            <a:ext cx="3051743" cy="3024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344596" y="4392000"/>
            <a:ext cx="3051743" cy="30240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463869" y="4392000"/>
            <a:ext cx="3051743" cy="30240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44387" y="3715496"/>
            <a:ext cx="6956892" cy="5182884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7311613" y="1454213"/>
            <a:ext cx="2681243" cy="628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 dirty="0">
                <a:solidFill>
                  <a:srgbClr val="8F7A6F"/>
                </a:solidFill>
                <a:latin typeface="Hangyaboly"/>
              </a:rPr>
              <a:t>Wednesday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5231934" y="-1552985"/>
            <a:ext cx="2883688" cy="229253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8815026" y="5747867"/>
            <a:ext cx="1876974" cy="1812133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532694" y="1454213"/>
            <a:ext cx="1872203" cy="628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 dirty="0">
                <a:solidFill>
                  <a:srgbClr val="8F7A6F"/>
                </a:solidFill>
                <a:latin typeface="Hangyaboly"/>
              </a:rPr>
              <a:t>Monday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664390" y="1454213"/>
            <a:ext cx="1792251" cy="628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 dirty="0">
                <a:solidFill>
                  <a:srgbClr val="8F7A6F"/>
                </a:solidFill>
                <a:latin typeface="Hangyaboly"/>
              </a:rPr>
              <a:t>Tuesday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755900" y="4557746"/>
            <a:ext cx="1966933" cy="628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 dirty="0">
                <a:solidFill>
                  <a:srgbClr val="8F7A6F"/>
                </a:solidFill>
                <a:latin typeface="Hangyaboly"/>
              </a:rPr>
              <a:t>Thursday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318843" y="4557746"/>
            <a:ext cx="1341796" cy="587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>
                <a:solidFill>
                  <a:srgbClr val="8F7A6F"/>
                </a:solidFill>
                <a:latin typeface="Hangyaboly"/>
              </a:rPr>
              <a:t>Friday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82341" y="2223144"/>
            <a:ext cx="3051743" cy="16004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vi-VN" sz="24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Vận động:</a:t>
            </a:r>
            <a:endParaRPr lang="vi-VN" sz="2400" dirty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VĐCB: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18m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10giaat</a:t>
            </a:r>
          </a:p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-TCVĐ: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Ném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3975037" y="2323890"/>
            <a:ext cx="2720504" cy="984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vi-VN" sz="2400" b="1" dirty="0" smtClean="0">
                <a:solidFill>
                  <a:schemeClr val="accent2">
                    <a:lumMod val="50000"/>
                  </a:schemeClr>
                </a:solidFill>
              </a:rPr>
              <a:t>Toán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</a:rPr>
              <a:t>Đo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 1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</a:rPr>
              <a:t>đối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</a:rPr>
              <a:t>tượng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</a:rPr>
              <a:t>bằng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</a:rPr>
              <a:t>các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</a:rPr>
              <a:t>đơn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</a:rPr>
              <a:t>vị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</a:rPr>
              <a:t>đo</a:t>
            </a:r>
            <a:endParaRPr lang="vi-VN" sz="20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7100918" y="2349239"/>
            <a:ext cx="2671915" cy="12618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vi-VN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tạo hình:</a:t>
            </a:r>
            <a:endParaRPr lang="vi-VN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dirty="0" smtClean="0"/>
          </a:p>
          <a:p>
            <a:pPr algn="ctr"/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endParaRPr lang="en-US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2603501" y="5600031"/>
            <a:ext cx="2590800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vi-VN" sz="2400" b="1" dirty="0" smtClean="0">
                <a:latin typeface="+mj-lt"/>
              </a:rPr>
              <a:t>K</a:t>
            </a:r>
            <a:r>
              <a:rPr lang="en-US" sz="2400" b="1" dirty="0" smtClean="0">
                <a:latin typeface="+mj-lt"/>
              </a:rPr>
              <a:t>h</a:t>
            </a:r>
            <a:r>
              <a:rPr lang="vi-VN" sz="2400" b="1" dirty="0" smtClean="0">
                <a:latin typeface="+mj-lt"/>
              </a:rPr>
              <a:t>ám phá</a:t>
            </a:r>
          </a:p>
          <a:p>
            <a:pPr algn="ctr"/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chìm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5727700" y="5600031"/>
            <a:ext cx="2388333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LQCC</a:t>
            </a:r>
          </a:p>
          <a:p>
            <a:pPr algn="ctr"/>
            <a:r>
              <a:rPr lang="pt-BR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</a:t>
            </a:r>
            <a:r>
              <a:rPr lang="pt-BR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 chữ </a:t>
            </a:r>
            <a:r>
              <a:rPr lang="pt-BR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i, t, c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943845" y="120650"/>
            <a:ext cx="53467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2400" b="1" dirty="0">
                <a:solidFill>
                  <a:srgbClr val="002060"/>
                </a:solidFill>
              </a:rPr>
              <a:t>LỚP MẪU GIÁO LỚN </a:t>
            </a:r>
            <a:r>
              <a:rPr lang="vi-VN" sz="2400" b="1" dirty="0" smtClean="0">
                <a:solidFill>
                  <a:srgbClr val="002060"/>
                </a:solidFill>
              </a:rPr>
              <a:t>A2</a:t>
            </a:r>
            <a:endParaRPr lang="vi-VN" sz="2400" b="1" dirty="0">
              <a:solidFill>
                <a:srgbClr val="002060"/>
              </a:solidFill>
            </a:endParaRPr>
          </a:p>
          <a:p>
            <a:pPr algn="ctr"/>
            <a:r>
              <a:rPr lang="vi-VN" sz="2000" b="1" dirty="0">
                <a:solidFill>
                  <a:srgbClr val="002060"/>
                </a:solidFill>
              </a:rPr>
              <a:t>Nội dung hoạt động tuần </a:t>
            </a:r>
            <a:r>
              <a:rPr lang="en-US" sz="2000" b="1" dirty="0">
                <a:solidFill>
                  <a:srgbClr val="002060"/>
                </a:solidFill>
              </a:rPr>
              <a:t>2</a:t>
            </a:r>
            <a:r>
              <a:rPr lang="vi-VN" sz="2000" b="1" dirty="0" smtClean="0">
                <a:solidFill>
                  <a:srgbClr val="002060"/>
                </a:solidFill>
              </a:rPr>
              <a:t> tháng </a:t>
            </a:r>
            <a:r>
              <a:rPr lang="en-US" sz="2000" b="1" dirty="0" smtClean="0">
                <a:solidFill>
                  <a:srgbClr val="002060"/>
                </a:solidFill>
              </a:rPr>
              <a:t>1</a:t>
            </a:r>
            <a:r>
              <a:rPr lang="en-US" sz="2000" b="1" dirty="0">
                <a:solidFill>
                  <a:srgbClr val="002060"/>
                </a:solidFill>
              </a:rPr>
              <a:t>2</a:t>
            </a:r>
            <a:endParaRPr lang="vi-VN" sz="2000" b="1" dirty="0">
              <a:solidFill>
                <a:srgbClr val="002060"/>
              </a:solidFill>
            </a:endParaRPr>
          </a:p>
          <a:p>
            <a:pPr algn="ctr"/>
            <a:r>
              <a:rPr lang="vi-VN" sz="2000" b="1" dirty="0">
                <a:solidFill>
                  <a:srgbClr val="002060"/>
                </a:solidFill>
              </a:rPr>
              <a:t>Từ ngày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</a:rPr>
              <a:t>12 </a:t>
            </a:r>
            <a:r>
              <a:rPr lang="en-US" sz="2000" b="1" dirty="0" err="1">
                <a:solidFill>
                  <a:srgbClr val="002060"/>
                </a:solidFill>
              </a:rPr>
              <a:t>đến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</a:rPr>
              <a:t>16/ 12/2023</a:t>
            </a:r>
            <a:endParaRPr lang="vi-VN" sz="20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MTC\Desktop\z4788244286972_069ab11683cacd20cccaa85c2592b77b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74" y="-14804"/>
            <a:ext cx="1246187" cy="130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F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809418" y="1322052"/>
            <a:ext cx="3051743" cy="3024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2341" y="1322052"/>
            <a:ext cx="3051743" cy="3024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962536" y="1322052"/>
            <a:ext cx="3051743" cy="3024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294257" y="4536000"/>
            <a:ext cx="3051743" cy="302400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7525098" y="1454213"/>
            <a:ext cx="1883774" cy="587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>
                <a:solidFill>
                  <a:srgbClr val="8F7A6F"/>
                </a:solidFill>
                <a:latin typeface="Hangyaboly"/>
              </a:rPr>
              <a:t>Wednesday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6913139" y="-54195"/>
            <a:ext cx="3803774" cy="3024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8815026" y="5747867"/>
            <a:ext cx="1876974" cy="1812133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308100" y="1454213"/>
            <a:ext cx="1905000" cy="628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 dirty="0">
                <a:solidFill>
                  <a:srgbClr val="8F7A6F"/>
                </a:solidFill>
                <a:latin typeface="Hangyaboly"/>
              </a:rPr>
              <a:t>Monday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432300" y="1454213"/>
            <a:ext cx="1752600" cy="628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 dirty="0">
                <a:solidFill>
                  <a:srgbClr val="8F7A6F"/>
                </a:solidFill>
                <a:latin typeface="Hangyaboly"/>
              </a:rPr>
              <a:t>Tuesday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755900" y="4701746"/>
            <a:ext cx="1916594" cy="628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 dirty="0">
                <a:solidFill>
                  <a:srgbClr val="8F7A6F"/>
                </a:solidFill>
                <a:latin typeface="Hangyaboly"/>
              </a:rPr>
              <a:t>Thursday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318843" y="4701746"/>
            <a:ext cx="1341796" cy="587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>
                <a:solidFill>
                  <a:srgbClr val="8F7A6F"/>
                </a:solidFill>
                <a:latin typeface="Hangyaboly"/>
              </a:rPr>
              <a:t>Friday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64460" y="2569338"/>
            <a:ext cx="2487505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</a:rPr>
              <a:t>Văn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</a:rPr>
              <a:t>học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 :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</a:rPr>
              <a:t>Thơ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</a:rPr>
              <a:t>Nàng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</a:rPr>
              <a:t>tiên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</a:rPr>
              <a:t>ốc</a:t>
            </a:r>
            <a:endParaRPr lang="vi-VN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4046653" y="2569338"/>
            <a:ext cx="2639685" cy="1477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</a:rPr>
              <a:t>Toán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</a:rPr>
              <a:t>dạy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</a:rPr>
              <a:t>trẻ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</a:rPr>
              <a:t>nhận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</a:rPr>
              <a:t>biết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</a:rPr>
              <a:t>chữ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</a:rPr>
              <a:t>số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 8,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</a:rPr>
              <a:t>số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</a:rPr>
              <a:t>lượng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</a:rPr>
              <a:t>và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</a:rPr>
              <a:t>số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</a:rPr>
              <a:t>thứ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</a:rPr>
              <a:t>tự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</a:rPr>
              <a:t>trong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</a:rPr>
              <a:t>phạm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 vi 8  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7049903" y="2236026"/>
            <a:ext cx="2834164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</a:rPr>
              <a:t>Tạo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 :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</a:rPr>
              <a:t>Cắt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</a:rPr>
              <a:t>dán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</a:rPr>
              <a:t>cây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</a:rPr>
              <a:t>thông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 Noel</a:t>
            </a:r>
          </a:p>
          <a:p>
            <a:pPr algn="ctr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(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</a:rPr>
              <a:t>Đề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</a:rPr>
              <a:t>tài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  <a:endParaRPr lang="vi-VN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6050684" y="5360503"/>
            <a:ext cx="2492849" cy="19261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/>
            <a:r>
              <a:rPr lang="en-US" sz="2400" b="1" dirty="0" err="1" smtClean="0">
                <a:solidFill>
                  <a:srgbClr val="540000"/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400" b="1" dirty="0" smtClean="0">
                <a:solidFill>
                  <a:srgbClr val="54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540000"/>
                </a:solidFill>
                <a:latin typeface="Arial" pitchFamily="34" charset="0"/>
                <a:cs typeface="Arial" pitchFamily="34" charset="0"/>
              </a:rPr>
              <a:t>nhạc</a:t>
            </a:r>
            <a:endParaRPr lang="en-US" sz="2400" b="1" dirty="0" smtClean="0">
              <a:solidFill>
                <a:srgbClr val="540000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en-US" sz="2400" b="1" dirty="0" err="1" smtClean="0">
                <a:solidFill>
                  <a:srgbClr val="540000"/>
                </a:solidFill>
              </a:rPr>
              <a:t>Dạy</a:t>
            </a:r>
            <a:r>
              <a:rPr lang="en-US" sz="2400" b="1" dirty="0" smtClean="0">
                <a:solidFill>
                  <a:srgbClr val="540000"/>
                </a:solidFill>
              </a:rPr>
              <a:t> </a:t>
            </a:r>
            <a:r>
              <a:rPr lang="en-US" sz="2400" b="1" dirty="0">
                <a:solidFill>
                  <a:srgbClr val="540000"/>
                </a:solidFill>
              </a:rPr>
              <a:t>VĐ: </a:t>
            </a:r>
            <a:r>
              <a:rPr lang="en-US" sz="2400" b="1" dirty="0" err="1" smtClean="0">
                <a:solidFill>
                  <a:srgbClr val="540000"/>
                </a:solidFill>
              </a:rPr>
              <a:t>Đố</a:t>
            </a:r>
            <a:r>
              <a:rPr lang="en-US" sz="2400" b="1" dirty="0" smtClean="0">
                <a:solidFill>
                  <a:srgbClr val="540000"/>
                </a:solidFill>
              </a:rPr>
              <a:t> </a:t>
            </a:r>
            <a:r>
              <a:rPr lang="en-US" sz="2400" b="1" dirty="0" err="1" smtClean="0">
                <a:solidFill>
                  <a:srgbClr val="540000"/>
                </a:solidFill>
              </a:rPr>
              <a:t>bạn</a:t>
            </a:r>
            <a:endParaRPr lang="en-US" sz="2400" b="1" dirty="0">
              <a:solidFill>
                <a:srgbClr val="540000"/>
              </a:solidFill>
            </a:endParaRPr>
          </a:p>
          <a:p>
            <a:pPr lvl="0" algn="ctr"/>
            <a:r>
              <a:rPr lang="en-US" sz="2400" b="1" dirty="0">
                <a:solidFill>
                  <a:srgbClr val="540000"/>
                </a:solidFill>
              </a:rPr>
              <a:t> - </a:t>
            </a:r>
            <a:r>
              <a:rPr lang="en-US" sz="2400" b="1" dirty="0" smtClean="0">
                <a:solidFill>
                  <a:srgbClr val="540000"/>
                </a:solidFill>
              </a:rPr>
              <a:t>TC: </a:t>
            </a:r>
            <a:r>
              <a:rPr lang="en-US" sz="2400" b="1" dirty="0" err="1" smtClean="0">
                <a:solidFill>
                  <a:srgbClr val="540000"/>
                </a:solidFill>
              </a:rPr>
              <a:t>Nghe</a:t>
            </a:r>
            <a:r>
              <a:rPr lang="en-US" sz="2400" b="1" dirty="0" smtClean="0">
                <a:solidFill>
                  <a:srgbClr val="540000"/>
                </a:solidFill>
              </a:rPr>
              <a:t> </a:t>
            </a:r>
            <a:r>
              <a:rPr lang="en-US" sz="2400" b="1" dirty="0" err="1" smtClean="0">
                <a:solidFill>
                  <a:srgbClr val="540000"/>
                </a:solidFill>
              </a:rPr>
              <a:t>tiết</a:t>
            </a:r>
            <a:r>
              <a:rPr lang="en-US" sz="2400" b="1" dirty="0" smtClean="0">
                <a:solidFill>
                  <a:srgbClr val="540000"/>
                </a:solidFill>
              </a:rPr>
              <a:t> </a:t>
            </a:r>
            <a:r>
              <a:rPr lang="en-US" sz="2400" b="1" dirty="0" err="1" smtClean="0">
                <a:solidFill>
                  <a:srgbClr val="540000"/>
                </a:solidFill>
              </a:rPr>
              <a:t>tấu</a:t>
            </a:r>
            <a:r>
              <a:rPr lang="en-US" sz="2400" b="1" dirty="0" smtClean="0">
                <a:solidFill>
                  <a:srgbClr val="540000"/>
                </a:solidFill>
              </a:rPr>
              <a:t> </a:t>
            </a:r>
            <a:r>
              <a:rPr lang="en-US" sz="2400" b="1" dirty="0" err="1" smtClean="0">
                <a:solidFill>
                  <a:srgbClr val="540000"/>
                </a:solidFill>
              </a:rPr>
              <a:t>chuyển</a:t>
            </a:r>
            <a:r>
              <a:rPr lang="en-US" sz="2400" b="1" dirty="0" smtClean="0">
                <a:solidFill>
                  <a:srgbClr val="540000"/>
                </a:solidFill>
              </a:rPr>
              <a:t> </a:t>
            </a:r>
            <a:r>
              <a:rPr lang="en-US" sz="2400" b="1" dirty="0" err="1" smtClean="0">
                <a:solidFill>
                  <a:srgbClr val="540000"/>
                </a:solidFill>
              </a:rPr>
              <a:t>đồ</a:t>
            </a:r>
            <a:r>
              <a:rPr lang="en-US" sz="2400" b="1" dirty="0" smtClean="0">
                <a:solidFill>
                  <a:srgbClr val="540000"/>
                </a:solidFill>
              </a:rPr>
              <a:t> </a:t>
            </a:r>
            <a:r>
              <a:rPr lang="en-US" sz="2400" b="1" dirty="0" err="1" smtClean="0">
                <a:solidFill>
                  <a:srgbClr val="540000"/>
                </a:solidFill>
              </a:rPr>
              <a:t>vật</a:t>
            </a:r>
            <a:r>
              <a:rPr lang="en-US" sz="2400" b="1" dirty="0" smtClean="0">
                <a:solidFill>
                  <a:srgbClr val="540000"/>
                </a:solidFill>
              </a:rPr>
              <a:t> </a:t>
            </a:r>
            <a:endParaRPr lang="en-US" sz="2400" b="1" dirty="0">
              <a:solidFill>
                <a:srgbClr val="540000"/>
              </a:solidFill>
            </a:endParaRPr>
          </a:p>
          <a:p>
            <a:pPr algn="ctr">
              <a:lnSpc>
                <a:spcPts val="3499"/>
              </a:lnSpc>
              <a:spcBef>
                <a:spcPct val="0"/>
              </a:spcBef>
            </a:pPr>
            <a:endParaRPr lang="en-US" sz="2400" b="1" dirty="0">
              <a:solidFill>
                <a:srgbClr val="54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27300" y="225417"/>
            <a:ext cx="53467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2400" b="1" dirty="0">
                <a:solidFill>
                  <a:srgbClr val="002060"/>
                </a:solidFill>
              </a:rPr>
              <a:t>LỚP MẪU GIÁO LỚN </a:t>
            </a:r>
            <a:r>
              <a:rPr lang="vi-VN" sz="2400" b="1" dirty="0" smtClean="0">
                <a:solidFill>
                  <a:srgbClr val="002060"/>
                </a:solidFill>
              </a:rPr>
              <a:t>A</a:t>
            </a:r>
            <a:r>
              <a:rPr lang="en-US" sz="2400" b="1" dirty="0" smtClean="0">
                <a:solidFill>
                  <a:srgbClr val="002060"/>
                </a:solidFill>
              </a:rPr>
              <a:t>2</a:t>
            </a:r>
            <a:endParaRPr lang="vi-VN" sz="2400" b="1" dirty="0">
              <a:solidFill>
                <a:srgbClr val="002060"/>
              </a:solidFill>
            </a:endParaRPr>
          </a:p>
          <a:p>
            <a:pPr algn="ctr"/>
            <a:r>
              <a:rPr lang="vi-VN" sz="2000" b="1" dirty="0">
                <a:solidFill>
                  <a:srgbClr val="002060"/>
                </a:solidFill>
              </a:rPr>
              <a:t>Nội dung hoạt động tuần </a:t>
            </a:r>
            <a:r>
              <a:rPr lang="en-US" sz="2000" b="1" dirty="0" smtClean="0">
                <a:solidFill>
                  <a:srgbClr val="002060"/>
                </a:solidFill>
              </a:rPr>
              <a:t>3</a:t>
            </a:r>
            <a:r>
              <a:rPr lang="vi-VN" sz="2000" b="1" dirty="0" smtClean="0">
                <a:solidFill>
                  <a:srgbClr val="002060"/>
                </a:solidFill>
              </a:rPr>
              <a:t> </a:t>
            </a:r>
            <a:r>
              <a:rPr lang="vi-VN" sz="2000" b="1" dirty="0">
                <a:solidFill>
                  <a:srgbClr val="002060"/>
                </a:solidFill>
              </a:rPr>
              <a:t>tháng </a:t>
            </a:r>
            <a:r>
              <a:rPr lang="en-US" sz="2000" b="1" dirty="0" smtClean="0">
                <a:solidFill>
                  <a:srgbClr val="002060"/>
                </a:solidFill>
              </a:rPr>
              <a:t>12</a:t>
            </a:r>
            <a:endParaRPr lang="vi-VN" sz="2000" b="1" dirty="0">
              <a:solidFill>
                <a:srgbClr val="002060"/>
              </a:solidFill>
            </a:endParaRPr>
          </a:p>
          <a:p>
            <a:pPr algn="ctr"/>
            <a:r>
              <a:rPr lang="vi-VN" sz="2000" b="1" dirty="0">
                <a:solidFill>
                  <a:srgbClr val="002060"/>
                </a:solidFill>
              </a:rPr>
              <a:t>Từ ngày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</a:rPr>
              <a:t>18 </a:t>
            </a:r>
            <a:r>
              <a:rPr lang="en-US" sz="2000" b="1" dirty="0" err="1" smtClean="0">
                <a:solidFill>
                  <a:srgbClr val="002060"/>
                </a:solidFill>
              </a:rPr>
              <a:t>đến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</a:rPr>
              <a:t>23/12 /2023</a:t>
            </a:r>
            <a:endParaRPr lang="vi-VN" sz="2000" b="1" dirty="0">
              <a:solidFill>
                <a:srgbClr val="002060"/>
              </a:solidFill>
            </a:endParaRPr>
          </a:p>
        </p:txBody>
      </p:sp>
      <p:sp>
        <p:nvSpPr>
          <p:cNvPr id="24" name="TextBox 21"/>
          <p:cNvSpPr txBox="1"/>
          <p:nvPr/>
        </p:nvSpPr>
        <p:spPr>
          <a:xfrm>
            <a:off x="2519106" y="5850477"/>
            <a:ext cx="2681544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00" b="1" dirty="0" err="1">
                <a:solidFill>
                  <a:srgbClr val="C0504D">
                    <a:lumMod val="50000"/>
                  </a:srgbClr>
                </a:solidFill>
              </a:rPr>
              <a:t>Khám</a:t>
            </a:r>
            <a:r>
              <a:rPr lang="en-US" sz="2400" b="1" dirty="0">
                <a:solidFill>
                  <a:srgbClr val="C0504D">
                    <a:lumMod val="50000"/>
                  </a:srgbClr>
                </a:solidFill>
              </a:rPr>
              <a:t> </a:t>
            </a:r>
            <a:r>
              <a:rPr lang="en-US" sz="2400" b="1" dirty="0" err="1">
                <a:solidFill>
                  <a:srgbClr val="C0504D">
                    <a:lumMod val="50000"/>
                  </a:srgbClr>
                </a:solidFill>
              </a:rPr>
              <a:t>phá</a:t>
            </a:r>
            <a:r>
              <a:rPr lang="en-US" sz="2400" b="1" dirty="0">
                <a:solidFill>
                  <a:srgbClr val="C0504D">
                    <a:lumMod val="50000"/>
                  </a:srgbClr>
                </a:solidFill>
              </a:rPr>
              <a:t>: </a:t>
            </a:r>
            <a:r>
              <a:rPr lang="en-US" sz="2400" b="1" dirty="0" err="1" smtClean="0">
                <a:solidFill>
                  <a:srgbClr val="C0504D">
                    <a:lumMod val="50000"/>
                  </a:srgbClr>
                </a:solidFill>
              </a:rPr>
              <a:t>Khám</a:t>
            </a:r>
            <a:r>
              <a:rPr lang="en-US" sz="2400" b="1" dirty="0" smtClean="0">
                <a:solidFill>
                  <a:srgbClr val="C0504D">
                    <a:lumMod val="50000"/>
                  </a:srgbClr>
                </a:solidFill>
              </a:rPr>
              <a:t> </a:t>
            </a:r>
            <a:r>
              <a:rPr lang="en-US" sz="2400" b="1" dirty="0" err="1" smtClean="0">
                <a:solidFill>
                  <a:srgbClr val="C0504D">
                    <a:lumMod val="50000"/>
                  </a:srgbClr>
                </a:solidFill>
              </a:rPr>
              <a:t>phá</a:t>
            </a:r>
            <a:r>
              <a:rPr lang="en-US" sz="2400" b="1" dirty="0" smtClean="0">
                <a:solidFill>
                  <a:srgbClr val="C0504D">
                    <a:lumMod val="50000"/>
                  </a:srgbClr>
                </a:solidFill>
              </a:rPr>
              <a:t> </a:t>
            </a:r>
            <a:r>
              <a:rPr lang="en-US" sz="2400" b="1" dirty="0" err="1" smtClean="0">
                <a:solidFill>
                  <a:srgbClr val="C0504D">
                    <a:lumMod val="50000"/>
                  </a:srgbClr>
                </a:solidFill>
              </a:rPr>
              <a:t>các</a:t>
            </a:r>
            <a:r>
              <a:rPr lang="en-US" sz="2400" b="1" dirty="0" smtClean="0">
                <a:solidFill>
                  <a:srgbClr val="C0504D">
                    <a:lumMod val="50000"/>
                  </a:srgbClr>
                </a:solidFill>
              </a:rPr>
              <a:t> </a:t>
            </a:r>
            <a:r>
              <a:rPr lang="en-US" sz="2400" b="1" dirty="0" err="1" smtClean="0">
                <a:solidFill>
                  <a:srgbClr val="C0504D">
                    <a:lumMod val="50000"/>
                  </a:srgbClr>
                </a:solidFill>
              </a:rPr>
              <a:t>hoạt</a:t>
            </a:r>
            <a:r>
              <a:rPr lang="en-US" sz="2400" b="1" dirty="0" smtClean="0">
                <a:solidFill>
                  <a:srgbClr val="C0504D">
                    <a:lumMod val="50000"/>
                  </a:srgbClr>
                </a:solidFill>
              </a:rPr>
              <a:t> </a:t>
            </a:r>
            <a:r>
              <a:rPr lang="en-US" sz="2400" b="1" dirty="0" err="1" smtClean="0">
                <a:solidFill>
                  <a:srgbClr val="C0504D">
                    <a:lumMod val="50000"/>
                  </a:srgbClr>
                </a:solidFill>
              </a:rPr>
              <a:t>động</a:t>
            </a:r>
            <a:r>
              <a:rPr lang="en-US" sz="2400" b="1" dirty="0" smtClean="0">
                <a:solidFill>
                  <a:srgbClr val="C0504D">
                    <a:lumMod val="50000"/>
                  </a:srgbClr>
                </a:solidFill>
              </a:rPr>
              <a:t> </a:t>
            </a:r>
            <a:r>
              <a:rPr lang="en-US" sz="2400" b="1" dirty="0" err="1" smtClean="0">
                <a:solidFill>
                  <a:srgbClr val="C0504D">
                    <a:lumMod val="50000"/>
                  </a:srgbClr>
                </a:solidFill>
              </a:rPr>
              <a:t>trong</a:t>
            </a:r>
            <a:r>
              <a:rPr lang="en-US" sz="2400" b="1" dirty="0" smtClean="0">
                <a:solidFill>
                  <a:srgbClr val="C0504D">
                    <a:lumMod val="50000"/>
                  </a:srgbClr>
                </a:solidFill>
              </a:rPr>
              <a:t> </a:t>
            </a:r>
            <a:r>
              <a:rPr lang="en-US" sz="2400" b="1" dirty="0" err="1" smtClean="0">
                <a:solidFill>
                  <a:srgbClr val="C0504D">
                    <a:lumMod val="50000"/>
                  </a:srgbClr>
                </a:solidFill>
              </a:rPr>
              <a:t>ngày</a:t>
            </a:r>
            <a:r>
              <a:rPr lang="en-US" sz="2400" b="1" dirty="0" smtClean="0">
                <a:solidFill>
                  <a:srgbClr val="C0504D">
                    <a:lumMod val="50000"/>
                  </a:srgbClr>
                </a:solidFill>
              </a:rPr>
              <a:t> </a:t>
            </a:r>
            <a:r>
              <a:rPr lang="en-US" sz="2400" b="1" dirty="0" err="1" smtClean="0">
                <a:solidFill>
                  <a:srgbClr val="C0504D">
                    <a:lumMod val="50000"/>
                  </a:srgbClr>
                </a:solidFill>
              </a:rPr>
              <a:t>lễ</a:t>
            </a:r>
            <a:r>
              <a:rPr lang="en-US" sz="2400" b="1" dirty="0" smtClean="0">
                <a:solidFill>
                  <a:srgbClr val="C0504D">
                    <a:lumMod val="50000"/>
                  </a:srgbClr>
                </a:solidFill>
              </a:rPr>
              <a:t> </a:t>
            </a:r>
            <a:r>
              <a:rPr lang="en-US" sz="2400" b="1" dirty="0" err="1" smtClean="0">
                <a:solidFill>
                  <a:srgbClr val="C0504D">
                    <a:lumMod val="50000"/>
                  </a:srgbClr>
                </a:solidFill>
              </a:rPr>
              <a:t>Nole</a:t>
            </a:r>
            <a:r>
              <a:rPr lang="en-US" sz="2000" dirty="0" smtClean="0">
                <a:solidFill>
                  <a:srgbClr val="5D312D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000" dirty="0">
              <a:solidFill>
                <a:srgbClr val="5D312D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D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874492" y="113792"/>
            <a:ext cx="5291252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vi-VN" sz="2000" b="1" dirty="0">
                <a:solidFill>
                  <a:srgbClr val="002060"/>
                </a:solidFill>
                <a:latin typeface="Times New Roman"/>
              </a:rPr>
              <a:t>LỚP MẪU GIÁO LỚN </a:t>
            </a:r>
            <a:r>
              <a:rPr lang="vi-VN" sz="2000" b="1" dirty="0" smtClean="0">
                <a:solidFill>
                  <a:srgbClr val="002060"/>
                </a:solidFill>
                <a:latin typeface="Times New Roman"/>
              </a:rPr>
              <a:t>A2</a:t>
            </a:r>
            <a:endParaRPr lang="vi-VN" sz="2000" b="1" dirty="0">
              <a:solidFill>
                <a:srgbClr val="002060"/>
              </a:solidFill>
              <a:latin typeface="Times New Roman"/>
            </a:endParaRPr>
          </a:p>
          <a:p>
            <a:pPr algn="ctr"/>
            <a:r>
              <a:rPr lang="vi-VN" sz="2000" b="1" dirty="0">
                <a:solidFill>
                  <a:srgbClr val="002060"/>
                </a:solidFill>
                <a:latin typeface="Times New Roman"/>
              </a:rPr>
              <a:t>Nội dung hoạt động tuần </a:t>
            </a:r>
            <a:r>
              <a:rPr lang="en-US" sz="2000" b="1" dirty="0" smtClean="0">
                <a:solidFill>
                  <a:srgbClr val="002060"/>
                </a:solidFill>
              </a:rPr>
              <a:t>4</a:t>
            </a:r>
            <a:r>
              <a:rPr lang="vi-VN" sz="2000" b="1" dirty="0" smtClean="0">
                <a:solidFill>
                  <a:srgbClr val="002060"/>
                </a:solidFill>
                <a:latin typeface="Times New Roman"/>
              </a:rPr>
              <a:t> </a:t>
            </a:r>
            <a:r>
              <a:rPr lang="vi-VN" sz="2000" b="1" dirty="0">
                <a:solidFill>
                  <a:srgbClr val="002060"/>
                </a:solidFill>
                <a:latin typeface="Times New Roman"/>
              </a:rPr>
              <a:t>tháng </a:t>
            </a:r>
            <a:r>
              <a:rPr lang="en-US" sz="2000" b="1" dirty="0" smtClean="0">
                <a:solidFill>
                  <a:srgbClr val="002060"/>
                </a:solidFill>
              </a:rPr>
              <a:t>12</a:t>
            </a:r>
            <a:endParaRPr lang="vi-VN" sz="2000" b="1" dirty="0">
              <a:solidFill>
                <a:srgbClr val="002060"/>
              </a:solidFill>
              <a:latin typeface="Times New Roman"/>
            </a:endParaRPr>
          </a:p>
          <a:p>
            <a:pPr algn="ctr"/>
            <a:r>
              <a:rPr lang="vi-VN" sz="2000" b="1" dirty="0">
                <a:solidFill>
                  <a:srgbClr val="002060"/>
                </a:solidFill>
                <a:latin typeface="Times New Roman"/>
              </a:rPr>
              <a:t>Từ </a:t>
            </a:r>
            <a:r>
              <a:rPr lang="vi-VN" sz="2000" b="1" dirty="0" smtClean="0">
                <a:solidFill>
                  <a:srgbClr val="002060"/>
                </a:solidFill>
                <a:latin typeface="Times New Roman"/>
              </a:rPr>
              <a:t>ngày</a:t>
            </a:r>
            <a:r>
              <a:rPr lang="en-US" sz="2000" b="1" dirty="0" smtClean="0">
                <a:solidFill>
                  <a:srgbClr val="002060"/>
                </a:solidFill>
              </a:rPr>
              <a:t> 25</a:t>
            </a:r>
            <a:r>
              <a:rPr lang="en-US" sz="2000" b="1" dirty="0" smtClean="0"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đến</a:t>
            </a:r>
            <a:r>
              <a:rPr lang="en-US" sz="2000" b="1" dirty="0" smtClean="0">
                <a:solidFill>
                  <a:srgbClr val="002060"/>
                </a:solidFill>
              </a:rPr>
              <a:t> 30/12/2023</a:t>
            </a:r>
            <a:endParaRPr lang="vi-VN" sz="2000" b="1" dirty="0">
              <a:solidFill>
                <a:srgbClr val="002060"/>
              </a:solidFill>
              <a:latin typeface="Times New Roman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809418" y="1322052"/>
            <a:ext cx="3051743" cy="3024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8898" y="1518968"/>
            <a:ext cx="3051743" cy="3024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966712" y="1269976"/>
            <a:ext cx="3051743" cy="3024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282967" y="4454942"/>
            <a:ext cx="3051743" cy="30240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436664" y="4454942"/>
            <a:ext cx="3051743" cy="30240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95731" y="3230166"/>
            <a:ext cx="6956892" cy="5182884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7525098" y="1454213"/>
            <a:ext cx="1883774" cy="587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>
                <a:solidFill>
                  <a:srgbClr val="8F7A6F"/>
                </a:solidFill>
                <a:latin typeface="Hangyaboly"/>
              </a:rPr>
              <a:t>Wednesday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165744" y="206166"/>
            <a:ext cx="4760121" cy="3024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8815026" y="5747867"/>
            <a:ext cx="1876974" cy="1812133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532694" y="1454213"/>
            <a:ext cx="1758887" cy="628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 dirty="0">
                <a:solidFill>
                  <a:srgbClr val="8F7A6F"/>
                </a:solidFill>
                <a:latin typeface="Hangyaboly"/>
              </a:rPr>
              <a:t>Monday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664391" y="1454213"/>
            <a:ext cx="1692738" cy="628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 dirty="0">
                <a:solidFill>
                  <a:srgbClr val="8F7A6F"/>
                </a:solidFill>
                <a:latin typeface="Hangyaboly"/>
              </a:rPr>
              <a:t>Tuesday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291638" y="4620688"/>
            <a:ext cx="1341796" cy="587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>
                <a:solidFill>
                  <a:srgbClr val="8F7A6F"/>
                </a:solidFill>
                <a:latin typeface="Hangyaboly"/>
              </a:rPr>
              <a:t>Friday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75660" y="2822428"/>
            <a:ext cx="2421995" cy="230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86"/>
              </a:lnSpc>
              <a:spcBef>
                <a:spcPct val="0"/>
              </a:spcBef>
            </a:pPr>
            <a:r>
              <a:rPr lang="en-US" sz="2000" b="1" dirty="0" smtClean="0">
                <a:solidFill>
                  <a:srgbClr val="FF0000"/>
                </a:solidFill>
                <a:latin typeface="Times New Roman"/>
              </a:rPr>
              <a:t>VĐCB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vi-VN" sz="2000" b="1" dirty="0" smtClean="0">
                <a:solidFill>
                  <a:srgbClr val="FF0000"/>
                </a:solidFill>
                <a:latin typeface="Times New Roman"/>
              </a:rPr>
              <a:t>: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/>
              </a:rPr>
              <a:t>Trườn</a:t>
            </a:r>
            <a:r>
              <a:rPr lang="en-US" sz="2000" b="1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/>
              </a:rPr>
              <a:t>sấp</a:t>
            </a:r>
            <a:r>
              <a:rPr lang="en-US" sz="2000" b="1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/>
              </a:rPr>
              <a:t>kết</a:t>
            </a:r>
            <a:r>
              <a:rPr lang="en-US" sz="2000" b="1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/>
              </a:rPr>
              <a:t>hợp</a:t>
            </a:r>
            <a:r>
              <a:rPr lang="en-US" sz="2000" b="1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/>
              </a:rPr>
              <a:t>trèo</a:t>
            </a:r>
            <a:r>
              <a:rPr lang="en-US" sz="2000" b="1" dirty="0" smtClean="0">
                <a:solidFill>
                  <a:srgbClr val="FF0000"/>
                </a:solidFill>
                <a:latin typeface="Times New Roman"/>
              </a:rPr>
              <a:t> qua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/>
              </a:rPr>
              <a:t>ghế</a:t>
            </a:r>
            <a:r>
              <a:rPr lang="en-US" sz="2000" b="1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/>
              </a:rPr>
              <a:t>thể</a:t>
            </a:r>
            <a:r>
              <a:rPr lang="en-US" sz="2000" b="1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/>
              </a:rPr>
              <a:t>dục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algn="ctr">
              <a:lnSpc>
                <a:spcPts val="3586"/>
              </a:lnSpc>
              <a:spcBef>
                <a:spcPct val="0"/>
              </a:spcBef>
            </a:pPr>
            <a:r>
              <a:rPr lang="en-US" sz="2000" b="1" dirty="0" smtClean="0">
                <a:solidFill>
                  <a:srgbClr val="FF0000"/>
                </a:solidFill>
                <a:latin typeface="Times New Roman"/>
              </a:rPr>
              <a:t>TCVĐ: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/>
              </a:rPr>
              <a:t>Ném</a:t>
            </a:r>
            <a:r>
              <a:rPr lang="en-US" sz="2000" b="1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/>
              </a:rPr>
              <a:t>bóng</a:t>
            </a:r>
            <a:r>
              <a:rPr lang="en-US" sz="2000" b="1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/>
              </a:rPr>
              <a:t>vào</a:t>
            </a:r>
            <a:r>
              <a:rPr lang="en-US" sz="2000" b="1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000" b="1" smtClean="0">
                <a:solidFill>
                  <a:srgbClr val="FF0000"/>
                </a:solidFill>
                <a:latin typeface="Times New Roman"/>
              </a:rPr>
              <a:t>rổ</a:t>
            </a:r>
            <a:endParaRPr lang="vi-VN" sz="2000" b="1" dirty="0" smtClean="0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058546" y="2717723"/>
            <a:ext cx="2552328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vi-VN" sz="2000" b="1" dirty="0" smtClean="0">
                <a:solidFill>
                  <a:srgbClr val="FF0000"/>
                </a:solidFill>
                <a:latin typeface="Times New Roman"/>
              </a:rPr>
              <a:t>Toán</a:t>
            </a:r>
            <a:r>
              <a:rPr lang="vi-VN" sz="2000" b="1" dirty="0" smtClean="0">
                <a:solidFill>
                  <a:srgbClr val="FF0000"/>
                </a:solidFill>
                <a:latin typeface="Times New Roman"/>
              </a:rPr>
              <a:t>:</a:t>
            </a:r>
            <a:r>
              <a:rPr lang="en-US" sz="20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/>
              </a:rPr>
              <a:t>Tách</a:t>
            </a:r>
            <a:r>
              <a:rPr lang="en-US" sz="2000" b="1" dirty="0" smtClean="0">
                <a:solidFill>
                  <a:srgbClr val="FF0000"/>
                </a:solidFill>
                <a:latin typeface="Times New Roman"/>
              </a:rPr>
              <a:t> 8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/>
              </a:rPr>
              <a:t>đối</a:t>
            </a:r>
            <a:r>
              <a:rPr lang="en-US" sz="2000" b="1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/>
              </a:rPr>
              <a:t>tượng</a:t>
            </a:r>
            <a:r>
              <a:rPr lang="en-US" sz="2000" b="1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/>
              </a:rPr>
              <a:t>ra</a:t>
            </a:r>
            <a:r>
              <a:rPr lang="en-US" sz="2000" b="1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/>
              </a:rPr>
              <a:t>làm</a:t>
            </a:r>
            <a:r>
              <a:rPr lang="en-US" sz="2000" b="1" dirty="0" smtClean="0">
                <a:solidFill>
                  <a:srgbClr val="FF0000"/>
                </a:solidFill>
                <a:latin typeface="Times New Roman"/>
              </a:rPr>
              <a:t> 2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/>
              </a:rPr>
              <a:t>phần</a:t>
            </a:r>
            <a:r>
              <a:rPr lang="en-US" sz="2000" b="1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/>
              </a:rPr>
              <a:t>bằng</a:t>
            </a:r>
            <a:r>
              <a:rPr lang="en-US" sz="2000" b="1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/>
              </a:rPr>
              <a:t>các</a:t>
            </a:r>
            <a:r>
              <a:rPr lang="en-US" sz="2000" b="1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/>
              </a:rPr>
              <a:t>cách</a:t>
            </a:r>
            <a:r>
              <a:rPr lang="en-US" sz="2000" b="1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/>
              </a:rPr>
              <a:t>khác</a:t>
            </a:r>
            <a:r>
              <a:rPr lang="en-US" sz="2000" b="1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/>
              </a:rPr>
              <a:t>nhau</a:t>
            </a:r>
            <a:endParaRPr lang="en-US" sz="20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3101757" y="4646295"/>
            <a:ext cx="1695490" cy="587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>
                <a:solidFill>
                  <a:srgbClr val="8F7A6F"/>
                </a:solidFill>
                <a:latin typeface="Hangyaboly"/>
              </a:rPr>
              <a:t>Thursday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221219" y="2166356"/>
            <a:ext cx="24831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000" b="1" dirty="0" smtClean="0">
                <a:solidFill>
                  <a:srgbClr val="FF0000"/>
                </a:solidFill>
                <a:latin typeface="Times New Roman"/>
              </a:rPr>
              <a:t>Tạo hình:</a:t>
            </a:r>
          </a:p>
          <a:p>
            <a:pPr algn="ctr"/>
            <a:r>
              <a:rPr lang="en-US" sz="2000" b="1" dirty="0" err="1" smtClean="0">
                <a:solidFill>
                  <a:srgbClr val="FF0000"/>
                </a:solidFill>
              </a:rPr>
              <a:t>Vẽ</a:t>
            </a:r>
            <a:r>
              <a:rPr lang="en-US" sz="2000" b="1" dirty="0" smtClean="0">
                <a:solidFill>
                  <a:srgbClr val="FF0000"/>
                </a:solidFill>
              </a:rPr>
              <a:t> con </a:t>
            </a:r>
            <a:r>
              <a:rPr lang="en-US" sz="2000" b="1" dirty="0" err="1" smtClean="0">
                <a:solidFill>
                  <a:srgbClr val="FF0000"/>
                </a:solidFill>
              </a:rPr>
              <a:t>vật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mà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bé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yêu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thích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 (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Theo ý </a:t>
            </a:r>
            <a:r>
              <a:rPr lang="en-US" sz="2000" b="1" dirty="0" err="1" smtClean="0">
                <a:solidFill>
                  <a:srgbClr val="FF0000"/>
                </a:solidFill>
              </a:rPr>
              <a:t>thích</a:t>
            </a:r>
            <a:r>
              <a:rPr lang="en-US" sz="2000" b="1" dirty="0" smtClean="0">
                <a:solidFill>
                  <a:srgbClr val="FF0000"/>
                </a:solidFill>
              </a:rPr>
              <a:t>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282968" y="5530850"/>
            <a:ext cx="30517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000" b="1" dirty="0" smtClean="0">
                <a:solidFill>
                  <a:srgbClr val="FF0000"/>
                </a:solidFill>
                <a:latin typeface="Times New Roman"/>
              </a:rPr>
              <a:t>Khám phá: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DGNSTLVM: </a:t>
            </a:r>
            <a:r>
              <a:rPr lang="en-US" sz="2000" b="1" dirty="0" err="1" smtClean="0">
                <a:solidFill>
                  <a:srgbClr val="FF0000"/>
                </a:solidFill>
              </a:rPr>
              <a:t>Mạnh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dạn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tự</a:t>
            </a:r>
            <a:r>
              <a:rPr lang="en-US" sz="2000" b="1" dirty="0" smtClean="0">
                <a:solidFill>
                  <a:srgbClr val="FF0000"/>
                </a:solidFill>
              </a:rPr>
              <a:t> tin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483851" y="5542318"/>
            <a:ext cx="29648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/>
              </a:rPr>
              <a:t>LQCV: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/>
              </a:rPr>
              <a:t>Làm</a:t>
            </a:r>
            <a:r>
              <a:rPr lang="en-US" sz="2000" b="1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/>
              </a:rPr>
              <a:t>quen</a:t>
            </a:r>
            <a:r>
              <a:rPr lang="en-US" sz="2000" b="1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/>
              </a:rPr>
              <a:t>chữ</a:t>
            </a:r>
            <a:r>
              <a:rPr lang="en-US" sz="2000" b="1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000" b="1" smtClean="0">
                <a:solidFill>
                  <a:srgbClr val="FF0000"/>
                </a:solidFill>
                <a:latin typeface="Times New Roman"/>
              </a:rPr>
              <a:t>h,k</a:t>
            </a:r>
            <a:endParaRPr lang="vi-VN" sz="2000" b="1" dirty="0" smtClean="0">
              <a:solidFill>
                <a:srgbClr val="FF0000"/>
              </a:solidFill>
              <a:latin typeface="Times New Roman"/>
            </a:endParaRPr>
          </a:p>
        </p:txBody>
      </p:sp>
      <p:pic>
        <p:nvPicPr>
          <p:cNvPr id="1026" name="Picture 2" descr="C:\Users\MTC\Desktop\z4788244286972_069ab11683cacd20cccaa85c2592b77b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113791"/>
            <a:ext cx="1600201" cy="120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91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350</Words>
  <Application>Microsoft Office PowerPoint</Application>
  <PresentationFormat>Custom</PresentationFormat>
  <Paragraphs>71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Hangyaboly</vt:lpstr>
      <vt:lpstr>Calibri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TKB tuần 4 tháng 2.2022</dc:title>
  <dc:creator>Admin</dc:creator>
  <cp:lastModifiedBy>MTC</cp:lastModifiedBy>
  <cp:revision>23</cp:revision>
  <dcterms:created xsi:type="dcterms:W3CDTF">2006-08-16T00:00:00Z</dcterms:created>
  <dcterms:modified xsi:type="dcterms:W3CDTF">2023-12-12T04:16:20Z</dcterms:modified>
  <dc:identifier>DAE424gneQ4</dc:identifier>
</cp:coreProperties>
</file>