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7" r:id="rId2"/>
    <p:sldId id="258" r:id="rId3"/>
    <p:sldId id="259" r:id="rId4"/>
    <p:sldId id="260" r:id="rId5"/>
    <p:sldId id="262" r:id="rId6"/>
    <p:sldId id="264" r:id="rId7"/>
    <p:sldId id="268" r:id="rId8"/>
    <p:sldId id="269" r:id="rId9"/>
    <p:sldId id="270" r:id="rId10"/>
    <p:sldId id="276" r:id="rId11"/>
    <p:sldId id="271" r:id="rId12"/>
    <p:sldId id="275" r:id="rId13"/>
    <p:sldId id="273" r:id="rId14"/>
    <p:sldId id="274" r:id="rId15"/>
    <p:sldId id="272" r:id="rId16"/>
    <p:sldId id="279" r:id="rId17"/>
    <p:sldId id="278" r:id="rId18"/>
    <p:sldId id="277" r:id="rId19"/>
    <p:sldId id="263" r:id="rId20"/>
    <p:sldId id="281" r:id="rId21"/>
    <p:sldId id="282" r:id="rId22"/>
    <p:sldId id="266"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06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1114" autoAdjust="0"/>
  </p:normalViewPr>
  <p:slideViewPr>
    <p:cSldViewPr snapToGrid="0">
      <p:cViewPr varScale="1">
        <p:scale>
          <a:sx n="79" d="100"/>
          <a:sy n="79" d="100"/>
        </p:scale>
        <p:origin x="86" y="25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6DC740-82B8-4E9A-8707-80E0D1391DDC}" type="datetimeFigureOut">
              <a:rPr lang="en-US" smtClean="0"/>
              <a:t>8/22/2023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CE24CF-3016-4A31-932F-C2283311C556}" type="slidenum">
              <a:rPr lang="en-US" smtClean="0"/>
              <a:t>‹#›</a:t>
            </a:fld>
            <a:endParaRPr lang="en-US"/>
          </a:p>
        </p:txBody>
      </p:sp>
    </p:spTree>
    <p:extLst>
      <p:ext uri="{BB962C8B-B14F-4D97-AF65-F5344CB8AC3E}">
        <p14:creationId xmlns:p14="http://schemas.microsoft.com/office/powerpoint/2010/main" val="39055453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vi-VN" sz="1800" b="0"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Trao cho trẻ cơ hội suy nghĩ, tìm cách giải quyết, không chờ đợi cô giáo</a:t>
            </a:r>
            <a:endParaRPr kumimoji="0" lang="en-US" sz="16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45720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r>
              <a:rPr kumimoji="0" lang="vi-VN" sz="1800" b="0"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trẻ chủ động học, có tuy duy liên kết</a:t>
            </a:r>
            <a:endParaRPr kumimoji="0" lang="en-US" sz="16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vi-VN" sz="1800" b="0"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Dạy trên sách vở </a:t>
            </a:r>
            <a:r>
              <a:rPr kumimoji="0" lang="vi-VN" sz="1800" b="0"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r>
              <a:rPr kumimoji="0" lang="vi-VN" sz="1800" b="0"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thợ truyền kiến thức </a:t>
            </a:r>
            <a:r>
              <a:rPr kumimoji="0" lang="vi-VN" sz="1800" b="0"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r>
              <a:rPr kumimoji="0" lang="vi-VN" sz="1800" b="0"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dạy thụ động. Hiện nay nhiều nơi vẫn áp dụng cách dạy áp đặt, không lăng nghe trẻ nói </a:t>
            </a:r>
            <a:r>
              <a:rPr kumimoji="0" lang="vi-VN" sz="1800" b="0"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r>
              <a:rPr kumimoji="0" lang="vi-VN" sz="1800" b="0"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nhìn nhận trẻ theo phương diện “mỗi trẻ là một cá thể riêng biệt, có tình cảm, cảm xúc, suy nghĩ riêng”. </a:t>
            </a:r>
            <a:endParaRPr kumimoji="0" lang="en-US" sz="16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vi-VN" sz="1800" b="0"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Cách nhìn nhận trẻ thay đổi </a:t>
            </a:r>
            <a:r>
              <a:rPr kumimoji="0" lang="vi-VN" sz="1800" b="0"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r>
              <a:rPr kumimoji="0" lang="vi-VN" sz="1800" b="0"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cách dạy trẻ thay đổi. </a:t>
            </a:r>
            <a:endParaRPr kumimoji="0" lang="en-US" sz="16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fld id="{A4CE24CF-3016-4A31-932F-C2283311C556}" type="slidenum">
              <a:rPr lang="en-US" smtClean="0"/>
              <a:t>3</a:t>
            </a:fld>
            <a:endParaRPr lang="en-US"/>
          </a:p>
        </p:txBody>
      </p:sp>
    </p:spTree>
    <p:extLst>
      <p:ext uri="{BB962C8B-B14F-4D97-AF65-F5344CB8AC3E}">
        <p14:creationId xmlns:p14="http://schemas.microsoft.com/office/powerpoint/2010/main" val="10684178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buFont typeface="Times New Roman" panose="02020603050405020304" pitchFamily="18" charset="0"/>
              <a:buChar char="-"/>
            </a:pPr>
            <a:r>
              <a:rPr lang="vi-VN" sz="1200" b="1" i="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Khi hỏi trẻ nghĩ gì?</a:t>
            </a:r>
            <a:r>
              <a:rPr lang="vi-VN"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Luôn hỏi trẻ vì sao con nghĩ thế? Chi tiết nào khiến con nghĩ vậy?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457200"/>
            <a:r>
              <a:rPr lang="vi-VN"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r>
              <a:rPr lang="vi-VN"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200" i="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Bài học từ hoạt động này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457200"/>
            <a:r>
              <a:rPr lang="vi-VN"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Phát triển ngôn ngữ : làm quen chữ viết (thông qua ghi chép của cô)</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457200"/>
            <a:r>
              <a:rPr lang="vi-VN"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Tạo bước đệm cho việc nói trước đám đông : thảo luận trong nhóm nhỏ, rồi chia sẻ cho cả lớp.</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457200"/>
            <a:r>
              <a:rPr lang="vi-VN"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Rèn luyện kỹ năng trình bày, thuyết trình trước đám đống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457200"/>
            <a:r>
              <a:rPr lang="vi-VN"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Ghi nhớ, hiểu ý kiến của người khác</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457200"/>
            <a:r>
              <a:rPr lang="vi-VN"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Chấp nhận sự khác biệt của người khác</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457200"/>
            <a:r>
              <a:rPr lang="vi-VN"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Học lẫn nhau</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457200"/>
            <a:r>
              <a:rPr lang="vi-VN"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Luôn luôn quan sát, miêu tả chi tiết, liên hệ thông qua các chi tiết, giúp mình hiểu thêm điều gì, mình muốn tìm hiểu thêm gì. </a:t>
            </a:r>
            <a:r>
              <a:rPr lang="vi-VN"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r>
              <a:rPr lang="vi-VN"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giáo viên cần khích lệ trẻ đặt càng nhiều câu hỏi càng tốt.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457200"/>
            <a:r>
              <a:rPr lang="vi-VN"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r>
              <a:rPr lang="vi-VN"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Tạo cho trẻ </a:t>
            </a:r>
            <a:r>
              <a:rPr lang="vi-VN" sz="1200" b="1" i="1" u="sng">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thói quen tư duy</a:t>
            </a:r>
            <a:r>
              <a:rPr lang="vi-VN"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(cần phải lặp đi lặp nhiều lần)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fld id="{A4CE24CF-3016-4A31-932F-C2283311C556}" type="slidenum">
              <a:rPr lang="en-US" smtClean="0"/>
              <a:t>8</a:t>
            </a:fld>
            <a:endParaRPr lang="en-US"/>
          </a:p>
        </p:txBody>
      </p:sp>
    </p:spTree>
    <p:extLst>
      <p:ext uri="{BB962C8B-B14F-4D97-AF65-F5344CB8AC3E}">
        <p14:creationId xmlns:p14="http://schemas.microsoft.com/office/powerpoint/2010/main" val="41736466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4CE24CF-3016-4A31-932F-C2283311C556}" type="slidenum">
              <a:rPr lang="en-US" smtClean="0"/>
              <a:t>22</a:t>
            </a:fld>
            <a:endParaRPr lang="en-US"/>
          </a:p>
        </p:txBody>
      </p:sp>
    </p:spTree>
    <p:extLst>
      <p:ext uri="{BB962C8B-B14F-4D97-AF65-F5344CB8AC3E}">
        <p14:creationId xmlns:p14="http://schemas.microsoft.com/office/powerpoint/2010/main" val="25989691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5CF88E-BC9C-181A-61DB-BB1A1167CF4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3293B26-618C-B1F7-7A30-3EC6EF6FB8B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682DE52-B9CC-CF33-2CDE-BB04B79BC4FC}"/>
              </a:ext>
            </a:extLst>
          </p:cNvPr>
          <p:cNvSpPr>
            <a:spLocks noGrp="1"/>
          </p:cNvSpPr>
          <p:nvPr>
            <p:ph type="dt" sz="half" idx="10"/>
          </p:nvPr>
        </p:nvSpPr>
        <p:spPr/>
        <p:txBody>
          <a:bodyPr/>
          <a:lstStyle/>
          <a:p>
            <a:fld id="{BF9C4E8D-1AAE-462F-AF92-FB8CB49B66C0}" type="datetimeFigureOut">
              <a:rPr lang="en-US" smtClean="0"/>
              <a:t>8/22/2023</a:t>
            </a:fld>
            <a:endParaRPr lang="en-US"/>
          </a:p>
        </p:txBody>
      </p:sp>
      <p:sp>
        <p:nvSpPr>
          <p:cNvPr id="5" name="Footer Placeholder 4">
            <a:extLst>
              <a:ext uri="{FF2B5EF4-FFF2-40B4-BE49-F238E27FC236}">
                <a16:creationId xmlns:a16="http://schemas.microsoft.com/office/drawing/2014/main" id="{FECCCC46-F43B-37C3-7ED1-52197E62F9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9E15B8-52C6-1643-689D-A3239C427347}"/>
              </a:ext>
            </a:extLst>
          </p:cNvPr>
          <p:cNvSpPr>
            <a:spLocks noGrp="1"/>
          </p:cNvSpPr>
          <p:nvPr>
            <p:ph type="sldNum" sz="quarter" idx="12"/>
          </p:nvPr>
        </p:nvSpPr>
        <p:spPr/>
        <p:txBody>
          <a:bodyPr/>
          <a:lstStyle/>
          <a:p>
            <a:fld id="{FFDFF057-A376-4ED3-8557-7CF3753C5F9A}" type="slidenum">
              <a:rPr lang="en-US" smtClean="0"/>
              <a:t>‹#›</a:t>
            </a:fld>
            <a:endParaRPr lang="en-US"/>
          </a:p>
        </p:txBody>
      </p:sp>
    </p:spTree>
    <p:extLst>
      <p:ext uri="{BB962C8B-B14F-4D97-AF65-F5344CB8AC3E}">
        <p14:creationId xmlns:p14="http://schemas.microsoft.com/office/powerpoint/2010/main" val="26101200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84867-2038-DA54-1AD6-A15750E3F1C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653282C-7CD1-C21B-9FC1-B648CA92FF9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C77FAF-6EC1-2616-54B1-A12E88A72544}"/>
              </a:ext>
            </a:extLst>
          </p:cNvPr>
          <p:cNvSpPr>
            <a:spLocks noGrp="1"/>
          </p:cNvSpPr>
          <p:nvPr>
            <p:ph type="dt" sz="half" idx="10"/>
          </p:nvPr>
        </p:nvSpPr>
        <p:spPr/>
        <p:txBody>
          <a:bodyPr/>
          <a:lstStyle/>
          <a:p>
            <a:fld id="{BF9C4E8D-1AAE-462F-AF92-FB8CB49B66C0}" type="datetimeFigureOut">
              <a:rPr lang="en-US" smtClean="0"/>
              <a:t>8/22/2023</a:t>
            </a:fld>
            <a:endParaRPr lang="en-US"/>
          </a:p>
        </p:txBody>
      </p:sp>
      <p:sp>
        <p:nvSpPr>
          <p:cNvPr id="5" name="Footer Placeholder 4">
            <a:extLst>
              <a:ext uri="{FF2B5EF4-FFF2-40B4-BE49-F238E27FC236}">
                <a16:creationId xmlns:a16="http://schemas.microsoft.com/office/drawing/2014/main" id="{2C850CB2-341B-FF71-C338-58E4DB508C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321F22-7098-EE56-B06D-F817F4FD4A33}"/>
              </a:ext>
            </a:extLst>
          </p:cNvPr>
          <p:cNvSpPr>
            <a:spLocks noGrp="1"/>
          </p:cNvSpPr>
          <p:nvPr>
            <p:ph type="sldNum" sz="quarter" idx="12"/>
          </p:nvPr>
        </p:nvSpPr>
        <p:spPr/>
        <p:txBody>
          <a:bodyPr/>
          <a:lstStyle/>
          <a:p>
            <a:fld id="{FFDFF057-A376-4ED3-8557-7CF3753C5F9A}" type="slidenum">
              <a:rPr lang="en-US" smtClean="0"/>
              <a:t>‹#›</a:t>
            </a:fld>
            <a:endParaRPr lang="en-US"/>
          </a:p>
        </p:txBody>
      </p:sp>
    </p:spTree>
    <p:extLst>
      <p:ext uri="{BB962C8B-B14F-4D97-AF65-F5344CB8AC3E}">
        <p14:creationId xmlns:p14="http://schemas.microsoft.com/office/powerpoint/2010/main" val="42260096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A22F445-4795-A78F-7D47-7DE003DA1E1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345F981-183D-9AB6-8EC3-010C453465C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259A4A-C3E8-DB25-FC52-0B3D2EDADFB0}"/>
              </a:ext>
            </a:extLst>
          </p:cNvPr>
          <p:cNvSpPr>
            <a:spLocks noGrp="1"/>
          </p:cNvSpPr>
          <p:nvPr>
            <p:ph type="dt" sz="half" idx="10"/>
          </p:nvPr>
        </p:nvSpPr>
        <p:spPr/>
        <p:txBody>
          <a:bodyPr/>
          <a:lstStyle/>
          <a:p>
            <a:fld id="{BF9C4E8D-1AAE-462F-AF92-FB8CB49B66C0}" type="datetimeFigureOut">
              <a:rPr lang="en-US" smtClean="0"/>
              <a:t>8/22/2023</a:t>
            </a:fld>
            <a:endParaRPr lang="en-US"/>
          </a:p>
        </p:txBody>
      </p:sp>
      <p:sp>
        <p:nvSpPr>
          <p:cNvPr id="5" name="Footer Placeholder 4">
            <a:extLst>
              <a:ext uri="{FF2B5EF4-FFF2-40B4-BE49-F238E27FC236}">
                <a16:creationId xmlns:a16="http://schemas.microsoft.com/office/drawing/2014/main" id="{3FC23F4D-3B6F-0B28-85A5-7B7B05BD39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68D57C-80AC-8F74-D505-9FDD74BCB13A}"/>
              </a:ext>
            </a:extLst>
          </p:cNvPr>
          <p:cNvSpPr>
            <a:spLocks noGrp="1"/>
          </p:cNvSpPr>
          <p:nvPr>
            <p:ph type="sldNum" sz="quarter" idx="12"/>
          </p:nvPr>
        </p:nvSpPr>
        <p:spPr/>
        <p:txBody>
          <a:bodyPr/>
          <a:lstStyle/>
          <a:p>
            <a:fld id="{FFDFF057-A376-4ED3-8557-7CF3753C5F9A}" type="slidenum">
              <a:rPr lang="en-US" smtClean="0"/>
              <a:t>‹#›</a:t>
            </a:fld>
            <a:endParaRPr lang="en-US"/>
          </a:p>
        </p:txBody>
      </p:sp>
    </p:spTree>
    <p:extLst>
      <p:ext uri="{BB962C8B-B14F-4D97-AF65-F5344CB8AC3E}">
        <p14:creationId xmlns:p14="http://schemas.microsoft.com/office/powerpoint/2010/main" val="7253077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968190-298C-7FC8-D8B7-0252D4F3DC6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931CDB5-DD8F-E2F3-A9A9-515B8C6C7A0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22815E-EED6-A8CF-84CC-60DFC8619341}"/>
              </a:ext>
            </a:extLst>
          </p:cNvPr>
          <p:cNvSpPr>
            <a:spLocks noGrp="1"/>
          </p:cNvSpPr>
          <p:nvPr>
            <p:ph type="dt" sz="half" idx="10"/>
          </p:nvPr>
        </p:nvSpPr>
        <p:spPr/>
        <p:txBody>
          <a:bodyPr/>
          <a:lstStyle/>
          <a:p>
            <a:fld id="{BF9C4E8D-1AAE-462F-AF92-FB8CB49B66C0}" type="datetimeFigureOut">
              <a:rPr lang="en-US" smtClean="0"/>
              <a:t>8/22/2023</a:t>
            </a:fld>
            <a:endParaRPr lang="en-US"/>
          </a:p>
        </p:txBody>
      </p:sp>
      <p:sp>
        <p:nvSpPr>
          <p:cNvPr id="5" name="Footer Placeholder 4">
            <a:extLst>
              <a:ext uri="{FF2B5EF4-FFF2-40B4-BE49-F238E27FC236}">
                <a16:creationId xmlns:a16="http://schemas.microsoft.com/office/drawing/2014/main" id="{1903F665-A7F4-657B-626B-1E31D7AFF2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B16F48-84AE-327E-6D2B-5AA19D440880}"/>
              </a:ext>
            </a:extLst>
          </p:cNvPr>
          <p:cNvSpPr>
            <a:spLocks noGrp="1"/>
          </p:cNvSpPr>
          <p:nvPr>
            <p:ph type="sldNum" sz="quarter" idx="12"/>
          </p:nvPr>
        </p:nvSpPr>
        <p:spPr/>
        <p:txBody>
          <a:bodyPr/>
          <a:lstStyle/>
          <a:p>
            <a:fld id="{FFDFF057-A376-4ED3-8557-7CF3753C5F9A}" type="slidenum">
              <a:rPr lang="en-US" smtClean="0"/>
              <a:t>‹#›</a:t>
            </a:fld>
            <a:endParaRPr lang="en-US"/>
          </a:p>
        </p:txBody>
      </p:sp>
    </p:spTree>
    <p:extLst>
      <p:ext uri="{BB962C8B-B14F-4D97-AF65-F5344CB8AC3E}">
        <p14:creationId xmlns:p14="http://schemas.microsoft.com/office/powerpoint/2010/main" val="38129743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AC9C6-2FEA-730F-D485-4A2C1308F09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AAFE4AA-8D1E-95AD-5FDB-DBF352EA591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4B1732E-004F-61D8-5D75-D4DE49789DDA}"/>
              </a:ext>
            </a:extLst>
          </p:cNvPr>
          <p:cNvSpPr>
            <a:spLocks noGrp="1"/>
          </p:cNvSpPr>
          <p:nvPr>
            <p:ph type="dt" sz="half" idx="10"/>
          </p:nvPr>
        </p:nvSpPr>
        <p:spPr/>
        <p:txBody>
          <a:bodyPr/>
          <a:lstStyle/>
          <a:p>
            <a:fld id="{BF9C4E8D-1AAE-462F-AF92-FB8CB49B66C0}" type="datetimeFigureOut">
              <a:rPr lang="en-US" smtClean="0"/>
              <a:t>8/22/2023</a:t>
            </a:fld>
            <a:endParaRPr lang="en-US"/>
          </a:p>
        </p:txBody>
      </p:sp>
      <p:sp>
        <p:nvSpPr>
          <p:cNvPr id="5" name="Footer Placeholder 4">
            <a:extLst>
              <a:ext uri="{FF2B5EF4-FFF2-40B4-BE49-F238E27FC236}">
                <a16:creationId xmlns:a16="http://schemas.microsoft.com/office/drawing/2014/main" id="{0E288DDD-B798-494E-1467-D7AEFEA9AD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0C1279-D64C-41EE-0C74-A12B0E11F5A4}"/>
              </a:ext>
            </a:extLst>
          </p:cNvPr>
          <p:cNvSpPr>
            <a:spLocks noGrp="1"/>
          </p:cNvSpPr>
          <p:nvPr>
            <p:ph type="sldNum" sz="quarter" idx="12"/>
          </p:nvPr>
        </p:nvSpPr>
        <p:spPr/>
        <p:txBody>
          <a:bodyPr/>
          <a:lstStyle/>
          <a:p>
            <a:fld id="{FFDFF057-A376-4ED3-8557-7CF3753C5F9A}" type="slidenum">
              <a:rPr lang="en-US" smtClean="0"/>
              <a:t>‹#›</a:t>
            </a:fld>
            <a:endParaRPr lang="en-US"/>
          </a:p>
        </p:txBody>
      </p:sp>
    </p:spTree>
    <p:extLst>
      <p:ext uri="{BB962C8B-B14F-4D97-AF65-F5344CB8AC3E}">
        <p14:creationId xmlns:p14="http://schemas.microsoft.com/office/powerpoint/2010/main" val="12271108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596216-1C05-7AC2-79BB-3C52EF26987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AD40139-D350-D154-42C9-429A88C659D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A1BAA3F-7C24-2424-BC9B-C3C5B484F5E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7D1BEDE-7F47-FDAA-5BF8-8677BC5B5E78}"/>
              </a:ext>
            </a:extLst>
          </p:cNvPr>
          <p:cNvSpPr>
            <a:spLocks noGrp="1"/>
          </p:cNvSpPr>
          <p:nvPr>
            <p:ph type="dt" sz="half" idx="10"/>
          </p:nvPr>
        </p:nvSpPr>
        <p:spPr/>
        <p:txBody>
          <a:bodyPr/>
          <a:lstStyle/>
          <a:p>
            <a:fld id="{BF9C4E8D-1AAE-462F-AF92-FB8CB49B66C0}" type="datetimeFigureOut">
              <a:rPr lang="en-US" smtClean="0"/>
              <a:t>8/22/2023</a:t>
            </a:fld>
            <a:endParaRPr lang="en-US"/>
          </a:p>
        </p:txBody>
      </p:sp>
      <p:sp>
        <p:nvSpPr>
          <p:cNvPr id="6" name="Footer Placeholder 5">
            <a:extLst>
              <a:ext uri="{FF2B5EF4-FFF2-40B4-BE49-F238E27FC236}">
                <a16:creationId xmlns:a16="http://schemas.microsoft.com/office/drawing/2014/main" id="{AAA9ACC6-63FE-85B1-F33F-50F5E92FD64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02322E5-EC3C-A3C3-0BAB-DB254964B38F}"/>
              </a:ext>
            </a:extLst>
          </p:cNvPr>
          <p:cNvSpPr>
            <a:spLocks noGrp="1"/>
          </p:cNvSpPr>
          <p:nvPr>
            <p:ph type="sldNum" sz="quarter" idx="12"/>
          </p:nvPr>
        </p:nvSpPr>
        <p:spPr/>
        <p:txBody>
          <a:bodyPr/>
          <a:lstStyle/>
          <a:p>
            <a:fld id="{FFDFF057-A376-4ED3-8557-7CF3753C5F9A}" type="slidenum">
              <a:rPr lang="en-US" smtClean="0"/>
              <a:t>‹#›</a:t>
            </a:fld>
            <a:endParaRPr lang="en-US"/>
          </a:p>
        </p:txBody>
      </p:sp>
    </p:spTree>
    <p:extLst>
      <p:ext uri="{BB962C8B-B14F-4D97-AF65-F5344CB8AC3E}">
        <p14:creationId xmlns:p14="http://schemas.microsoft.com/office/powerpoint/2010/main" val="18226881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13E0B7-96BA-F8E5-090D-E2B7CD8DD28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E6500D9-8304-0D24-4D95-8D98EDE7B67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DC94E7D-2D2C-930D-C7D8-981BDE7F8C8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E48139E-D42B-D03D-C90F-DFBBBA1430F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67340DA-1941-5412-AA41-C6FC7DAF23C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03CC3FC-BB2F-A9E7-C149-A74B57EF1499}"/>
              </a:ext>
            </a:extLst>
          </p:cNvPr>
          <p:cNvSpPr>
            <a:spLocks noGrp="1"/>
          </p:cNvSpPr>
          <p:nvPr>
            <p:ph type="dt" sz="half" idx="10"/>
          </p:nvPr>
        </p:nvSpPr>
        <p:spPr/>
        <p:txBody>
          <a:bodyPr/>
          <a:lstStyle/>
          <a:p>
            <a:fld id="{BF9C4E8D-1AAE-462F-AF92-FB8CB49B66C0}" type="datetimeFigureOut">
              <a:rPr lang="en-US" smtClean="0"/>
              <a:t>8/22/2023</a:t>
            </a:fld>
            <a:endParaRPr lang="en-US"/>
          </a:p>
        </p:txBody>
      </p:sp>
      <p:sp>
        <p:nvSpPr>
          <p:cNvPr id="8" name="Footer Placeholder 7">
            <a:extLst>
              <a:ext uri="{FF2B5EF4-FFF2-40B4-BE49-F238E27FC236}">
                <a16:creationId xmlns:a16="http://schemas.microsoft.com/office/drawing/2014/main" id="{557E34D8-5C7C-CC18-CCB4-37C6F9E962A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EE36A01-18FC-0004-C341-EB1DCA011BEF}"/>
              </a:ext>
            </a:extLst>
          </p:cNvPr>
          <p:cNvSpPr>
            <a:spLocks noGrp="1"/>
          </p:cNvSpPr>
          <p:nvPr>
            <p:ph type="sldNum" sz="quarter" idx="12"/>
          </p:nvPr>
        </p:nvSpPr>
        <p:spPr/>
        <p:txBody>
          <a:bodyPr/>
          <a:lstStyle/>
          <a:p>
            <a:fld id="{FFDFF057-A376-4ED3-8557-7CF3753C5F9A}" type="slidenum">
              <a:rPr lang="en-US" smtClean="0"/>
              <a:t>‹#›</a:t>
            </a:fld>
            <a:endParaRPr lang="en-US"/>
          </a:p>
        </p:txBody>
      </p:sp>
    </p:spTree>
    <p:extLst>
      <p:ext uri="{BB962C8B-B14F-4D97-AF65-F5344CB8AC3E}">
        <p14:creationId xmlns:p14="http://schemas.microsoft.com/office/powerpoint/2010/main" val="20597399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D3AE7C-B4B5-6F31-49D9-1ED0BDC05AC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35DBE55-DF15-57BE-99E8-859580F4529F}"/>
              </a:ext>
            </a:extLst>
          </p:cNvPr>
          <p:cNvSpPr>
            <a:spLocks noGrp="1"/>
          </p:cNvSpPr>
          <p:nvPr>
            <p:ph type="dt" sz="half" idx="10"/>
          </p:nvPr>
        </p:nvSpPr>
        <p:spPr/>
        <p:txBody>
          <a:bodyPr/>
          <a:lstStyle/>
          <a:p>
            <a:fld id="{BF9C4E8D-1AAE-462F-AF92-FB8CB49B66C0}" type="datetimeFigureOut">
              <a:rPr lang="en-US" smtClean="0"/>
              <a:t>8/22/2023</a:t>
            </a:fld>
            <a:endParaRPr lang="en-US"/>
          </a:p>
        </p:txBody>
      </p:sp>
      <p:sp>
        <p:nvSpPr>
          <p:cNvPr id="4" name="Footer Placeholder 3">
            <a:extLst>
              <a:ext uri="{FF2B5EF4-FFF2-40B4-BE49-F238E27FC236}">
                <a16:creationId xmlns:a16="http://schemas.microsoft.com/office/drawing/2014/main" id="{20D83322-A68A-C87F-B88A-D2371439F9D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D0AC125-5DFF-C949-613E-4E8E023D19AC}"/>
              </a:ext>
            </a:extLst>
          </p:cNvPr>
          <p:cNvSpPr>
            <a:spLocks noGrp="1"/>
          </p:cNvSpPr>
          <p:nvPr>
            <p:ph type="sldNum" sz="quarter" idx="12"/>
          </p:nvPr>
        </p:nvSpPr>
        <p:spPr/>
        <p:txBody>
          <a:bodyPr/>
          <a:lstStyle/>
          <a:p>
            <a:fld id="{FFDFF057-A376-4ED3-8557-7CF3753C5F9A}" type="slidenum">
              <a:rPr lang="en-US" smtClean="0"/>
              <a:t>‹#›</a:t>
            </a:fld>
            <a:endParaRPr lang="en-US"/>
          </a:p>
        </p:txBody>
      </p:sp>
    </p:spTree>
    <p:extLst>
      <p:ext uri="{BB962C8B-B14F-4D97-AF65-F5344CB8AC3E}">
        <p14:creationId xmlns:p14="http://schemas.microsoft.com/office/powerpoint/2010/main" val="29643765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6ADFDC8-DE1E-C341-A1F7-2D2CBFE85779}"/>
              </a:ext>
            </a:extLst>
          </p:cNvPr>
          <p:cNvSpPr>
            <a:spLocks noGrp="1"/>
          </p:cNvSpPr>
          <p:nvPr>
            <p:ph type="dt" sz="half" idx="10"/>
          </p:nvPr>
        </p:nvSpPr>
        <p:spPr/>
        <p:txBody>
          <a:bodyPr/>
          <a:lstStyle/>
          <a:p>
            <a:fld id="{BF9C4E8D-1AAE-462F-AF92-FB8CB49B66C0}" type="datetimeFigureOut">
              <a:rPr lang="en-US" smtClean="0"/>
              <a:t>8/22/2023</a:t>
            </a:fld>
            <a:endParaRPr lang="en-US"/>
          </a:p>
        </p:txBody>
      </p:sp>
      <p:sp>
        <p:nvSpPr>
          <p:cNvPr id="3" name="Footer Placeholder 2">
            <a:extLst>
              <a:ext uri="{FF2B5EF4-FFF2-40B4-BE49-F238E27FC236}">
                <a16:creationId xmlns:a16="http://schemas.microsoft.com/office/drawing/2014/main" id="{19297A53-4260-C631-19E7-0B68D2E185D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05569A6-3E79-F3B1-ECAE-C04BFE7A0D0F}"/>
              </a:ext>
            </a:extLst>
          </p:cNvPr>
          <p:cNvSpPr>
            <a:spLocks noGrp="1"/>
          </p:cNvSpPr>
          <p:nvPr>
            <p:ph type="sldNum" sz="quarter" idx="12"/>
          </p:nvPr>
        </p:nvSpPr>
        <p:spPr/>
        <p:txBody>
          <a:bodyPr/>
          <a:lstStyle/>
          <a:p>
            <a:fld id="{FFDFF057-A376-4ED3-8557-7CF3753C5F9A}" type="slidenum">
              <a:rPr lang="en-US" smtClean="0"/>
              <a:t>‹#›</a:t>
            </a:fld>
            <a:endParaRPr lang="en-US"/>
          </a:p>
        </p:txBody>
      </p:sp>
    </p:spTree>
    <p:extLst>
      <p:ext uri="{BB962C8B-B14F-4D97-AF65-F5344CB8AC3E}">
        <p14:creationId xmlns:p14="http://schemas.microsoft.com/office/powerpoint/2010/main" val="20855065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26309-E1D3-EE28-1170-4AEE674AB9C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4613109-E107-A4B9-C80B-A4583E79C91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11B2B94-3174-7A86-393C-01C6C6F87B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49792CA-F2A2-8E29-3FD9-256CF538BCF8}"/>
              </a:ext>
            </a:extLst>
          </p:cNvPr>
          <p:cNvSpPr>
            <a:spLocks noGrp="1"/>
          </p:cNvSpPr>
          <p:nvPr>
            <p:ph type="dt" sz="half" idx="10"/>
          </p:nvPr>
        </p:nvSpPr>
        <p:spPr/>
        <p:txBody>
          <a:bodyPr/>
          <a:lstStyle/>
          <a:p>
            <a:fld id="{BF9C4E8D-1AAE-462F-AF92-FB8CB49B66C0}" type="datetimeFigureOut">
              <a:rPr lang="en-US" smtClean="0"/>
              <a:t>8/22/2023</a:t>
            </a:fld>
            <a:endParaRPr lang="en-US"/>
          </a:p>
        </p:txBody>
      </p:sp>
      <p:sp>
        <p:nvSpPr>
          <p:cNvPr id="6" name="Footer Placeholder 5">
            <a:extLst>
              <a:ext uri="{FF2B5EF4-FFF2-40B4-BE49-F238E27FC236}">
                <a16:creationId xmlns:a16="http://schemas.microsoft.com/office/drawing/2014/main" id="{A4907612-3EF4-788F-212F-AE9E470055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F5873D0-3CD0-0452-EF0D-AFD0F5C90A57}"/>
              </a:ext>
            </a:extLst>
          </p:cNvPr>
          <p:cNvSpPr>
            <a:spLocks noGrp="1"/>
          </p:cNvSpPr>
          <p:nvPr>
            <p:ph type="sldNum" sz="quarter" idx="12"/>
          </p:nvPr>
        </p:nvSpPr>
        <p:spPr/>
        <p:txBody>
          <a:bodyPr/>
          <a:lstStyle/>
          <a:p>
            <a:fld id="{FFDFF057-A376-4ED3-8557-7CF3753C5F9A}" type="slidenum">
              <a:rPr lang="en-US" smtClean="0"/>
              <a:t>‹#›</a:t>
            </a:fld>
            <a:endParaRPr lang="en-US"/>
          </a:p>
        </p:txBody>
      </p:sp>
    </p:spTree>
    <p:extLst>
      <p:ext uri="{BB962C8B-B14F-4D97-AF65-F5344CB8AC3E}">
        <p14:creationId xmlns:p14="http://schemas.microsoft.com/office/powerpoint/2010/main" val="22828991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E6BB1-42E8-92A7-4988-193B85A6DB7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A31D024-ED78-F458-C004-A224E8DCD08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C4D76F5-CA0B-5991-C3CD-641B083DFC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AF9D1AC-C0CA-15F1-2721-64ACEADD8A5A}"/>
              </a:ext>
            </a:extLst>
          </p:cNvPr>
          <p:cNvSpPr>
            <a:spLocks noGrp="1"/>
          </p:cNvSpPr>
          <p:nvPr>
            <p:ph type="dt" sz="half" idx="10"/>
          </p:nvPr>
        </p:nvSpPr>
        <p:spPr/>
        <p:txBody>
          <a:bodyPr/>
          <a:lstStyle/>
          <a:p>
            <a:fld id="{BF9C4E8D-1AAE-462F-AF92-FB8CB49B66C0}" type="datetimeFigureOut">
              <a:rPr lang="en-US" smtClean="0"/>
              <a:t>8/22/2023</a:t>
            </a:fld>
            <a:endParaRPr lang="en-US"/>
          </a:p>
        </p:txBody>
      </p:sp>
      <p:sp>
        <p:nvSpPr>
          <p:cNvPr id="6" name="Footer Placeholder 5">
            <a:extLst>
              <a:ext uri="{FF2B5EF4-FFF2-40B4-BE49-F238E27FC236}">
                <a16:creationId xmlns:a16="http://schemas.microsoft.com/office/drawing/2014/main" id="{81EDC6BA-F2DF-F670-35F3-64FCA652B8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64170B8-1916-82C4-4DE3-7854164BFC95}"/>
              </a:ext>
            </a:extLst>
          </p:cNvPr>
          <p:cNvSpPr>
            <a:spLocks noGrp="1"/>
          </p:cNvSpPr>
          <p:nvPr>
            <p:ph type="sldNum" sz="quarter" idx="12"/>
          </p:nvPr>
        </p:nvSpPr>
        <p:spPr/>
        <p:txBody>
          <a:bodyPr/>
          <a:lstStyle/>
          <a:p>
            <a:fld id="{FFDFF057-A376-4ED3-8557-7CF3753C5F9A}" type="slidenum">
              <a:rPr lang="en-US" smtClean="0"/>
              <a:t>‹#›</a:t>
            </a:fld>
            <a:endParaRPr lang="en-US"/>
          </a:p>
        </p:txBody>
      </p:sp>
    </p:spTree>
    <p:extLst>
      <p:ext uri="{BB962C8B-B14F-4D97-AF65-F5344CB8AC3E}">
        <p14:creationId xmlns:p14="http://schemas.microsoft.com/office/powerpoint/2010/main" val="18745458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B627018-1656-BC53-7F0B-2F4C3436B7F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8F1E9D5-A7A6-0BC4-CFCA-AFC0824CC8D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FE9420-9270-B79E-B5DA-8E1E5D5487E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9C4E8D-1AAE-462F-AF92-FB8CB49B66C0}" type="datetimeFigureOut">
              <a:rPr lang="en-US" smtClean="0"/>
              <a:t>8/22/2023</a:t>
            </a:fld>
            <a:endParaRPr lang="en-US"/>
          </a:p>
        </p:txBody>
      </p:sp>
      <p:sp>
        <p:nvSpPr>
          <p:cNvPr id="5" name="Footer Placeholder 4">
            <a:extLst>
              <a:ext uri="{FF2B5EF4-FFF2-40B4-BE49-F238E27FC236}">
                <a16:creationId xmlns:a16="http://schemas.microsoft.com/office/drawing/2014/main" id="{B31B03E0-4361-26F9-EAC2-0B697AD7ABF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9D9B50E-F6D7-A23A-53B0-B64ED151233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DFF057-A376-4ED3-8557-7CF3753C5F9A}" type="slidenum">
              <a:rPr lang="en-US" smtClean="0"/>
              <a:t>‹#›</a:t>
            </a:fld>
            <a:endParaRPr lang="en-US"/>
          </a:p>
        </p:txBody>
      </p:sp>
    </p:spTree>
    <p:extLst>
      <p:ext uri="{BB962C8B-B14F-4D97-AF65-F5344CB8AC3E}">
        <p14:creationId xmlns:p14="http://schemas.microsoft.com/office/powerpoint/2010/main" val="1472271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https://youtu.be/23hWMvSrZx8" TargetMode="External"/><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youtu.be/EgkTjd3_xa8"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hyperlink" Target="https://youtu.be/jwhyHc79x5I"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EgkTjd3_xa8"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1" descr="A cartoon of a farm&#10;&#10;Description automatically generated">
            <a:extLst>
              <a:ext uri="{FF2B5EF4-FFF2-40B4-BE49-F238E27FC236}">
                <a16:creationId xmlns:a16="http://schemas.microsoft.com/office/drawing/2014/main" id="{DAA3A94D-6B53-39C1-BC16-7B8BB8720EEC}"/>
              </a:ext>
            </a:extLst>
          </p:cNvPr>
          <p:cNvPicPr>
            <a:picLocks noChangeAspect="1"/>
          </p:cNvPicPr>
          <p:nvPr/>
        </p:nvPicPr>
        <p:blipFill rotWithShape="1">
          <a:blip r:embed="rId2"/>
          <a:srcRect t="25014"/>
          <a:stretch/>
        </p:blipFill>
        <p:spPr>
          <a:xfrm>
            <a:off x="0" y="0"/>
            <a:ext cx="12192000" cy="6858000"/>
          </a:xfrm>
          <a:prstGeom prst="rect">
            <a:avLst/>
          </a:prstGeom>
        </p:spPr>
      </p:pic>
      <p:sp>
        <p:nvSpPr>
          <p:cNvPr id="4" name="TextBox 3">
            <a:extLst>
              <a:ext uri="{FF2B5EF4-FFF2-40B4-BE49-F238E27FC236}">
                <a16:creationId xmlns:a16="http://schemas.microsoft.com/office/drawing/2014/main" id="{613F4D3C-6C1A-B942-B841-56C84122C2CB}"/>
              </a:ext>
            </a:extLst>
          </p:cNvPr>
          <p:cNvSpPr txBox="1"/>
          <p:nvPr/>
        </p:nvSpPr>
        <p:spPr>
          <a:xfrm>
            <a:off x="2800698" y="68436"/>
            <a:ext cx="6094378"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2060"/>
                </a:solidFill>
                <a:effectLst/>
                <a:uLnTx/>
                <a:uFillTx/>
                <a:latin typeface="Calibri" panose="020F0502020204030204"/>
                <a:ea typeface="+mn-ea"/>
                <a:cs typeface="+mn-cs"/>
              </a:rPr>
              <a:t>ỦY BAN NHÂN DÂN QUẬN LONG BIÊN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2060"/>
                </a:solidFill>
                <a:effectLst/>
                <a:uLnTx/>
                <a:uFillTx/>
                <a:latin typeface="Calibri" panose="020F0502020204030204"/>
                <a:ea typeface="+mn-ea"/>
                <a:cs typeface="+mn-cs"/>
              </a:rPr>
              <a:t>TRƯỜNG MẦM NON GIANG BIÊN</a:t>
            </a:r>
          </a:p>
        </p:txBody>
      </p:sp>
      <p:pic>
        <p:nvPicPr>
          <p:cNvPr id="6" name="Picture 5" descr="A logo with hands and a flower&#10;&#10;Description automatically generated">
            <a:extLst>
              <a:ext uri="{FF2B5EF4-FFF2-40B4-BE49-F238E27FC236}">
                <a16:creationId xmlns:a16="http://schemas.microsoft.com/office/drawing/2014/main" id="{60875D05-E130-9A31-2504-C3E2FCCFE1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37554" y="783203"/>
            <a:ext cx="788147" cy="798449"/>
          </a:xfrm>
          <a:prstGeom prst="rect">
            <a:avLst/>
          </a:prstGeom>
        </p:spPr>
      </p:pic>
      <p:sp>
        <p:nvSpPr>
          <p:cNvPr id="8" name="TextBox 7">
            <a:extLst>
              <a:ext uri="{FF2B5EF4-FFF2-40B4-BE49-F238E27FC236}">
                <a16:creationId xmlns:a16="http://schemas.microsoft.com/office/drawing/2014/main" id="{30A617B4-475C-38F9-C942-5A8A3D43CBF9}"/>
              </a:ext>
            </a:extLst>
          </p:cNvPr>
          <p:cNvSpPr txBox="1"/>
          <p:nvPr/>
        </p:nvSpPr>
        <p:spPr>
          <a:xfrm>
            <a:off x="3618690" y="1838528"/>
            <a:ext cx="7431931" cy="523220"/>
          </a:xfrm>
          <a:prstGeom prst="rect">
            <a:avLst/>
          </a:prstGeom>
          <a:noFill/>
        </p:spPr>
        <p:txBody>
          <a:bodyPr wrap="square" rtlCol="0">
            <a:spAutoFit/>
          </a:bodyPr>
          <a:lstStyle/>
          <a:p>
            <a:r>
              <a:rPr lang="en-US" sz="2800">
                <a:solidFill>
                  <a:srgbClr val="002060"/>
                </a:solidFill>
                <a:latin typeface="Open Sans ExtraBold" panose="020B0906030804020204" pitchFamily="34" charset="0"/>
                <a:ea typeface="Open Sans ExtraBold" panose="020B0906030804020204" pitchFamily="34" charset="0"/>
                <a:cs typeface="Open Sans ExtraBold" panose="020B0906030804020204" pitchFamily="34" charset="0"/>
              </a:rPr>
              <a:t>SINH HOẠT CHUYÊN MÔN</a:t>
            </a:r>
          </a:p>
        </p:txBody>
      </p:sp>
      <p:sp>
        <p:nvSpPr>
          <p:cNvPr id="9" name="TextBox 8">
            <a:extLst>
              <a:ext uri="{FF2B5EF4-FFF2-40B4-BE49-F238E27FC236}">
                <a16:creationId xmlns:a16="http://schemas.microsoft.com/office/drawing/2014/main" id="{A3890444-7F5A-40A4-523F-0B43413BE89E}"/>
              </a:ext>
            </a:extLst>
          </p:cNvPr>
          <p:cNvSpPr txBox="1"/>
          <p:nvPr/>
        </p:nvSpPr>
        <p:spPr>
          <a:xfrm>
            <a:off x="2681259" y="2398617"/>
            <a:ext cx="7431931" cy="954107"/>
          </a:xfrm>
          <a:prstGeom prst="rect">
            <a:avLst/>
          </a:prstGeom>
          <a:noFill/>
        </p:spPr>
        <p:txBody>
          <a:bodyPr wrap="square" rtlCol="0">
            <a:spAutoFit/>
          </a:bodyPr>
          <a:lstStyle/>
          <a:p>
            <a:r>
              <a:rPr lang="en-US" sz="2800" b="1">
                <a:solidFill>
                  <a:srgbClr val="C00000"/>
                </a:solidFill>
                <a:effectLst/>
                <a:latin typeface="Times New Roman" panose="02020603050405020304" pitchFamily="18" charset="0"/>
                <a:ea typeface="Calibri" panose="020F0502020204030204" pitchFamily="34" charset="0"/>
              </a:rPr>
              <a:t>Chuyên đề : </a:t>
            </a:r>
            <a:r>
              <a:rPr lang="vi-VN" sz="2800" b="1">
                <a:solidFill>
                  <a:srgbClr val="C00000"/>
                </a:solidFill>
                <a:effectLst/>
                <a:latin typeface="Times New Roman" panose="02020603050405020304" pitchFamily="18" charset="0"/>
                <a:ea typeface="Calibri" panose="020F0502020204030204" pitchFamily="34" charset="0"/>
              </a:rPr>
              <a:t>Ứng dụng phương pháp dạy và học kích thích tư duy trong trường mầm non</a:t>
            </a:r>
            <a:endParaRPr lang="en-US" sz="2800">
              <a:solidFill>
                <a:srgbClr val="C00000"/>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10" name="TextBox 9">
            <a:extLst>
              <a:ext uri="{FF2B5EF4-FFF2-40B4-BE49-F238E27FC236}">
                <a16:creationId xmlns:a16="http://schemas.microsoft.com/office/drawing/2014/main" id="{F290974B-3B34-1EC0-8DEC-68A4152773D4}"/>
              </a:ext>
            </a:extLst>
          </p:cNvPr>
          <p:cNvSpPr txBox="1"/>
          <p:nvPr/>
        </p:nvSpPr>
        <p:spPr>
          <a:xfrm>
            <a:off x="5017273" y="3300843"/>
            <a:ext cx="5255813" cy="369332"/>
          </a:xfrm>
          <a:prstGeom prst="rect">
            <a:avLst/>
          </a:prstGeom>
          <a:noFill/>
        </p:spPr>
        <p:txBody>
          <a:bodyPr wrap="square" rtlCol="0">
            <a:spAutoFit/>
          </a:bodyPr>
          <a:lstStyle/>
          <a:p>
            <a:r>
              <a:rPr lang="en-US" b="1">
                <a:solidFill>
                  <a:srgbClr val="C00000"/>
                </a:solidFill>
              </a:rPr>
              <a:t>Giáo viên: Vũ Thị Thủy- Trần Thị Trà My</a:t>
            </a:r>
          </a:p>
        </p:txBody>
      </p:sp>
      <p:sp>
        <p:nvSpPr>
          <p:cNvPr id="11" name="TextBox 10">
            <a:extLst>
              <a:ext uri="{FF2B5EF4-FFF2-40B4-BE49-F238E27FC236}">
                <a16:creationId xmlns:a16="http://schemas.microsoft.com/office/drawing/2014/main" id="{8F796E4E-8F36-B4B6-38AF-E9104220116D}"/>
              </a:ext>
            </a:extLst>
          </p:cNvPr>
          <p:cNvSpPr txBox="1"/>
          <p:nvPr/>
        </p:nvSpPr>
        <p:spPr>
          <a:xfrm>
            <a:off x="5335324" y="3676266"/>
            <a:ext cx="5255813" cy="369332"/>
          </a:xfrm>
          <a:prstGeom prst="rect">
            <a:avLst/>
          </a:prstGeom>
          <a:noFill/>
        </p:spPr>
        <p:txBody>
          <a:bodyPr wrap="square" rtlCol="0">
            <a:spAutoFit/>
          </a:bodyPr>
          <a:lstStyle/>
          <a:p>
            <a:r>
              <a:rPr lang="en-US" b="1" i="1">
                <a:solidFill>
                  <a:srgbClr val="002060"/>
                </a:solidFill>
              </a:rPr>
              <a:t>Giang Biên, ngày 25 tháng 8 năm 2023</a:t>
            </a:r>
          </a:p>
        </p:txBody>
      </p:sp>
    </p:spTree>
    <p:extLst>
      <p:ext uri="{BB962C8B-B14F-4D97-AF65-F5344CB8AC3E}">
        <p14:creationId xmlns:p14="http://schemas.microsoft.com/office/powerpoint/2010/main" val="18347677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4" name="Rectangle 1029">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5" name="Picture 7">
            <a:extLst>
              <a:ext uri="{FF2B5EF4-FFF2-40B4-BE49-F238E27FC236}">
                <a16:creationId xmlns:a16="http://schemas.microsoft.com/office/drawing/2014/main" id="{D1EE9B2B-D14D-8FC8-C81F-1F4B7C1283C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320" r="20468" b="-1"/>
          <a:stretch/>
        </p:blipFill>
        <p:spPr bwMode="auto">
          <a:xfrm>
            <a:off x="-254976"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1035" name="Rectangle 1031">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2">
            <a:extLst>
              <a:ext uri="{FF2B5EF4-FFF2-40B4-BE49-F238E27FC236}">
                <a16:creationId xmlns:a16="http://schemas.microsoft.com/office/drawing/2014/main" id="{32F88795-5412-1EDC-EEBC-CA799AF134DD}"/>
              </a:ext>
            </a:extLst>
          </p:cNvPr>
          <p:cNvSpPr>
            <a:spLocks noChangeArrowheads="1"/>
          </p:cNvSpPr>
          <p:nvPr/>
        </p:nvSpPr>
        <p:spPr bwMode="auto">
          <a:xfrm>
            <a:off x="7198607" y="1265604"/>
            <a:ext cx="4993393" cy="374276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0" compatLnSpc="1">
            <a:prstTxWarp prst="textNoShape">
              <a:avLst/>
            </a:prstTxWarp>
            <a:norm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228600" eaLnBrk="1" fontAlgn="base" hangingPunct="1">
              <a:lnSpc>
                <a:spcPct val="90000"/>
              </a:lnSpc>
              <a:spcBef>
                <a:spcPct val="0"/>
              </a:spcBef>
              <a:spcAft>
                <a:spcPts val="600"/>
              </a:spcAft>
              <a:buClrTx/>
              <a:buSzTx/>
              <a:buFont typeface="Arial" panose="020B0604020202020204" pitchFamily="34" charset="0"/>
              <a:buChar char="•"/>
              <a:tabLst/>
            </a:pPr>
            <a:r>
              <a:rPr lang="en-US" altLang="en-US" sz="2000">
                <a:latin typeface="+mn-lt"/>
              </a:rPr>
              <a:t>H</a:t>
            </a:r>
            <a:r>
              <a:rPr kumimoji="0" lang="en-US" altLang="en-US" sz="2000" b="0" i="0" u="none" strike="noStrike" cap="none" normalizeH="0" baseline="0">
                <a:ln>
                  <a:noFill/>
                </a:ln>
                <a:effectLst/>
                <a:latin typeface="+mn-lt"/>
              </a:rPr>
              <a:t>oạt động THẤY – NGHĨ – MUỐN BIẾT</a:t>
            </a:r>
          </a:p>
          <a:p>
            <a:pPr marL="0" marR="0" lvl="0" indent="-228600" eaLnBrk="1" fontAlgn="base" hangingPunct="1">
              <a:lnSpc>
                <a:spcPct val="90000"/>
              </a:lnSpc>
              <a:spcBef>
                <a:spcPct val="0"/>
              </a:spcBef>
              <a:spcAft>
                <a:spcPts val="600"/>
              </a:spcAft>
              <a:buClrTx/>
              <a:buSzTx/>
              <a:buFont typeface="Arial" panose="020B0604020202020204" pitchFamily="34" charset="0"/>
              <a:buChar char="•"/>
              <a:tabLst/>
            </a:pPr>
            <a:r>
              <a:rPr kumimoji="0" lang="en-US" altLang="en-US" sz="2000" b="0" i="0" u="none" strike="noStrike" cap="none" normalizeH="0" baseline="0">
                <a:ln>
                  <a:noFill/>
                </a:ln>
                <a:effectLst/>
                <a:latin typeface="+mn-lt"/>
              </a:rPr>
              <a:t> trong các hoạt động khác nhau : </a:t>
            </a:r>
          </a:p>
          <a:p>
            <a:pPr marL="0" marR="0" lvl="0" indent="-228600" eaLnBrk="1" fontAlgn="base" hangingPunct="1">
              <a:lnSpc>
                <a:spcPct val="90000"/>
              </a:lnSpc>
              <a:spcBef>
                <a:spcPct val="0"/>
              </a:spcBef>
              <a:spcAft>
                <a:spcPts val="600"/>
              </a:spcAft>
              <a:buClrTx/>
              <a:buSzTx/>
              <a:buFont typeface="Arial" panose="020B0604020202020204" pitchFamily="34" charset="0"/>
              <a:buChar char="•"/>
              <a:tabLst/>
            </a:pPr>
            <a:r>
              <a:rPr kumimoji="0" lang="en-US" altLang="en-US" sz="2000" b="0" i="1" u="none" strike="noStrike" cap="none" normalizeH="0" baseline="0">
                <a:ln>
                  <a:noFill/>
                </a:ln>
                <a:effectLst/>
                <a:latin typeface="+mn-lt"/>
              </a:rPr>
              <a:t>Tạo hình</a:t>
            </a:r>
            <a:endParaRPr kumimoji="0" lang="en-US" altLang="en-US" sz="2000" b="0" i="0" u="none" strike="noStrike" cap="none" normalizeH="0" baseline="0">
              <a:ln>
                <a:noFill/>
              </a:ln>
              <a:effectLst/>
              <a:latin typeface="+mn-lt"/>
            </a:endParaRPr>
          </a:p>
          <a:p>
            <a:pPr marL="0" marR="0" lvl="0" indent="-228600" eaLnBrk="1" fontAlgn="base" hangingPunct="1">
              <a:lnSpc>
                <a:spcPct val="90000"/>
              </a:lnSpc>
              <a:spcBef>
                <a:spcPct val="0"/>
              </a:spcBef>
              <a:spcAft>
                <a:spcPts val="600"/>
              </a:spcAft>
              <a:buClrTx/>
              <a:buSzTx/>
              <a:buFont typeface="Arial" panose="020B0604020202020204" pitchFamily="34" charset="0"/>
              <a:buChar char="•"/>
              <a:tabLst/>
            </a:pPr>
            <a:r>
              <a:rPr kumimoji="0" lang="en-US" altLang="en-US" sz="2000" b="0" i="0" u="none" strike="noStrike" cap="none" normalizeH="0" baseline="0">
                <a:ln>
                  <a:noFill/>
                </a:ln>
                <a:effectLst/>
                <a:latin typeface="+mn-lt"/>
              </a:rPr>
              <a:t>Xem video : Aelita Andre – Prodigy of colour exhibition in New York City </a:t>
            </a:r>
          </a:p>
          <a:p>
            <a:pPr marL="0" marR="0" lvl="0" indent="-228600" eaLnBrk="1" fontAlgn="base" hangingPunct="1">
              <a:lnSpc>
                <a:spcPct val="90000"/>
              </a:lnSpc>
              <a:spcBef>
                <a:spcPct val="0"/>
              </a:spcBef>
              <a:spcAft>
                <a:spcPts val="600"/>
              </a:spcAft>
              <a:buClrTx/>
              <a:buSzTx/>
              <a:buFont typeface="Arial" panose="020B0604020202020204" pitchFamily="34" charset="0"/>
              <a:buChar char="•"/>
              <a:tabLst/>
            </a:pPr>
            <a:r>
              <a:rPr kumimoji="0" lang="en-US" altLang="en-US" sz="2000" b="0" i="0" u="none" strike="noStrike" cap="none" normalizeH="0" baseline="0">
                <a:ln>
                  <a:noFill/>
                </a:ln>
                <a:effectLst/>
                <a:latin typeface="+mn-lt"/>
              </a:rPr>
              <a:t> </a:t>
            </a:r>
            <a:r>
              <a:rPr kumimoji="0" lang="en-US" altLang="en-US" sz="2000" b="0" i="0" u="none" strike="noStrike" cap="none" normalizeH="0" baseline="0">
                <a:ln>
                  <a:noFill/>
                </a:ln>
                <a:effectLst/>
                <a:latin typeface="+mn-lt"/>
                <a:hlinkClick r:id="rId3"/>
              </a:rPr>
              <a:t>https://youtu.be/23hWMvSrZx8</a:t>
            </a:r>
            <a:endParaRPr kumimoji="0" lang="en-US" altLang="en-US" sz="2000" b="0" i="0" u="none" strike="noStrike" cap="none" normalizeH="0" baseline="0">
              <a:ln>
                <a:noFill/>
              </a:ln>
              <a:effectLst/>
              <a:latin typeface="+mn-lt"/>
            </a:endParaRPr>
          </a:p>
          <a:p>
            <a:pPr marL="0" marR="0" lvl="0" indent="-228600" eaLnBrk="1" fontAlgn="base" hangingPunct="1">
              <a:lnSpc>
                <a:spcPct val="90000"/>
              </a:lnSpc>
              <a:spcBef>
                <a:spcPct val="0"/>
              </a:spcBef>
              <a:spcAft>
                <a:spcPts val="600"/>
              </a:spcAft>
              <a:buClrTx/>
              <a:buSzTx/>
              <a:buFont typeface="Arial" panose="020B0604020202020204" pitchFamily="34" charset="0"/>
              <a:buChar char="•"/>
              <a:tabLst/>
            </a:pPr>
            <a:endParaRPr kumimoji="0" lang="en-US" altLang="en-US" sz="2000" b="0" i="0" u="none" strike="noStrike" cap="none" normalizeH="0" baseline="0">
              <a:ln>
                <a:noFill/>
              </a:ln>
              <a:effectLst/>
              <a:latin typeface="+mn-lt"/>
            </a:endParaRPr>
          </a:p>
        </p:txBody>
      </p:sp>
      <p:sp>
        <p:nvSpPr>
          <p:cNvPr id="3" name="Rectangle 3">
            <a:extLst>
              <a:ext uri="{FF2B5EF4-FFF2-40B4-BE49-F238E27FC236}">
                <a16:creationId xmlns:a16="http://schemas.microsoft.com/office/drawing/2014/main" id="{E3C3E320-EF0A-F7AD-3675-2703C16622D9}"/>
              </a:ext>
            </a:extLst>
          </p:cNvPr>
          <p:cNvSpPr>
            <a:spLocks noChangeArrowheads="1"/>
          </p:cNvSpPr>
          <p:nvPr/>
        </p:nvSpPr>
        <p:spPr bwMode="auto">
          <a:xfrm>
            <a:off x="1452799" y="411189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44988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72942D5-7E93-6A6C-723C-78E5ECCD640A}"/>
              </a:ext>
            </a:extLst>
          </p:cNvPr>
          <p:cNvSpPr txBox="1"/>
          <p:nvPr/>
        </p:nvSpPr>
        <p:spPr>
          <a:xfrm>
            <a:off x="4186517" y="200978"/>
            <a:ext cx="6096000"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Ho</a:t>
            </a:r>
            <a:r>
              <a:rPr kumimoji="0" lang="vi-VN" sz="3200" b="1"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ạt động</a:t>
            </a:r>
            <a:r>
              <a:rPr kumimoji="0" lang="en-US" sz="3200" b="1"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r>
              <a:rPr kumimoji="0" lang="vi-VN" sz="3200" b="1"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lang="en-US" sz="32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Đĩa lót</a:t>
            </a:r>
            <a:endParaRPr kumimoji="0" lang="en-US" sz="28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72EE8847-1F96-4EDE-3CC7-E3D86B2FFB59}"/>
              </a:ext>
            </a:extLst>
          </p:cNvPr>
          <p:cNvSpPr txBox="1"/>
          <p:nvPr/>
        </p:nvSpPr>
        <p:spPr>
          <a:xfrm>
            <a:off x="2259105" y="785753"/>
            <a:ext cx="7180729" cy="923330"/>
          </a:xfrm>
          <a:prstGeom prst="rect">
            <a:avLst/>
          </a:prstGeom>
          <a:noFill/>
        </p:spPr>
        <p:txBody>
          <a:bodyPr wrap="square">
            <a:spAutoFit/>
          </a:bodyPr>
          <a:lstStyle/>
          <a:p>
            <a:pPr marL="342900" lvl="0" indent="-342900">
              <a:buFont typeface="Times New Roman" panose="02020603050405020304" pitchFamily="18" charset="0"/>
              <a:buChar char="-"/>
            </a:pPr>
            <a:r>
              <a:rPr lang="vi-VN"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Xem video : Làm bảo mẫu ở vườn bách thú </a:t>
            </a:r>
            <a:r>
              <a:rPr lang="vi-V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(Video có tiếng)</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ctr">
              <a:buFont typeface="Times New Roman" panose="02020603050405020304" pitchFamily="18" charset="0"/>
              <a:buChar char="-"/>
            </a:pPr>
            <a:r>
              <a:rPr lang="vi-VN" u="sng">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2"/>
              </a:rPr>
              <a:t>https://youtu.be/EgkTjd3_xa8</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pPr marL="457200" algn="ctr"/>
            <a:r>
              <a:rPr lang="vi-V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a:extLst>
              <a:ext uri="{FF2B5EF4-FFF2-40B4-BE49-F238E27FC236}">
                <a16:creationId xmlns:a16="http://schemas.microsoft.com/office/drawing/2014/main" id="{5BF23DE0-CA5C-C840-1D6F-611EABEAE0CD}"/>
              </a:ext>
            </a:extLst>
          </p:cNvPr>
          <p:cNvPicPr>
            <a:picLocks noChangeAspect="1"/>
          </p:cNvPicPr>
          <p:nvPr/>
        </p:nvPicPr>
        <p:blipFill>
          <a:blip r:embed="rId3"/>
          <a:stretch>
            <a:fillRect/>
          </a:stretch>
        </p:blipFill>
        <p:spPr>
          <a:xfrm>
            <a:off x="2622412" y="1495075"/>
            <a:ext cx="7180729" cy="4062780"/>
          </a:xfrm>
          <a:prstGeom prst="rect">
            <a:avLst/>
          </a:prstGeom>
        </p:spPr>
      </p:pic>
    </p:spTree>
    <p:extLst>
      <p:ext uri="{BB962C8B-B14F-4D97-AF65-F5344CB8AC3E}">
        <p14:creationId xmlns:p14="http://schemas.microsoft.com/office/powerpoint/2010/main" val="38735957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01769F7-3387-4113-D200-82D8602D8BA3}"/>
              </a:ext>
            </a:extLst>
          </p:cNvPr>
          <p:cNvSpPr txBox="1"/>
          <p:nvPr/>
        </p:nvSpPr>
        <p:spPr>
          <a:xfrm>
            <a:off x="342900" y="476623"/>
            <a:ext cx="11315700" cy="4801314"/>
          </a:xfrm>
          <a:prstGeom prst="rect">
            <a:avLst/>
          </a:prstGeom>
          <a:noFill/>
        </p:spPr>
        <p:txBody>
          <a:bodyPr wrap="square">
            <a:spAutoFit/>
          </a:bodyPr>
          <a:lstStyle/>
          <a:p>
            <a:pPr marL="457200"/>
            <a:r>
              <a:rPr lang="vi-VN" i="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Hoạt động nhóm</a:t>
            </a:r>
            <a:r>
              <a:rPr lang="vi-V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(giáo viên sẽ đi qua các nhóm lắng nghe, quan sát và sẽ điều chỉnh/ can thiệp sau khi chia sẻ)</a:t>
            </a:r>
            <a:endParaRPr lang="en-US">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Times New Roman" panose="02020603050405020304" pitchFamily="18" charset="0"/>
              <a:buChar char="-"/>
            </a:pPr>
            <a:r>
              <a:rPr lang="vi-V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Trả lời các câu hỏi :</a:t>
            </a:r>
            <a:endParaRPr lang="en-US">
              <a:effectLst/>
              <a:latin typeface="Calibri" panose="020F0502020204030204" pitchFamily="34" charset="0"/>
              <a:ea typeface="Calibri" panose="020F0502020204030204" pitchFamily="34" charset="0"/>
              <a:cs typeface="Times New Roman" panose="02020603050405020304" pitchFamily="18" charset="0"/>
            </a:endParaRPr>
          </a:p>
          <a:p>
            <a:pPr marL="457200"/>
            <a:r>
              <a:rPr lang="vi-V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Công việc hàng ngày của người chăm sóc thú dữ là gì?</a:t>
            </a:r>
            <a:endParaRPr lang="en-US">
              <a:effectLst/>
              <a:latin typeface="Calibri" panose="020F0502020204030204" pitchFamily="34" charset="0"/>
              <a:ea typeface="Calibri" panose="020F0502020204030204" pitchFamily="34" charset="0"/>
              <a:cs typeface="Times New Roman" panose="02020603050405020304" pitchFamily="18" charset="0"/>
            </a:endParaRPr>
          </a:p>
          <a:p>
            <a:pPr marL="457200"/>
            <a:r>
              <a:rPr lang="vi-V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Người chăm sóc thú dữ nghĩ như thế nào về công việc của mình?</a:t>
            </a:r>
            <a:endParaRPr lang="en-US">
              <a:effectLst/>
              <a:latin typeface="Calibri" panose="020F0502020204030204" pitchFamily="34" charset="0"/>
              <a:ea typeface="Calibri" panose="020F0502020204030204" pitchFamily="34" charset="0"/>
              <a:cs typeface="Times New Roman" panose="02020603050405020304" pitchFamily="18" charset="0"/>
            </a:endParaRPr>
          </a:p>
          <a:p>
            <a:pPr marL="457200"/>
            <a:r>
              <a:rPr lang="vi-V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Bạn nghĩ như thế nào về người chăm sóc thú dữ và công việc của họ?</a:t>
            </a:r>
            <a:endParaRPr lang="en-US">
              <a:effectLst/>
              <a:latin typeface="Calibri" panose="020F0502020204030204" pitchFamily="34" charset="0"/>
              <a:ea typeface="Calibri" panose="020F0502020204030204" pitchFamily="34" charset="0"/>
              <a:cs typeface="Times New Roman" panose="02020603050405020304" pitchFamily="18" charset="0"/>
            </a:endParaRPr>
          </a:p>
          <a:p>
            <a:pPr marL="457200"/>
            <a:r>
              <a:rPr lang="vi-V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Chúng ta có thể làm gì để giúp đỡ những người chăm sóc thú dữ trong vườn bách thú?</a:t>
            </a:r>
            <a:endParaRPr lang="en-US">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Times New Roman" panose="02020603050405020304" pitchFamily="18" charset="0"/>
              <a:buChar char="-"/>
            </a:pPr>
            <a:r>
              <a:rPr lang="vi-V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Thêm các câu hỏi vào ô trống ở giữa</a:t>
            </a:r>
            <a:endParaRPr lang="en-US">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Times New Roman" panose="02020603050405020304" pitchFamily="18" charset="0"/>
              <a:buChar char="-"/>
            </a:pPr>
            <a:r>
              <a:rPr lang="vi-V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Trao đổi thông tin với nhóm bên cạnh </a:t>
            </a:r>
            <a:endParaRPr lang="en-US">
              <a:effectLst/>
              <a:latin typeface="Calibri" panose="020F0502020204030204" pitchFamily="34" charset="0"/>
              <a:ea typeface="Calibri" panose="020F0502020204030204" pitchFamily="34" charset="0"/>
              <a:cs typeface="Times New Roman" panose="02020603050405020304" pitchFamily="18" charset="0"/>
            </a:endParaRPr>
          </a:p>
          <a:p>
            <a:pPr marL="457200"/>
            <a:r>
              <a:rPr lang="vi-VN" i="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Chia sẻ với cả lớp </a:t>
            </a:r>
            <a:endParaRPr lang="en-US">
              <a:effectLst/>
              <a:latin typeface="Calibri" panose="020F0502020204030204" pitchFamily="34" charset="0"/>
              <a:ea typeface="Calibri" panose="020F0502020204030204" pitchFamily="34" charset="0"/>
              <a:cs typeface="Times New Roman" panose="02020603050405020304" pitchFamily="18" charset="0"/>
            </a:endParaRPr>
          </a:p>
          <a:p>
            <a:pPr marL="457200"/>
            <a:r>
              <a:rPr lang="vi-V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r>
              <a:rPr lang="vi-V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Một điều học được từ nhóm bạn là gì?</a:t>
            </a:r>
            <a:endParaRPr lang="en-US">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vi-V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Khi ghép nhóm xong câu hỏi đặt ra là : </a:t>
            </a:r>
            <a:r>
              <a:rPr lang="vi-VN"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Con nghe được gì/ học được gì từ bạn?</a:t>
            </a:r>
            <a:endParaRPr lang="en-US">
              <a:effectLst/>
              <a:latin typeface="Calibri" panose="020F0502020204030204" pitchFamily="34" charset="0"/>
              <a:ea typeface="Calibri" panose="020F0502020204030204" pitchFamily="34" charset="0"/>
              <a:cs typeface="Times New Roman" panose="02020603050405020304" pitchFamily="18" charset="0"/>
            </a:endParaRPr>
          </a:p>
          <a:p>
            <a:pPr marL="457200"/>
            <a:r>
              <a:rPr lang="vi-VN">
                <a:effectLst/>
                <a:latin typeface="Times New Roman" panose="02020603050405020304" pitchFamily="18" charset="0"/>
                <a:ea typeface="Calibri" panose="020F0502020204030204" pitchFamily="34" charset="0"/>
                <a:cs typeface="Times New Roman" panose="02020603050405020304" pitchFamily="18" charset="0"/>
              </a:rPr>
              <a:t>Giúp trẻ tập trung lắng nghe, những gì bạn nói có gì giống và khác với mình, từ đó tạo tư duy và kiến thức khắc sâu hơn với trẻ.</a:t>
            </a:r>
            <a:endParaRPr lang="en-US">
              <a:effectLst/>
              <a:latin typeface="Calibri" panose="020F0502020204030204" pitchFamily="34" charset="0"/>
              <a:ea typeface="Calibri" panose="020F0502020204030204" pitchFamily="34" charset="0"/>
              <a:cs typeface="Times New Roman" panose="02020603050405020304" pitchFamily="18" charset="0"/>
            </a:endParaRPr>
          </a:p>
          <a:p>
            <a:pPr marL="457200"/>
            <a:r>
              <a:rPr lang="vi-VN">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r>
              <a:rPr lang="vi-VN">
                <a:effectLst/>
                <a:latin typeface="Times New Roman" panose="02020603050405020304" pitchFamily="18" charset="0"/>
                <a:ea typeface="Calibri" panose="020F0502020204030204" pitchFamily="34" charset="0"/>
                <a:cs typeface="Times New Roman" panose="02020603050405020304" pitchFamily="18" charset="0"/>
              </a:rPr>
              <a:t> </a:t>
            </a:r>
            <a:r>
              <a:rPr lang="vi-VN" b="1" i="1">
                <a:effectLst/>
                <a:latin typeface="Times New Roman" panose="02020603050405020304" pitchFamily="18" charset="0"/>
                <a:ea typeface="Calibri" panose="020F0502020204030204" pitchFamily="34" charset="0"/>
                <a:cs typeface="Times New Roman" panose="02020603050405020304" pitchFamily="18" charset="0"/>
              </a:rPr>
              <a:t>Kỹ năng liên hệ</a:t>
            </a:r>
            <a:r>
              <a:rPr lang="vi-VN">
                <a:effectLst/>
                <a:latin typeface="Times New Roman" panose="02020603050405020304" pitchFamily="18" charset="0"/>
                <a:ea typeface="Calibri" panose="020F0502020204030204" pitchFamily="34" charset="0"/>
                <a:cs typeface="Times New Roman" panose="02020603050405020304" pitchFamily="18" charset="0"/>
              </a:rPr>
              <a:t> vô cùng </a:t>
            </a:r>
            <a:r>
              <a:rPr lang="vi-VN" b="1" i="1">
                <a:effectLst/>
                <a:latin typeface="Times New Roman" panose="02020603050405020304" pitchFamily="18" charset="0"/>
                <a:ea typeface="Calibri" panose="020F0502020204030204" pitchFamily="34" charset="0"/>
                <a:cs typeface="Times New Roman" panose="02020603050405020304" pitchFamily="18" charset="0"/>
              </a:rPr>
              <a:t>quan trọng</a:t>
            </a:r>
            <a:r>
              <a:rPr lang="vi-VN">
                <a:effectLst/>
                <a:latin typeface="Times New Roman" panose="02020603050405020304" pitchFamily="18" charset="0"/>
                <a:ea typeface="Calibri" panose="020F0502020204030204" pitchFamily="34" charset="0"/>
                <a:cs typeface="Times New Roman" panose="02020603050405020304" pitchFamily="18" charset="0"/>
              </a:rPr>
              <a:t>: Khi nói những cái mới phải liên hệ với những cái cũ  </a:t>
            </a:r>
            <a:endParaRPr lang="en-US">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vi-V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GV có thể giúp trẻ chỉnh sửa những suy nghĩ của mình, tạo cơ hội để trẻ tự nghĩ ra các phương án để thử </a:t>
            </a:r>
            <a:r>
              <a:rPr lang="vi-VN">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r>
              <a:rPr lang="vi-V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tạo cho trẻ cơ hội </a:t>
            </a:r>
            <a:r>
              <a:rPr lang="vi-VN" b="1" i="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tự chủ</a:t>
            </a:r>
            <a:r>
              <a:rPr lang="vi-V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luôn muốn biết, tò mò tìm hiểu những vấn đề xung quanh</a:t>
            </a:r>
            <a:r>
              <a:rPr lang="vi-V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r>
              <a:rPr lang="vi-V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tạo nền tảng cho </a:t>
            </a:r>
            <a:r>
              <a:rPr lang="vi-VN" b="1" i="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việc học suốt đời.</a:t>
            </a:r>
            <a:endParaRPr lang="en-US">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vi-V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GV có thể tạo </a:t>
            </a:r>
            <a:r>
              <a:rPr lang="vi-VN" b="1" i="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một bức tường câu hỏi</a:t>
            </a:r>
            <a:r>
              <a:rPr lang="vi-V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r>
              <a:rPr lang="vi-V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hình thành thói quen đặt câu hỏi.</a:t>
            </a:r>
            <a:endParaRPr lang="en-US">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785673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EB2B823-3EF1-B508-FA5D-0CC003EE4EB3}"/>
              </a:ext>
            </a:extLst>
          </p:cNvPr>
          <p:cNvSpPr txBox="1"/>
          <p:nvPr/>
        </p:nvSpPr>
        <p:spPr>
          <a:xfrm>
            <a:off x="3875210" y="94474"/>
            <a:ext cx="6097464"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Ho</a:t>
            </a:r>
            <a:r>
              <a:rPr kumimoji="0" lang="vi-VN" sz="3200" b="1"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ạt động</a:t>
            </a:r>
            <a:r>
              <a:rPr kumimoji="0" lang="en-US" sz="3200" b="1"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r>
              <a:rPr kumimoji="0" lang="vi-VN" sz="3200" b="1"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Đĩa lót</a:t>
            </a:r>
            <a:endParaRPr kumimoji="0" lang="en-US" sz="28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2F4501AD-8F0E-BDF6-CACF-B6ECB9F2648C}"/>
              </a:ext>
            </a:extLst>
          </p:cNvPr>
          <p:cNvSpPr txBox="1"/>
          <p:nvPr/>
        </p:nvSpPr>
        <p:spPr>
          <a:xfrm>
            <a:off x="3093395" y="617601"/>
            <a:ext cx="5428034" cy="400110"/>
          </a:xfrm>
          <a:prstGeom prst="rect">
            <a:avLst/>
          </a:prstGeom>
          <a:noFill/>
        </p:spPr>
        <p:txBody>
          <a:bodyPr wrap="square" rtlCol="0">
            <a:spAutoFit/>
          </a:bodyPr>
          <a:lstStyle/>
          <a:p>
            <a:r>
              <a:rPr lang="en-US" sz="2000"/>
              <a:t>Tìm hiểu về nghề nuôi thú dữ trong vườn bách thú</a:t>
            </a:r>
          </a:p>
        </p:txBody>
      </p:sp>
      <p:grpSp>
        <p:nvGrpSpPr>
          <p:cNvPr id="25" name="Group 24">
            <a:extLst>
              <a:ext uri="{FF2B5EF4-FFF2-40B4-BE49-F238E27FC236}">
                <a16:creationId xmlns:a16="http://schemas.microsoft.com/office/drawing/2014/main" id="{091BFAD9-FAA6-50F4-0E91-F06DF7842E34}"/>
              </a:ext>
            </a:extLst>
          </p:cNvPr>
          <p:cNvGrpSpPr/>
          <p:nvPr/>
        </p:nvGrpSpPr>
        <p:grpSpPr>
          <a:xfrm>
            <a:off x="1250010" y="1118865"/>
            <a:ext cx="9411505" cy="5644661"/>
            <a:chOff x="1250010" y="1118865"/>
            <a:chExt cx="9411505" cy="5644661"/>
          </a:xfrm>
        </p:grpSpPr>
        <p:sp>
          <p:nvSpPr>
            <p:cNvPr id="4" name="Rectangle 3">
              <a:extLst>
                <a:ext uri="{FF2B5EF4-FFF2-40B4-BE49-F238E27FC236}">
                  <a16:creationId xmlns:a16="http://schemas.microsoft.com/office/drawing/2014/main" id="{37533D2C-F09D-DB3D-FD9C-34EFBDE0F35F}"/>
                </a:ext>
              </a:extLst>
            </p:cNvPr>
            <p:cNvSpPr/>
            <p:nvPr/>
          </p:nvSpPr>
          <p:spPr>
            <a:xfrm>
              <a:off x="1546698" y="1118865"/>
              <a:ext cx="9114817" cy="5644661"/>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C65CA8F2-EAE7-399D-B5D1-BDCAB0A42B24}"/>
                </a:ext>
              </a:extLst>
            </p:cNvPr>
            <p:cNvCxnSpPr>
              <a:cxnSpLocks/>
              <a:stCxn id="4" idx="0"/>
              <a:endCxn id="4" idx="2"/>
            </p:cNvCxnSpPr>
            <p:nvPr/>
          </p:nvCxnSpPr>
          <p:spPr>
            <a:xfrm>
              <a:off x="6104107" y="1118865"/>
              <a:ext cx="0" cy="5644661"/>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86CF7AC-C81F-6B32-56BB-E85B54A9744A}"/>
                </a:ext>
              </a:extLst>
            </p:cNvPr>
            <p:cNvCxnSpPr>
              <a:cxnSpLocks/>
              <a:stCxn id="4" idx="1"/>
              <a:endCxn id="4" idx="3"/>
            </p:cNvCxnSpPr>
            <p:nvPr/>
          </p:nvCxnSpPr>
          <p:spPr>
            <a:xfrm>
              <a:off x="1546698" y="3941196"/>
              <a:ext cx="9114817"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F4107A38-FD83-6159-4257-5CE57C163044}"/>
                </a:ext>
              </a:extLst>
            </p:cNvPr>
            <p:cNvSpPr/>
            <p:nvPr/>
          </p:nvSpPr>
          <p:spPr>
            <a:xfrm>
              <a:off x="4589834" y="2916804"/>
              <a:ext cx="2996120" cy="1945532"/>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3B1271BE-8E52-F670-BBA1-1C5C552587B1}"/>
                </a:ext>
              </a:extLst>
            </p:cNvPr>
            <p:cNvSpPr txBox="1"/>
            <p:nvPr/>
          </p:nvSpPr>
          <p:spPr>
            <a:xfrm>
              <a:off x="1266219" y="1198203"/>
              <a:ext cx="4837884" cy="615553"/>
            </a:xfrm>
            <a:prstGeom prst="rect">
              <a:avLst/>
            </a:prstGeom>
            <a:noFill/>
          </p:spPr>
          <p:txBody>
            <a:bodyPr wrap="square" rtlCol="0">
              <a:spAutoFit/>
            </a:bodyPr>
            <a:lstStyle/>
            <a:p>
              <a:pPr marL="457200"/>
              <a:r>
                <a:rPr lang="vi-VN"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r>
                <a:rPr lang="vi-VN"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Công việc hàng ngày của người chăm sóc thú dữ là gì?</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0" name="TextBox 19">
              <a:extLst>
                <a:ext uri="{FF2B5EF4-FFF2-40B4-BE49-F238E27FC236}">
                  <a16:creationId xmlns:a16="http://schemas.microsoft.com/office/drawing/2014/main" id="{BF30CD85-0FC9-F1B4-1D2A-34BCD7AA50D1}"/>
                </a:ext>
              </a:extLst>
            </p:cNvPr>
            <p:cNvSpPr txBox="1"/>
            <p:nvPr/>
          </p:nvSpPr>
          <p:spPr>
            <a:xfrm>
              <a:off x="5721487" y="1197862"/>
              <a:ext cx="4837884" cy="861774"/>
            </a:xfrm>
            <a:prstGeom prst="rect">
              <a:avLst/>
            </a:prstGeom>
            <a:noFill/>
          </p:spPr>
          <p:txBody>
            <a:bodyPr wrap="square" rtlCol="0">
              <a:spAutoFit/>
            </a:bodyPr>
            <a:lstStyle/>
            <a:p>
              <a:pPr marL="457200"/>
              <a:r>
                <a:rPr lang="vi-VN"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 </a:t>
              </a:r>
              <a:r>
                <a:rPr lang="vi-VN"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Người chăm sóc thú dữ nghĩ như thế nào về công việc của mình?</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p>
              <a:pPr marL="457200"/>
              <a:endParaRPr lang="en-US" sz="16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 name="TextBox 20">
              <a:extLst>
                <a:ext uri="{FF2B5EF4-FFF2-40B4-BE49-F238E27FC236}">
                  <a16:creationId xmlns:a16="http://schemas.microsoft.com/office/drawing/2014/main" id="{703BDF8C-E6C7-9AED-E6A8-5E2D9E80EE61}"/>
                </a:ext>
              </a:extLst>
            </p:cNvPr>
            <p:cNvSpPr txBox="1"/>
            <p:nvPr/>
          </p:nvSpPr>
          <p:spPr>
            <a:xfrm>
              <a:off x="1250010" y="6007731"/>
              <a:ext cx="4837884" cy="615553"/>
            </a:xfrm>
            <a:prstGeom prst="rect">
              <a:avLst/>
            </a:prstGeom>
            <a:noFill/>
          </p:spPr>
          <p:txBody>
            <a:bodyPr wrap="square" rtlCol="0">
              <a:spAutoFit/>
            </a:bodyPr>
            <a:lstStyle/>
            <a:p>
              <a:pPr marL="457200"/>
              <a:r>
                <a:rPr lang="vi-VN"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 </a:t>
              </a:r>
              <a:r>
                <a:rPr lang="vi-VN" sz="1600">
                  <a:solidFill>
                    <a:srgbClr val="000000"/>
                  </a:solidFill>
                  <a:effectLst/>
                  <a:latin typeface="Times New Roman" panose="02020603050405020304" pitchFamily="18" charset="0"/>
                  <a:ea typeface="Calibri" panose="020F0502020204030204" pitchFamily="34" charset="0"/>
                </a:rPr>
                <a:t>Bạn nghĩ như thế nào về người chăm sóc thú dữ và công việc của họ?</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2" name="TextBox 21">
              <a:extLst>
                <a:ext uri="{FF2B5EF4-FFF2-40B4-BE49-F238E27FC236}">
                  <a16:creationId xmlns:a16="http://schemas.microsoft.com/office/drawing/2014/main" id="{FCBB82EC-035B-8A8C-CC39-7395FCA4969E}"/>
                </a:ext>
              </a:extLst>
            </p:cNvPr>
            <p:cNvSpPr txBox="1"/>
            <p:nvPr/>
          </p:nvSpPr>
          <p:spPr>
            <a:xfrm>
              <a:off x="5823631" y="6067096"/>
              <a:ext cx="4837884" cy="615553"/>
            </a:xfrm>
            <a:prstGeom prst="rect">
              <a:avLst/>
            </a:prstGeom>
            <a:noFill/>
          </p:spPr>
          <p:txBody>
            <a:bodyPr wrap="square" rtlCol="0">
              <a:spAutoFit/>
            </a:bodyPr>
            <a:lstStyle/>
            <a:p>
              <a:pPr marL="457200"/>
              <a:r>
                <a:rPr lang="vi-VN"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4. </a:t>
              </a:r>
              <a:r>
                <a:rPr lang="vi-VN" sz="1600">
                  <a:solidFill>
                    <a:srgbClr val="000000"/>
                  </a:solidFill>
                  <a:effectLst/>
                  <a:latin typeface="Times New Roman" panose="02020603050405020304" pitchFamily="18" charset="0"/>
                  <a:ea typeface="Calibri" panose="020F0502020204030204" pitchFamily="34" charset="0"/>
                </a:rPr>
                <a:t>Chúng ta có thể làm gì để giúp đỡ những người chăm sóc thú dữ trong vườn bách thú?</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3755244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676CD4D-3983-0E1B-1584-145A9E18E5FD}"/>
              </a:ext>
            </a:extLst>
          </p:cNvPr>
          <p:cNvSpPr txBox="1"/>
          <p:nvPr/>
        </p:nvSpPr>
        <p:spPr>
          <a:xfrm>
            <a:off x="2918298" y="171989"/>
            <a:ext cx="7624052" cy="584775"/>
          </a:xfrm>
          <a:prstGeom prst="rect">
            <a:avLst/>
          </a:prstGeom>
          <a:noFill/>
        </p:spPr>
        <p:txBody>
          <a:bodyPr wrap="square">
            <a:spAutoFit/>
          </a:bodyPr>
          <a:lstStyle/>
          <a:p>
            <a:pPr lvl="0"/>
            <a:r>
              <a:rPr lang="en-US" sz="32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a:t>
            </a:r>
            <a:r>
              <a:rPr lang="vi-VN" sz="32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oạt động: Vận dụng trí tuệ tập thể</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FC238123-5B93-19F1-5CBD-28E38F748923}"/>
              </a:ext>
            </a:extLst>
          </p:cNvPr>
          <p:cNvSpPr txBox="1"/>
          <p:nvPr/>
        </p:nvSpPr>
        <p:spPr>
          <a:xfrm>
            <a:off x="885217" y="1070043"/>
            <a:ext cx="7791855" cy="400110"/>
          </a:xfrm>
          <a:prstGeom prst="rect">
            <a:avLst/>
          </a:prstGeom>
          <a:noFill/>
        </p:spPr>
        <p:txBody>
          <a:bodyPr wrap="square" rtlCol="0">
            <a:spAutoFit/>
          </a:bodyPr>
          <a:lstStyle/>
          <a:p>
            <a:r>
              <a:rPr lang="en-US" sz="2000"/>
              <a:t>Đề tài: Hãy chia sẻ suy nghĩ/ý kiến/ hiểu biết của bạn về vườn bách thú</a:t>
            </a:r>
          </a:p>
        </p:txBody>
      </p:sp>
      <p:pic>
        <p:nvPicPr>
          <p:cNvPr id="7" name="Picture 6">
            <a:extLst>
              <a:ext uri="{FF2B5EF4-FFF2-40B4-BE49-F238E27FC236}">
                <a16:creationId xmlns:a16="http://schemas.microsoft.com/office/drawing/2014/main" id="{2A37B1A9-5AED-1E25-5D78-AB3FEAB383F9}"/>
              </a:ext>
            </a:extLst>
          </p:cNvPr>
          <p:cNvPicPr>
            <a:picLocks noChangeAspect="1"/>
          </p:cNvPicPr>
          <p:nvPr/>
        </p:nvPicPr>
        <p:blipFill>
          <a:blip r:embed="rId2"/>
          <a:stretch>
            <a:fillRect/>
          </a:stretch>
        </p:blipFill>
        <p:spPr>
          <a:xfrm>
            <a:off x="6809361" y="2037160"/>
            <a:ext cx="5030355" cy="3060133"/>
          </a:xfrm>
          <a:prstGeom prst="rect">
            <a:avLst/>
          </a:prstGeom>
        </p:spPr>
      </p:pic>
      <p:sp>
        <p:nvSpPr>
          <p:cNvPr id="8" name="TextBox 7">
            <a:extLst>
              <a:ext uri="{FF2B5EF4-FFF2-40B4-BE49-F238E27FC236}">
                <a16:creationId xmlns:a16="http://schemas.microsoft.com/office/drawing/2014/main" id="{C2CF802A-A95E-39AD-18F9-4190177FA429}"/>
              </a:ext>
            </a:extLst>
          </p:cNvPr>
          <p:cNvSpPr txBox="1"/>
          <p:nvPr/>
        </p:nvSpPr>
        <p:spPr>
          <a:xfrm>
            <a:off x="642026" y="4114800"/>
            <a:ext cx="5661497" cy="1477328"/>
          </a:xfrm>
          <a:prstGeom prst="rect">
            <a:avLst/>
          </a:prstGeom>
          <a:noFill/>
        </p:spPr>
        <p:txBody>
          <a:bodyPr wrap="square" rtlCol="0">
            <a:spAutoFit/>
          </a:bodyPr>
          <a:lstStyle/>
          <a:p>
            <a:pPr marL="342900" indent="-342900">
              <a:buAutoNum type="arabicPeriod"/>
            </a:pPr>
            <a:r>
              <a:rPr lang="en-US"/>
              <a:t>Suy nghĩ cá nhân</a:t>
            </a:r>
          </a:p>
          <a:p>
            <a:pPr marL="342900" indent="-342900">
              <a:buAutoNum type="arabicPeriod"/>
            </a:pPr>
            <a:r>
              <a:rPr lang="en-US"/>
              <a:t>Hãy viết /vẽ  càng nhiều càng tốt trên tờ giấy nhãn</a:t>
            </a:r>
          </a:p>
          <a:p>
            <a:pPr marL="342900" indent="-342900">
              <a:buAutoNum type="arabicPeriod"/>
            </a:pPr>
            <a:r>
              <a:rPr lang="en-US"/>
              <a:t>Đọc to cho cả nhóm ý kiến của mình và dán lên tờ giấy A0 chung của cả nhóm</a:t>
            </a:r>
          </a:p>
          <a:p>
            <a:pPr marL="342900" indent="-342900">
              <a:buAutoNum type="arabicPeriod"/>
            </a:pPr>
            <a:r>
              <a:rPr lang="en-US"/>
              <a:t>Phân nhóm ý kiến chung của cả nhóm</a:t>
            </a:r>
          </a:p>
        </p:txBody>
      </p:sp>
    </p:spTree>
    <p:extLst>
      <p:ext uri="{BB962C8B-B14F-4D97-AF65-F5344CB8AC3E}">
        <p14:creationId xmlns:p14="http://schemas.microsoft.com/office/powerpoint/2010/main" val="16196907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5DCE900-656B-9D14-757B-88445CB87E60}"/>
              </a:ext>
            </a:extLst>
          </p:cNvPr>
          <p:cNvSpPr txBox="1"/>
          <p:nvPr/>
        </p:nvSpPr>
        <p:spPr>
          <a:xfrm>
            <a:off x="0" y="559342"/>
            <a:ext cx="10836613" cy="3693319"/>
          </a:xfrm>
          <a:prstGeom prst="rect">
            <a:avLst/>
          </a:prstGeom>
          <a:noFill/>
        </p:spPr>
        <p:txBody>
          <a:bodyPr wrap="square">
            <a:spAutoFit/>
          </a:bodyPr>
          <a:lstStyle/>
          <a:p>
            <a:pPr marL="685800"/>
            <a:r>
              <a:rPr lang="vi-VN" b="1" i="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Nguyên tắc : </a:t>
            </a:r>
            <a:endParaRPr lang="en-US" b="1">
              <a:effectLst/>
              <a:latin typeface="Calibri" panose="020F0502020204030204" pitchFamily="34" charset="0"/>
              <a:ea typeface="Calibri" panose="020F0502020204030204" pitchFamily="34" charset="0"/>
              <a:cs typeface="Times New Roman" panose="02020603050405020304" pitchFamily="18" charset="0"/>
            </a:endParaRPr>
          </a:p>
          <a:p>
            <a:pPr marL="685800"/>
            <a:r>
              <a:rPr lang="vi-V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Không phán quyết, không phán xét</a:t>
            </a:r>
            <a:endParaRPr lang="en-US">
              <a:effectLst/>
              <a:latin typeface="Calibri" panose="020F0502020204030204" pitchFamily="34" charset="0"/>
              <a:ea typeface="Calibri" panose="020F0502020204030204" pitchFamily="34" charset="0"/>
              <a:cs typeface="Times New Roman" panose="02020603050405020304" pitchFamily="18" charset="0"/>
            </a:endParaRPr>
          </a:p>
          <a:p>
            <a:pPr marL="685800"/>
            <a:r>
              <a:rPr lang="vi-V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Khuyến khích các ý tưởng điên rồ</a:t>
            </a:r>
            <a:endParaRPr lang="en-US">
              <a:effectLst/>
              <a:latin typeface="Calibri" panose="020F0502020204030204" pitchFamily="34" charset="0"/>
              <a:ea typeface="Calibri" panose="020F0502020204030204" pitchFamily="34" charset="0"/>
              <a:cs typeface="Times New Roman" panose="02020603050405020304" pitchFamily="18" charset="0"/>
            </a:endParaRPr>
          </a:p>
          <a:p>
            <a:pPr marL="685800"/>
            <a:r>
              <a:rPr lang="vi-V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Dựa trên những ý tưởng của người khác (luôn có “và” : Bạn nói cái này “và” tôi nói cái này)</a:t>
            </a:r>
            <a:endParaRPr lang="en-US">
              <a:effectLst/>
              <a:latin typeface="Calibri" panose="020F0502020204030204" pitchFamily="34" charset="0"/>
              <a:ea typeface="Calibri" panose="020F0502020204030204" pitchFamily="34" charset="0"/>
              <a:cs typeface="Times New Roman" panose="02020603050405020304" pitchFamily="18" charset="0"/>
            </a:endParaRPr>
          </a:p>
          <a:p>
            <a:pPr marL="685800"/>
            <a:r>
              <a:rPr lang="vi-V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Tập trung vào chủ đề : luôn chú ý đến suy nghĩ của trẻ đang ở đâu, tránh cho trẻ đi lạc hướng</a:t>
            </a:r>
            <a:endParaRPr lang="en-US">
              <a:effectLst/>
              <a:latin typeface="Calibri" panose="020F0502020204030204" pitchFamily="34" charset="0"/>
              <a:ea typeface="Calibri" panose="020F0502020204030204" pitchFamily="34" charset="0"/>
              <a:cs typeface="Times New Roman" panose="02020603050405020304" pitchFamily="18" charset="0"/>
            </a:endParaRPr>
          </a:p>
          <a:p>
            <a:pPr marL="685800"/>
            <a:r>
              <a:rPr lang="vi-V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Một người nói, mọi người hiểu : lắng nghe người khác nói và bổ sung ý tưởng</a:t>
            </a:r>
            <a:endParaRPr lang="en-US">
              <a:effectLst/>
              <a:latin typeface="Calibri" panose="020F0502020204030204" pitchFamily="34" charset="0"/>
              <a:ea typeface="Calibri" panose="020F0502020204030204" pitchFamily="34" charset="0"/>
              <a:cs typeface="Times New Roman" panose="02020603050405020304" pitchFamily="18" charset="0"/>
            </a:endParaRPr>
          </a:p>
          <a:p>
            <a:pPr marL="685800"/>
            <a:r>
              <a:rPr lang="vi-V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Số lượng : trong thời gian nhất định cần có nhiều ý tưởng nhất có thể.</a:t>
            </a:r>
            <a:endParaRPr lang="en-US">
              <a:effectLst/>
              <a:latin typeface="Calibri" panose="020F0502020204030204" pitchFamily="34" charset="0"/>
              <a:ea typeface="Calibri" panose="020F0502020204030204" pitchFamily="34" charset="0"/>
              <a:cs typeface="Times New Roman" panose="02020603050405020304" pitchFamily="18" charset="0"/>
            </a:endParaRPr>
          </a:p>
          <a:p>
            <a:pPr marL="685800"/>
            <a:r>
              <a:rPr lang="vi-VN" b="1" i="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Hoạt động nhóm </a:t>
            </a:r>
            <a:r>
              <a:rPr lang="vi-VN" i="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vi-V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sử dụng cả chữ viết và hình ảnh, ưu tiên hình ảnh, dùng bút màu, giấy màu khác nhau.)</a:t>
            </a:r>
            <a:endParaRPr lang="en-US">
              <a:effectLst/>
              <a:latin typeface="Calibri" panose="020F0502020204030204" pitchFamily="34" charset="0"/>
              <a:ea typeface="Calibri" panose="020F0502020204030204" pitchFamily="34" charset="0"/>
              <a:cs typeface="Times New Roman" panose="02020603050405020304" pitchFamily="18" charset="0"/>
            </a:endParaRPr>
          </a:p>
          <a:p>
            <a:pPr marL="685800"/>
            <a:r>
              <a:rPr lang="vi-V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B1: Viết ý kiến của m</a:t>
            </a:r>
            <a:r>
              <a:rPr lang="en-US">
                <a:solidFill>
                  <a:srgbClr val="000000"/>
                </a:solidFill>
                <a:latin typeface="Times New Roman" panose="02020603050405020304" pitchFamily="18" charset="0"/>
                <a:ea typeface="Calibri" panose="020F0502020204030204" pitchFamily="34" charset="0"/>
                <a:cs typeface="Times New Roman" panose="02020603050405020304" pitchFamily="18" charset="0"/>
              </a:rPr>
              <a:t>ình</a:t>
            </a:r>
            <a:r>
              <a:rPr lang="vi-V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vào giấy màu</a:t>
            </a:r>
            <a:endParaRPr lang="en-US">
              <a:effectLst/>
              <a:latin typeface="Calibri" panose="020F0502020204030204" pitchFamily="34" charset="0"/>
              <a:ea typeface="Calibri" panose="020F0502020204030204" pitchFamily="34" charset="0"/>
              <a:cs typeface="Times New Roman" panose="02020603050405020304" pitchFamily="18" charset="0"/>
            </a:endParaRPr>
          </a:p>
          <a:p>
            <a:pPr marL="685800"/>
            <a:r>
              <a:rPr lang="vi-V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B2: Dán các ý kiến lên giấy A0</a:t>
            </a:r>
            <a:endParaRPr lang="en-US">
              <a:effectLst/>
              <a:latin typeface="Calibri" panose="020F0502020204030204" pitchFamily="34" charset="0"/>
              <a:ea typeface="Calibri" panose="020F0502020204030204" pitchFamily="34" charset="0"/>
              <a:cs typeface="Times New Roman" panose="02020603050405020304" pitchFamily="18" charset="0"/>
            </a:endParaRPr>
          </a:p>
          <a:p>
            <a:pPr marL="685800"/>
            <a:r>
              <a:rPr lang="vi-V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B3: Đọc toàn bộ các ý kiến, phân loại các ý tưởng giống nhau</a:t>
            </a:r>
            <a:endParaRPr lang="en-US">
              <a:effectLst/>
              <a:latin typeface="Calibri" panose="020F0502020204030204" pitchFamily="34" charset="0"/>
              <a:ea typeface="Calibri" panose="020F0502020204030204" pitchFamily="34" charset="0"/>
              <a:cs typeface="Times New Roman" panose="02020603050405020304" pitchFamily="18" charset="0"/>
            </a:endParaRPr>
          </a:p>
          <a:p>
            <a:pPr marL="685800"/>
            <a:r>
              <a:rPr lang="vi-V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B4: Tổng hợp các ý tưởng ở bao nhiêu nhóm</a:t>
            </a:r>
            <a:endParaRPr lang="en-US">
              <a:effectLst/>
              <a:latin typeface="Calibri" panose="020F0502020204030204" pitchFamily="34" charset="0"/>
              <a:ea typeface="Calibri" panose="020F0502020204030204" pitchFamily="34" charset="0"/>
              <a:cs typeface="Times New Roman" panose="02020603050405020304" pitchFamily="18" charset="0"/>
            </a:endParaRPr>
          </a:p>
          <a:p>
            <a:pPr marL="685800"/>
            <a:r>
              <a:rPr lang="vi-V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976696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676CD4D-3983-0E1B-1584-145A9E18E5FD}"/>
              </a:ext>
            </a:extLst>
          </p:cNvPr>
          <p:cNvSpPr txBox="1"/>
          <p:nvPr/>
        </p:nvSpPr>
        <p:spPr>
          <a:xfrm>
            <a:off x="2918298" y="171989"/>
            <a:ext cx="7624052" cy="584775"/>
          </a:xfrm>
          <a:prstGeom prst="rect">
            <a:avLst/>
          </a:prstGeom>
          <a:noFill/>
        </p:spPr>
        <p:txBody>
          <a:bodyPr wrap="square">
            <a:spAutoFit/>
          </a:bodyPr>
          <a:lstStyle/>
          <a:p>
            <a:pPr lvl="0"/>
            <a:r>
              <a:rPr lang="en-US" sz="32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a:t>
            </a:r>
            <a:r>
              <a:rPr lang="vi-VN" sz="32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oạt động: Vận dụng trí tuệ tập thể</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FC238123-5B93-19F1-5CBD-28E38F748923}"/>
              </a:ext>
            </a:extLst>
          </p:cNvPr>
          <p:cNvSpPr txBox="1"/>
          <p:nvPr/>
        </p:nvSpPr>
        <p:spPr>
          <a:xfrm>
            <a:off x="885217" y="1070043"/>
            <a:ext cx="8570068" cy="400110"/>
          </a:xfrm>
          <a:prstGeom prst="rect">
            <a:avLst/>
          </a:prstGeom>
          <a:noFill/>
        </p:spPr>
        <p:txBody>
          <a:bodyPr wrap="square" rtlCol="0">
            <a:spAutoFit/>
          </a:bodyPr>
          <a:lstStyle/>
          <a:p>
            <a:r>
              <a:rPr lang="en-US" sz="2000"/>
              <a:t>Đề tài: Điều gì, hình ảnh gì xuất hện trong đầu bạn khi nghe thấy từ mùa hè.</a:t>
            </a:r>
          </a:p>
        </p:txBody>
      </p:sp>
      <p:pic>
        <p:nvPicPr>
          <p:cNvPr id="7" name="Picture 6">
            <a:extLst>
              <a:ext uri="{FF2B5EF4-FFF2-40B4-BE49-F238E27FC236}">
                <a16:creationId xmlns:a16="http://schemas.microsoft.com/office/drawing/2014/main" id="{2A37B1A9-5AED-1E25-5D78-AB3FEAB383F9}"/>
              </a:ext>
            </a:extLst>
          </p:cNvPr>
          <p:cNvPicPr>
            <a:picLocks noChangeAspect="1"/>
          </p:cNvPicPr>
          <p:nvPr/>
        </p:nvPicPr>
        <p:blipFill>
          <a:blip r:embed="rId2"/>
          <a:stretch>
            <a:fillRect/>
          </a:stretch>
        </p:blipFill>
        <p:spPr>
          <a:xfrm>
            <a:off x="6809361" y="2037160"/>
            <a:ext cx="5030355" cy="3060133"/>
          </a:xfrm>
          <a:prstGeom prst="rect">
            <a:avLst/>
          </a:prstGeom>
        </p:spPr>
      </p:pic>
      <p:sp>
        <p:nvSpPr>
          <p:cNvPr id="8" name="TextBox 7">
            <a:extLst>
              <a:ext uri="{FF2B5EF4-FFF2-40B4-BE49-F238E27FC236}">
                <a16:creationId xmlns:a16="http://schemas.microsoft.com/office/drawing/2014/main" id="{C2CF802A-A95E-39AD-18F9-4190177FA429}"/>
              </a:ext>
            </a:extLst>
          </p:cNvPr>
          <p:cNvSpPr txBox="1"/>
          <p:nvPr/>
        </p:nvSpPr>
        <p:spPr>
          <a:xfrm>
            <a:off x="642026" y="4114800"/>
            <a:ext cx="5661497" cy="1477328"/>
          </a:xfrm>
          <a:prstGeom prst="rect">
            <a:avLst/>
          </a:prstGeom>
          <a:noFill/>
        </p:spPr>
        <p:txBody>
          <a:bodyPr wrap="square" rtlCol="0">
            <a:spAutoFit/>
          </a:bodyPr>
          <a:lstStyle/>
          <a:p>
            <a:pPr marL="342900" indent="-342900">
              <a:buAutoNum type="arabicPeriod"/>
            </a:pPr>
            <a:r>
              <a:rPr lang="en-US"/>
              <a:t>Suy nghĩ cá nhân</a:t>
            </a:r>
          </a:p>
          <a:p>
            <a:pPr marL="342900" indent="-342900">
              <a:buAutoNum type="arabicPeriod"/>
            </a:pPr>
            <a:r>
              <a:rPr lang="en-US"/>
              <a:t>Hãy viết /vẽ  càng nhiều càng tốt trên tờ giấy nhãn</a:t>
            </a:r>
          </a:p>
          <a:p>
            <a:pPr marL="342900" indent="-342900">
              <a:buAutoNum type="arabicPeriod"/>
            </a:pPr>
            <a:r>
              <a:rPr lang="en-US"/>
              <a:t>Đọc to cho cả nhóm ý kiến của mình và dán lên tờ giấy A0 chung của cả nhóm</a:t>
            </a:r>
          </a:p>
          <a:p>
            <a:pPr marL="342900" indent="-342900">
              <a:buAutoNum type="arabicPeriod"/>
            </a:pPr>
            <a:r>
              <a:rPr lang="en-US"/>
              <a:t>Phân nhóm ý kiến chung của cả nhóm</a:t>
            </a:r>
          </a:p>
        </p:txBody>
      </p:sp>
      <p:sp>
        <p:nvSpPr>
          <p:cNvPr id="6" name="TextBox 5">
            <a:extLst>
              <a:ext uri="{FF2B5EF4-FFF2-40B4-BE49-F238E27FC236}">
                <a16:creationId xmlns:a16="http://schemas.microsoft.com/office/drawing/2014/main" id="{0590DDB0-25B5-459C-CFB1-2DB7C89A97AC}"/>
              </a:ext>
            </a:extLst>
          </p:cNvPr>
          <p:cNvSpPr txBox="1"/>
          <p:nvPr/>
        </p:nvSpPr>
        <p:spPr>
          <a:xfrm>
            <a:off x="2383276" y="6054523"/>
            <a:ext cx="8852170" cy="646331"/>
          </a:xfrm>
          <a:prstGeom prst="rect">
            <a:avLst/>
          </a:prstGeom>
          <a:noFill/>
        </p:spPr>
        <p:txBody>
          <a:bodyPr wrap="square">
            <a:spAutoFit/>
          </a:bodyPr>
          <a:lstStyle/>
          <a:p>
            <a:pPr marL="685800"/>
            <a:r>
              <a:rPr lang="vi-VN" b="1" i="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Hoạt động vận dụng trí tuệ tập thể sử dụng sau hoạt động thấy nghĩ muốn biết</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p>
            <a:pPr marL="685800"/>
            <a:r>
              <a:rPr lang="vi-VN" b="1" i="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Với nội dung bàn luận về vấn đề thì có thể sử dụng lúc nào cũng đượ</a:t>
            </a:r>
            <a:r>
              <a:rPr lang="vi-VN" sz="1400" b="1" i="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468496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006E233-3215-47C4-297C-CDD7691B5C8E}"/>
              </a:ext>
            </a:extLst>
          </p:cNvPr>
          <p:cNvSpPr txBox="1"/>
          <p:nvPr/>
        </p:nvSpPr>
        <p:spPr>
          <a:xfrm>
            <a:off x="3214182" y="133077"/>
            <a:ext cx="6094378" cy="584775"/>
          </a:xfrm>
          <a:prstGeom prst="rect">
            <a:avLst/>
          </a:prstGeom>
          <a:noFill/>
        </p:spPr>
        <p:txBody>
          <a:bodyPr wrap="square">
            <a:spAutoFit/>
          </a:bodyPr>
          <a:lstStyle/>
          <a:p>
            <a:pPr lvl="0"/>
            <a:r>
              <a:rPr lang="vi-VN" sz="3200" b="1">
                <a:effectLst/>
                <a:latin typeface="Times New Roman" panose="02020603050405020304" pitchFamily="18" charset="0"/>
                <a:ea typeface="Calibri" panose="020F0502020204030204" pitchFamily="34" charset="0"/>
                <a:cs typeface="Times New Roman" panose="02020603050405020304" pitchFamily="18" charset="0"/>
              </a:rPr>
              <a:t>Hoạt động:  Các hướng la bàn</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4EAD3BA6-814D-7497-F139-D1AA27C8AAA2}"/>
              </a:ext>
            </a:extLst>
          </p:cNvPr>
          <p:cNvSpPr txBox="1"/>
          <p:nvPr/>
        </p:nvSpPr>
        <p:spPr>
          <a:xfrm>
            <a:off x="729574" y="977631"/>
            <a:ext cx="10894978" cy="3970318"/>
          </a:xfrm>
          <a:prstGeom prst="rect">
            <a:avLst/>
          </a:prstGeom>
          <a:noFill/>
        </p:spPr>
        <p:txBody>
          <a:bodyPr wrap="square">
            <a:spAutoFit/>
          </a:bodyPr>
          <a:lstStyle/>
          <a:p>
            <a:pPr marL="685800"/>
            <a:r>
              <a:rPr lang="vi-VN" i="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Cách tiến hành :</a:t>
            </a:r>
            <a:endParaRPr lang="en-US">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Times New Roman" panose="02020603050405020304" pitchFamily="18" charset="0"/>
              <a:buChar char="-"/>
            </a:pPr>
            <a:r>
              <a:rPr lang="vi-V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Đưa ra một vấn đè cho trẻ cùng suy ngẫm</a:t>
            </a:r>
            <a:endParaRPr lang="en-US">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Times New Roman" panose="02020603050405020304" pitchFamily="18" charset="0"/>
              <a:buChar char="-"/>
            </a:pPr>
            <a:r>
              <a:rPr lang="vi-V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Lần lượt đặt câu hỏi và lấy thông tin theo thứ tự các hướng :</a:t>
            </a:r>
            <a:endParaRPr lang="en-US">
              <a:effectLst/>
              <a:latin typeface="Calibri" panose="020F0502020204030204" pitchFamily="34" charset="0"/>
              <a:ea typeface="Calibri" panose="020F0502020204030204" pitchFamily="34" charset="0"/>
              <a:cs typeface="Times New Roman" panose="02020603050405020304" pitchFamily="18" charset="0"/>
            </a:endParaRPr>
          </a:p>
          <a:p>
            <a:pPr marL="685800"/>
            <a:r>
              <a:rPr lang="en-US"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Hướng 1 : Đông (Ô phía dưới bên phải) – East = excitements </a:t>
            </a:r>
            <a:r>
              <a:rPr lang="vi-V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Điều khiến mình cảm thấy hứng thú</a:t>
            </a:r>
            <a:endParaRPr lang="en-US">
              <a:effectLst/>
              <a:latin typeface="Calibri" panose="020F0502020204030204" pitchFamily="34" charset="0"/>
              <a:ea typeface="Calibri" panose="020F0502020204030204" pitchFamily="34" charset="0"/>
              <a:cs typeface="Times New Roman" panose="02020603050405020304" pitchFamily="18" charset="0"/>
            </a:endParaRPr>
          </a:p>
          <a:p>
            <a:pPr marL="685800"/>
            <a:r>
              <a:rPr lang="vi-V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r>
              <a:rPr lang="vi-V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Điều gì khiến các con thích thú/ phấn khích về vấn đề này?</a:t>
            </a:r>
            <a:endParaRPr lang="en-US">
              <a:effectLst/>
              <a:latin typeface="Calibri" panose="020F0502020204030204" pitchFamily="34" charset="0"/>
              <a:ea typeface="Calibri" panose="020F0502020204030204" pitchFamily="34" charset="0"/>
              <a:cs typeface="Times New Roman" panose="02020603050405020304" pitchFamily="18" charset="0"/>
            </a:endParaRPr>
          </a:p>
          <a:p>
            <a:pPr marL="685800"/>
            <a:r>
              <a:rPr lang="en-US" b="1">
                <a:effectLst/>
                <a:latin typeface="Times New Roman" panose="02020603050405020304" pitchFamily="18" charset="0"/>
                <a:ea typeface="Calibri" panose="020F0502020204030204" pitchFamily="34" charset="0"/>
                <a:cs typeface="Times New Roman" panose="02020603050405020304" pitchFamily="18" charset="0"/>
              </a:rPr>
              <a:t>* </a:t>
            </a:r>
            <a:r>
              <a:rPr lang="vi-VN" b="1">
                <a:effectLst/>
                <a:latin typeface="Times New Roman" panose="02020603050405020304" pitchFamily="18" charset="0"/>
                <a:ea typeface="Calibri" panose="020F0502020204030204" pitchFamily="34" charset="0"/>
                <a:cs typeface="Times New Roman" panose="02020603050405020304" pitchFamily="18" charset="0"/>
              </a:rPr>
              <a:t>Hướng 2 : Tây (Ô trên bên trái) – West = worrisome </a:t>
            </a:r>
            <a:r>
              <a:rPr lang="vi-V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Điều khiến mình thấy lo lắng, băn khoăn</a:t>
            </a:r>
            <a:endParaRPr lang="en-US">
              <a:effectLst/>
              <a:latin typeface="Calibri" panose="020F0502020204030204" pitchFamily="34" charset="0"/>
              <a:ea typeface="Calibri" panose="020F0502020204030204" pitchFamily="34" charset="0"/>
              <a:cs typeface="Times New Roman" panose="02020603050405020304" pitchFamily="18" charset="0"/>
            </a:endParaRPr>
          </a:p>
          <a:p>
            <a:pPr marL="685800"/>
            <a:r>
              <a:rPr lang="vi-V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r>
              <a:rPr lang="vi-V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Điều gì khiến các con lo lắng về vấn đề này?</a:t>
            </a:r>
            <a:endParaRPr lang="en-US">
              <a:effectLst/>
              <a:latin typeface="Calibri" panose="020F0502020204030204" pitchFamily="34" charset="0"/>
              <a:ea typeface="Calibri" panose="020F0502020204030204" pitchFamily="34" charset="0"/>
              <a:cs typeface="Times New Roman" panose="02020603050405020304" pitchFamily="18" charset="0"/>
            </a:endParaRPr>
          </a:p>
          <a:p>
            <a:pPr marL="685800"/>
            <a:r>
              <a:rPr lang="en-US"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Hướng 3 : Bắc (Ô trên bên phải ) – North = need to know</a:t>
            </a:r>
            <a:r>
              <a:rPr lang="vi-V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Những điều cần biết, thêm thông tin</a:t>
            </a:r>
            <a:endParaRPr lang="en-US">
              <a:effectLst/>
              <a:latin typeface="Calibri" panose="020F0502020204030204" pitchFamily="34" charset="0"/>
              <a:ea typeface="Calibri" panose="020F0502020204030204" pitchFamily="34" charset="0"/>
              <a:cs typeface="Times New Roman" panose="02020603050405020304" pitchFamily="18" charset="0"/>
            </a:endParaRPr>
          </a:p>
          <a:p>
            <a:pPr marL="685800"/>
            <a:r>
              <a:rPr lang="en-US"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Hướng 4 : Nam (Ô dưới bên Trái) – Sounth = stance, step, suggestions </a:t>
            </a:r>
            <a:r>
              <a:rPr lang="vi-V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Gợi ý, quan điểm, có suy nghĩ gì về ý tưởng đó, kế hoạch của bạn là gì?</a:t>
            </a:r>
            <a:endParaRPr lang="en-US">
              <a:effectLst/>
              <a:latin typeface="Calibri" panose="020F0502020204030204" pitchFamily="34" charset="0"/>
              <a:ea typeface="Calibri" panose="020F0502020204030204" pitchFamily="34" charset="0"/>
              <a:cs typeface="Times New Roman" panose="02020603050405020304" pitchFamily="18" charset="0"/>
            </a:endParaRPr>
          </a:p>
          <a:p>
            <a:pPr marL="685800"/>
            <a:r>
              <a:rPr lang="vi-VN" i="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Mục đích :</a:t>
            </a:r>
            <a:endParaRPr lang="en-US">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Times New Roman" panose="02020603050405020304" pitchFamily="18" charset="0"/>
              <a:buChar char="-"/>
            </a:pPr>
            <a:r>
              <a:rPr lang="vi-V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Xem xét một quan điểm/ ý tưởng từ nhiều góc độ khác nhau</a:t>
            </a:r>
            <a:endParaRPr lang="en-US">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Times New Roman" panose="02020603050405020304" pitchFamily="18" charset="0"/>
              <a:buChar char="-"/>
            </a:pPr>
            <a:r>
              <a:rPr lang="vi-V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Xác định các phần cần thu thập thêm thông tin</a:t>
            </a:r>
            <a:endParaRPr lang="en-US">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Times New Roman" panose="02020603050405020304" pitchFamily="18" charset="0"/>
              <a:buChar char="-"/>
            </a:pPr>
            <a:r>
              <a:rPr lang="vi-V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Đánh giá đưa ra nhận định cá nhân</a:t>
            </a:r>
            <a:endParaRPr lang="en-US">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441159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6AB1C42-2DCB-F858-BAB8-A61522ED170D}"/>
              </a:ext>
            </a:extLst>
          </p:cNvPr>
          <p:cNvSpPr txBox="1"/>
          <p:nvPr/>
        </p:nvSpPr>
        <p:spPr>
          <a:xfrm>
            <a:off x="3212559" y="218316"/>
            <a:ext cx="6094378"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Hoạt động:  Các hướng la bàn</a:t>
            </a:r>
            <a:endParaRPr kumimoji="0" lang="en-US" sz="24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pSp>
        <p:nvGrpSpPr>
          <p:cNvPr id="15" name="Group 14">
            <a:extLst>
              <a:ext uri="{FF2B5EF4-FFF2-40B4-BE49-F238E27FC236}">
                <a16:creationId xmlns:a16="http://schemas.microsoft.com/office/drawing/2014/main" id="{0E413111-8E4F-7ED4-06FB-FDB67D4DB3C4}"/>
              </a:ext>
            </a:extLst>
          </p:cNvPr>
          <p:cNvGrpSpPr/>
          <p:nvPr/>
        </p:nvGrpSpPr>
        <p:grpSpPr>
          <a:xfrm>
            <a:off x="3900792" y="3122349"/>
            <a:ext cx="5994670" cy="3517335"/>
            <a:chOff x="2645924" y="1877680"/>
            <a:chExt cx="8093412" cy="4873316"/>
          </a:xfrm>
        </p:grpSpPr>
        <p:sp>
          <p:nvSpPr>
            <p:cNvPr id="4" name="Rectangle 3">
              <a:extLst>
                <a:ext uri="{FF2B5EF4-FFF2-40B4-BE49-F238E27FC236}">
                  <a16:creationId xmlns:a16="http://schemas.microsoft.com/office/drawing/2014/main" id="{FA48FCD4-0EBE-4A42-451B-F488CBBC0E2E}"/>
                </a:ext>
              </a:extLst>
            </p:cNvPr>
            <p:cNvSpPr/>
            <p:nvPr/>
          </p:nvSpPr>
          <p:spPr>
            <a:xfrm>
              <a:off x="2645924" y="1896894"/>
              <a:ext cx="8093412" cy="4854102"/>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A9706C8E-1D11-0604-93DD-04CEAE52E847}"/>
                </a:ext>
              </a:extLst>
            </p:cNvPr>
            <p:cNvCxnSpPr/>
            <p:nvPr/>
          </p:nvCxnSpPr>
          <p:spPr>
            <a:xfrm>
              <a:off x="2665379" y="2538919"/>
              <a:ext cx="807395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7AC21A44-1E36-2489-B565-C1187C67085B}"/>
                </a:ext>
              </a:extLst>
            </p:cNvPr>
            <p:cNvSpPr txBox="1"/>
            <p:nvPr/>
          </p:nvSpPr>
          <p:spPr>
            <a:xfrm>
              <a:off x="5066143" y="1877680"/>
              <a:ext cx="5209721" cy="400110"/>
            </a:xfrm>
            <a:prstGeom prst="rect">
              <a:avLst/>
            </a:prstGeom>
            <a:noFill/>
          </p:spPr>
          <p:txBody>
            <a:bodyPr wrap="square" rtlCol="0">
              <a:spAutoFit/>
            </a:bodyPr>
            <a:lstStyle/>
            <a:p>
              <a:r>
                <a:rPr lang="en-US" sz="2000" b="1"/>
                <a:t>Các hướng la bàn</a:t>
              </a:r>
            </a:p>
          </p:txBody>
        </p:sp>
        <p:cxnSp>
          <p:nvCxnSpPr>
            <p:cNvPr id="10" name="Straight Connector 9">
              <a:extLst>
                <a:ext uri="{FF2B5EF4-FFF2-40B4-BE49-F238E27FC236}">
                  <a16:creationId xmlns:a16="http://schemas.microsoft.com/office/drawing/2014/main" id="{B98CF39D-CF27-9C41-9ACE-E672D6C9E1FF}"/>
                </a:ext>
              </a:extLst>
            </p:cNvPr>
            <p:cNvCxnSpPr>
              <a:endCxn id="4" idx="2"/>
            </p:cNvCxnSpPr>
            <p:nvPr/>
          </p:nvCxnSpPr>
          <p:spPr>
            <a:xfrm flipH="1">
              <a:off x="6692630" y="2538919"/>
              <a:ext cx="9727" cy="4212077"/>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D9B834F-793A-0F82-4BF0-A377F683769F}"/>
                </a:ext>
              </a:extLst>
            </p:cNvPr>
            <p:cNvCxnSpPr>
              <a:cxnSpLocks/>
            </p:cNvCxnSpPr>
            <p:nvPr/>
          </p:nvCxnSpPr>
          <p:spPr>
            <a:xfrm>
              <a:off x="2645924" y="4429453"/>
              <a:ext cx="8093412"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Star: 6 Points 12">
              <a:extLst>
                <a:ext uri="{FF2B5EF4-FFF2-40B4-BE49-F238E27FC236}">
                  <a16:creationId xmlns:a16="http://schemas.microsoft.com/office/drawing/2014/main" id="{D71BF2B8-E43D-879C-0C6C-90A9A5DDCD15}"/>
                </a:ext>
              </a:extLst>
            </p:cNvPr>
            <p:cNvSpPr/>
            <p:nvPr/>
          </p:nvSpPr>
          <p:spPr>
            <a:xfrm>
              <a:off x="6330789" y="4019825"/>
              <a:ext cx="723682" cy="819256"/>
            </a:xfrm>
            <a:prstGeom prst="star6">
              <a:avLst>
                <a:gd name="adj" fmla="val 19209"/>
                <a:gd name="hf" fmla="val 11547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ED175D5A-6AF6-0EE3-DDD8-EC64B41A071E}"/>
                </a:ext>
              </a:extLst>
            </p:cNvPr>
            <p:cNvSpPr/>
            <p:nvPr/>
          </p:nvSpPr>
          <p:spPr>
            <a:xfrm>
              <a:off x="6259748" y="4019824"/>
              <a:ext cx="870814" cy="870814"/>
            </a:xfrm>
            <a:prstGeom prst="ellipse">
              <a:avLst/>
            </a:prstGeom>
            <a:solidFill>
              <a:schemeClr val="accent1">
                <a:alpha val="0"/>
              </a:schemeClr>
            </a:solidFill>
            <a:ln>
              <a:solidFill>
                <a:schemeClr val="accent1">
                  <a:shade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2BE66F82-1CF7-DD67-C5C6-3EA25A9C927F}"/>
              </a:ext>
            </a:extLst>
          </p:cNvPr>
          <p:cNvSpPr txBox="1"/>
          <p:nvPr/>
        </p:nvSpPr>
        <p:spPr>
          <a:xfrm>
            <a:off x="1352145" y="803091"/>
            <a:ext cx="9727659" cy="1015663"/>
          </a:xfrm>
          <a:prstGeom prst="rect">
            <a:avLst/>
          </a:prstGeom>
          <a:noFill/>
        </p:spPr>
        <p:txBody>
          <a:bodyPr wrap="square" rtlCol="0">
            <a:spAutoFit/>
          </a:bodyPr>
          <a:lstStyle/>
          <a:p>
            <a:pPr algn="ctr"/>
            <a:r>
              <a:rPr lang="en-US" sz="2000"/>
              <a:t>Tình huống:</a:t>
            </a:r>
          </a:p>
          <a:p>
            <a:r>
              <a:rPr lang="en-US" sz="2000"/>
              <a:t>Lớp mẫu giáo lớn A1 đang rất sôi nổi bàn tán vì cô giáo thông báo một tin quan trọng. Ban giám hiệu nhà trường đã đồng ý cho lớp được đi cắm trại ở công viên Yên Sở. </a:t>
            </a:r>
          </a:p>
        </p:txBody>
      </p:sp>
      <p:sp>
        <p:nvSpPr>
          <p:cNvPr id="17" name="TextBox 16">
            <a:extLst>
              <a:ext uri="{FF2B5EF4-FFF2-40B4-BE49-F238E27FC236}">
                <a16:creationId xmlns:a16="http://schemas.microsoft.com/office/drawing/2014/main" id="{2543EC15-5784-9D72-A74F-646EA2933A1D}"/>
              </a:ext>
            </a:extLst>
          </p:cNvPr>
          <p:cNvSpPr txBox="1"/>
          <p:nvPr/>
        </p:nvSpPr>
        <p:spPr>
          <a:xfrm>
            <a:off x="1483467" y="2414463"/>
            <a:ext cx="9465013" cy="707886"/>
          </a:xfrm>
          <a:prstGeom prst="rect">
            <a:avLst/>
          </a:prstGeom>
          <a:noFill/>
        </p:spPr>
        <p:txBody>
          <a:bodyPr wrap="square" rtlCol="0">
            <a:spAutoFit/>
          </a:bodyPr>
          <a:lstStyle/>
          <a:p>
            <a:r>
              <a:rPr lang="en-US" sz="2000"/>
              <a:t>Sử dụng thói quen suy nghĩ các hướng la bàn để phân tích những suy nghĩ của học sinh lớp MGL A1 trong tình hướng trên</a:t>
            </a:r>
          </a:p>
        </p:txBody>
      </p:sp>
    </p:spTree>
    <p:extLst>
      <p:ext uri="{BB962C8B-B14F-4D97-AF65-F5344CB8AC3E}">
        <p14:creationId xmlns:p14="http://schemas.microsoft.com/office/powerpoint/2010/main" val="381046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6E56404-9041-499C-C95D-071CA69CAD96}"/>
              </a:ext>
            </a:extLst>
          </p:cNvPr>
          <p:cNvSpPr>
            <a:spLocks noChangeArrowheads="1"/>
          </p:cNvSpPr>
          <p:nvPr/>
        </p:nvSpPr>
        <p:spPr bwMode="auto">
          <a:xfrm>
            <a:off x="45720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TextBox 4">
            <a:extLst>
              <a:ext uri="{FF2B5EF4-FFF2-40B4-BE49-F238E27FC236}">
                <a16:creationId xmlns:a16="http://schemas.microsoft.com/office/drawing/2014/main" id="{D053327B-DE68-4DEC-F231-B7F7F6B8F79A}"/>
              </a:ext>
            </a:extLst>
          </p:cNvPr>
          <p:cNvSpPr txBox="1"/>
          <p:nvPr/>
        </p:nvSpPr>
        <p:spPr>
          <a:xfrm>
            <a:off x="3190673" y="164812"/>
            <a:ext cx="8734627" cy="523220"/>
          </a:xfrm>
          <a:prstGeom prst="rect">
            <a:avLst/>
          </a:prstGeom>
          <a:noFill/>
        </p:spPr>
        <p:txBody>
          <a:bodyPr wrap="square">
            <a:spAutoFit/>
          </a:bodyPr>
          <a:lstStyle/>
          <a:p>
            <a:pPr lvl="0"/>
            <a:r>
              <a:rPr lang="en-US" sz="2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a:t>
            </a:r>
            <a:r>
              <a:rPr lang="vi-VN" sz="2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oạt động : Hình dung và dự đoán</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F3ADAADC-51D1-8C58-E772-F38070EE4878}"/>
              </a:ext>
            </a:extLst>
          </p:cNvPr>
          <p:cNvSpPr txBox="1"/>
          <p:nvPr/>
        </p:nvSpPr>
        <p:spPr>
          <a:xfrm>
            <a:off x="651752" y="1264596"/>
            <a:ext cx="6702358" cy="2031325"/>
          </a:xfrm>
          <a:prstGeom prst="rect">
            <a:avLst/>
          </a:prstGeom>
          <a:noFill/>
        </p:spPr>
        <p:txBody>
          <a:bodyPr wrap="square" rtlCol="0">
            <a:spAutoFit/>
          </a:bodyPr>
          <a:lstStyle/>
          <a:p>
            <a:r>
              <a:rPr lang="en-US"/>
              <a:t>Hãy nhắm mắt lại và tưởng tượng mình vừa đặt chân đến công viên Yên sở. Hình dung bạn vừa bước xuống xe. Thứ đầu tiên bạn nhìn thấy là gì? Hãy đi dạo quanh một vòng công viên. Bạn nhìn thấy gì khi đi quanh công viên? Trong công viên có những người nào?Có những hoạt động gì đang diễn ra ở đây? Bạn nghe thấy âm thanh gì? Bạn ngửi thấy mùi gì?</a:t>
            </a:r>
          </a:p>
          <a:p>
            <a:endParaRPr lang="en-US"/>
          </a:p>
        </p:txBody>
      </p:sp>
      <p:pic>
        <p:nvPicPr>
          <p:cNvPr id="10" name="Picture 9">
            <a:extLst>
              <a:ext uri="{FF2B5EF4-FFF2-40B4-BE49-F238E27FC236}">
                <a16:creationId xmlns:a16="http://schemas.microsoft.com/office/drawing/2014/main" id="{68730F53-553F-8AA9-D5CC-B57B5F3FAF93}"/>
              </a:ext>
            </a:extLst>
          </p:cNvPr>
          <p:cNvPicPr>
            <a:picLocks noChangeAspect="1"/>
          </p:cNvPicPr>
          <p:nvPr/>
        </p:nvPicPr>
        <p:blipFill>
          <a:blip r:embed="rId2"/>
          <a:stretch>
            <a:fillRect/>
          </a:stretch>
        </p:blipFill>
        <p:spPr>
          <a:xfrm>
            <a:off x="7557986" y="2094852"/>
            <a:ext cx="4413273" cy="3718882"/>
          </a:xfrm>
          <a:prstGeom prst="rect">
            <a:avLst/>
          </a:prstGeom>
        </p:spPr>
      </p:pic>
    </p:spTree>
    <p:extLst>
      <p:ext uri="{BB962C8B-B14F-4D97-AF65-F5344CB8AC3E}">
        <p14:creationId xmlns:p14="http://schemas.microsoft.com/office/powerpoint/2010/main" val="25510020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5560457-FA2A-A812-35C3-75D16B5EDB15}"/>
              </a:ext>
            </a:extLst>
          </p:cNvPr>
          <p:cNvPicPr>
            <a:picLocks noChangeAspect="1"/>
          </p:cNvPicPr>
          <p:nvPr/>
        </p:nvPicPr>
        <p:blipFill rotWithShape="1">
          <a:blip r:embed="rId2"/>
          <a:srcRect l="10969" t="7382"/>
          <a:stretch/>
        </p:blipFill>
        <p:spPr>
          <a:xfrm>
            <a:off x="-107003" y="-11435"/>
            <a:ext cx="12317656" cy="6869435"/>
          </a:xfrm>
          <a:prstGeom prst="rect">
            <a:avLst/>
          </a:prstGeom>
        </p:spPr>
      </p:pic>
      <p:sp>
        <p:nvSpPr>
          <p:cNvPr id="3" name="TextBox 2">
            <a:extLst>
              <a:ext uri="{FF2B5EF4-FFF2-40B4-BE49-F238E27FC236}">
                <a16:creationId xmlns:a16="http://schemas.microsoft.com/office/drawing/2014/main" id="{56A7ACAC-76D1-34F2-CCC5-8EF786324DD0}"/>
              </a:ext>
            </a:extLst>
          </p:cNvPr>
          <p:cNvSpPr txBox="1"/>
          <p:nvPr/>
        </p:nvSpPr>
        <p:spPr>
          <a:xfrm>
            <a:off x="933053" y="961069"/>
            <a:ext cx="10467764" cy="2677656"/>
          </a:xfrm>
          <a:prstGeom prst="rect">
            <a:avLst/>
          </a:prstGeom>
          <a:noFill/>
        </p:spPr>
        <p:txBody>
          <a:bodyPr wrap="square">
            <a:spAutoFit/>
          </a:bodyPr>
          <a:lstStyle/>
          <a:p>
            <a:pPr algn="ctr"/>
            <a:r>
              <a:rPr lang="vi-VN" sz="2400" b="1">
                <a:effectLst/>
                <a:latin typeface="Times New Roman" panose="02020603050405020304" pitchFamily="18" charset="0"/>
                <a:ea typeface="Calibri" panose="020F0502020204030204" pitchFamily="34" charset="0"/>
                <a:cs typeface="Times New Roman" panose="02020603050405020304" pitchFamily="18" charset="0"/>
              </a:rPr>
              <a:t>PHƯƠNG PHÁP DẠY VÀ HỌC KÍCH THÍCH TƯ DUY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p>
            <a:pPr algn="ctr"/>
            <a:r>
              <a:rPr lang="vi-VN" sz="2400" b="1">
                <a:effectLst/>
                <a:latin typeface="Times New Roman" panose="02020603050405020304" pitchFamily="18" charset="0"/>
                <a:ea typeface="Calibri" panose="020F0502020204030204" pitchFamily="34" charset="0"/>
                <a:cs typeface="Times New Roman" panose="02020603050405020304" pitchFamily="18" charset="0"/>
              </a:rPr>
              <a:t>Inquiry Based Learning</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p>
            <a:pPr algn="ctr"/>
            <a:r>
              <a:rPr lang="vi-VN" sz="2400" b="1">
                <a:effectLst/>
                <a:latin typeface="Times New Roman" panose="02020603050405020304" pitchFamily="18" charset="0"/>
                <a:ea typeface="Calibri" panose="020F0502020204030204" pitchFamily="34" charset="0"/>
                <a:cs typeface="Times New Roman" panose="02020603050405020304" pitchFamily="18" charset="0"/>
              </a:rPr>
              <a:t>(KHẢO SÁT/TRUY VẤN)</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p>
            <a:r>
              <a:rPr lang="vi-VN" sz="2400" b="1">
                <a:effectLst/>
                <a:latin typeface="Times New Roman" panose="02020603050405020304" pitchFamily="18" charset="0"/>
                <a:ea typeface="Calibri" panose="020F0502020204030204" pitchFamily="34" charset="0"/>
                <a:cs typeface="Times New Roman" panose="02020603050405020304" pitchFamily="18" charset="0"/>
              </a:rPr>
              <a:t>Đôi nét về phương pháp</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Times New Roman" panose="02020603050405020304" pitchFamily="18" charset="0"/>
              <a:buChar char="-"/>
            </a:pPr>
            <a:r>
              <a:rPr lang="vi-VN" sz="2400">
                <a:effectLst/>
                <a:latin typeface="Times New Roman" panose="02020603050405020304" pitchFamily="18" charset="0"/>
                <a:ea typeface="Calibri" panose="020F0502020204030204" pitchFamily="34" charset="0"/>
                <a:cs typeface="Times New Roman" panose="02020603050405020304" pitchFamily="18" charset="0"/>
              </a:rPr>
              <a:t>Xuất hiện những năm 60 thế kỷ XX</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Times New Roman" panose="02020603050405020304" pitchFamily="18" charset="0"/>
              <a:buChar char="-"/>
            </a:pPr>
            <a:r>
              <a:rPr lang="vi-VN" sz="2400">
                <a:effectLst/>
                <a:latin typeface="Times New Roman" panose="02020603050405020304" pitchFamily="18" charset="0"/>
                <a:ea typeface="Calibri" panose="020F0502020204030204" pitchFamily="34" charset="0"/>
                <a:cs typeface="Times New Roman" panose="02020603050405020304" pitchFamily="18" charset="0"/>
              </a:rPr>
              <a:t>Một cách dạy để người học có </a:t>
            </a:r>
            <a:r>
              <a:rPr lang="vi-VN" sz="2400" b="1" i="1" u="sng">
                <a:effectLst/>
                <a:latin typeface="Times New Roman" panose="02020603050405020304" pitchFamily="18" charset="0"/>
                <a:ea typeface="Calibri" panose="020F0502020204030204" pitchFamily="34" charset="0"/>
                <a:cs typeface="Times New Roman" panose="02020603050405020304" pitchFamily="18" charset="0"/>
              </a:rPr>
              <a:t>tư duy hệ thống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Times New Roman" panose="02020603050405020304" pitchFamily="18" charset="0"/>
              <a:buChar char="-"/>
            </a:pPr>
            <a:r>
              <a:rPr lang="vi-VN" sz="2400" b="1" i="1">
                <a:effectLst/>
                <a:latin typeface="Times New Roman" panose="02020603050405020304" pitchFamily="18" charset="0"/>
                <a:ea typeface="Calibri" panose="020F0502020204030204" pitchFamily="34" charset="0"/>
                <a:cs typeface="Times New Roman" panose="02020603050405020304" pitchFamily="18" charset="0"/>
              </a:rPr>
              <a:t>Cách học :</a:t>
            </a:r>
            <a:r>
              <a:rPr lang="vi-VN" sz="2400">
                <a:effectLst/>
                <a:latin typeface="Times New Roman" panose="02020603050405020304" pitchFamily="18" charset="0"/>
                <a:ea typeface="Calibri" panose="020F0502020204030204" pitchFamily="34" charset="0"/>
                <a:cs typeface="Times New Roman" panose="02020603050405020304" pitchFamily="18" charset="0"/>
              </a:rPr>
              <a:t> Học cùng nhau, làm việc cùng nhau</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048142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6E56404-9041-499C-C95D-071CA69CAD96}"/>
              </a:ext>
            </a:extLst>
          </p:cNvPr>
          <p:cNvSpPr>
            <a:spLocks noChangeArrowheads="1"/>
          </p:cNvSpPr>
          <p:nvPr/>
        </p:nvSpPr>
        <p:spPr bwMode="auto">
          <a:xfrm>
            <a:off x="45720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TextBox 2">
            <a:extLst>
              <a:ext uri="{FF2B5EF4-FFF2-40B4-BE49-F238E27FC236}">
                <a16:creationId xmlns:a16="http://schemas.microsoft.com/office/drawing/2014/main" id="{EB65D776-10F9-4D75-C862-BE48957E3D88}"/>
              </a:ext>
            </a:extLst>
          </p:cNvPr>
          <p:cNvSpPr txBox="1"/>
          <p:nvPr/>
        </p:nvSpPr>
        <p:spPr>
          <a:xfrm>
            <a:off x="2920729" y="268548"/>
            <a:ext cx="6094378"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H</a:t>
            </a:r>
            <a:r>
              <a:rPr kumimoji="0" lang="vi-VN" sz="2800" b="1"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oạt động : Hình dung và dự đoán</a:t>
            </a:r>
            <a:endParaRPr kumimoji="0" lang="en-US" sz="24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5BAA5E6D-E559-DE00-EB7F-46D380D75833}"/>
              </a:ext>
            </a:extLst>
          </p:cNvPr>
          <p:cNvSpPr txBox="1"/>
          <p:nvPr/>
        </p:nvSpPr>
        <p:spPr>
          <a:xfrm>
            <a:off x="729574" y="1507787"/>
            <a:ext cx="9319098" cy="646331"/>
          </a:xfrm>
          <a:prstGeom prst="rect">
            <a:avLst/>
          </a:prstGeom>
          <a:noFill/>
        </p:spPr>
        <p:txBody>
          <a:bodyPr wrap="square" rtlCol="0">
            <a:spAutoFit/>
          </a:bodyPr>
          <a:lstStyle/>
          <a:p>
            <a:r>
              <a:rPr lang="en-US"/>
              <a:t>Nghe và dự đoán câu chuyện. Bạn hãy hình dung và dự đoán câu chuyện tiếp theo như thế nào. Hãy vẽ/ viết tiếp câu chuyện của nhóm bạn.</a:t>
            </a:r>
          </a:p>
        </p:txBody>
      </p:sp>
    </p:spTree>
    <p:extLst>
      <p:ext uri="{BB962C8B-B14F-4D97-AF65-F5344CB8AC3E}">
        <p14:creationId xmlns:p14="http://schemas.microsoft.com/office/powerpoint/2010/main" val="30591940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6E56404-9041-499C-C95D-071CA69CAD96}"/>
              </a:ext>
            </a:extLst>
          </p:cNvPr>
          <p:cNvSpPr>
            <a:spLocks noChangeArrowheads="1"/>
          </p:cNvSpPr>
          <p:nvPr/>
        </p:nvSpPr>
        <p:spPr bwMode="auto">
          <a:xfrm>
            <a:off x="45720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 name="Picture 1">
            <a:extLst>
              <a:ext uri="{FF2B5EF4-FFF2-40B4-BE49-F238E27FC236}">
                <a16:creationId xmlns:a16="http://schemas.microsoft.com/office/drawing/2014/main" id="{9ED4770D-6B49-FCA6-91F2-6D8315859771}"/>
              </a:ext>
            </a:extLst>
          </p:cNvPr>
          <p:cNvPicPr>
            <a:picLocks noChangeAspect="1"/>
          </p:cNvPicPr>
          <p:nvPr/>
        </p:nvPicPr>
        <p:blipFill>
          <a:blip r:embed="rId2"/>
          <a:stretch>
            <a:fillRect/>
          </a:stretch>
        </p:blipFill>
        <p:spPr>
          <a:xfrm>
            <a:off x="0" y="-1"/>
            <a:ext cx="12192000" cy="6857999"/>
          </a:xfrm>
          <a:prstGeom prst="rect">
            <a:avLst/>
          </a:prstGeom>
        </p:spPr>
      </p:pic>
    </p:spTree>
    <p:extLst>
      <p:ext uri="{BB962C8B-B14F-4D97-AF65-F5344CB8AC3E}">
        <p14:creationId xmlns:p14="http://schemas.microsoft.com/office/powerpoint/2010/main" val="29892030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12">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4">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Isosceles Triangle 22">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diagram of a network&#10;&#10;Description automatically generated with medium confidence">
            <a:extLst>
              <a:ext uri="{FF2B5EF4-FFF2-40B4-BE49-F238E27FC236}">
                <a16:creationId xmlns:a16="http://schemas.microsoft.com/office/drawing/2014/main" id="{DA222F1E-8D61-87A4-E275-CBCF51C906B8}"/>
              </a:ext>
            </a:extLst>
          </p:cNvPr>
          <p:cNvPicPr>
            <a:picLocks noChangeAspect="1"/>
          </p:cNvPicPr>
          <p:nvPr/>
        </p:nvPicPr>
        <p:blipFill>
          <a:blip r:embed="rId3"/>
          <a:stretch>
            <a:fillRect/>
          </a:stretch>
        </p:blipFill>
        <p:spPr>
          <a:xfrm>
            <a:off x="0" y="0"/>
            <a:ext cx="12192000" cy="6857999"/>
          </a:xfrm>
          <a:prstGeom prst="rect">
            <a:avLst/>
          </a:prstGeom>
          <a:ln>
            <a:noFill/>
          </a:ln>
        </p:spPr>
      </p:pic>
      <p:sp>
        <p:nvSpPr>
          <p:cNvPr id="25" name="Isosceles Triangle 24">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25292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15D0255-1311-4B19-C280-D0889EE8874E}"/>
              </a:ext>
            </a:extLst>
          </p:cNvPr>
          <p:cNvSpPr txBox="1"/>
          <p:nvPr/>
        </p:nvSpPr>
        <p:spPr>
          <a:xfrm>
            <a:off x="2833181" y="225224"/>
            <a:ext cx="6094378" cy="461665"/>
          </a:xfrm>
          <a:prstGeom prst="rect">
            <a:avLst/>
          </a:prstGeom>
          <a:noFill/>
        </p:spPr>
        <p:txBody>
          <a:bodyPr wrap="square">
            <a:spAutoFit/>
          </a:bodyPr>
          <a:lstStyle/>
          <a:p>
            <a:pPr lvl="0" algn="ctr"/>
            <a:r>
              <a:rPr lang="en-US" sz="2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Hoạt</a:t>
            </a:r>
            <a:r>
              <a:rPr lang="vi-VN" sz="2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động : Chuyện trò trong bữa tiệc</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a:extLst>
              <a:ext uri="{FF2B5EF4-FFF2-40B4-BE49-F238E27FC236}">
                <a16:creationId xmlns:a16="http://schemas.microsoft.com/office/drawing/2014/main" id="{5DB4048A-6264-A7C4-8E0C-A0C6CB7EFD12}"/>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820" b="99599" l="1504" r="99549">
                        <a14:foregroundMark x1="14887" y1="27255" x2="16241" y2="28257"/>
                        <a14:foregroundMark x1="21504" y1="31263" x2="30677" y2="40882"/>
                        <a14:foregroundMark x1="30677" y1="40882" x2="30075" y2="52705"/>
                        <a14:foregroundMark x1="30075" y1="52705" x2="30526" y2="55311"/>
                        <a14:foregroundMark x1="39248" y1="33066" x2="36090" y2="40080"/>
                        <a14:foregroundMark x1="17744" y1="29860" x2="31128" y2="30461"/>
                        <a14:foregroundMark x1="31128" y1="30461" x2="39549" y2="30261"/>
                        <a14:foregroundMark x1="39549" y1="30261" x2="40902" y2="30261"/>
                        <a14:foregroundMark x1="40451" y1="29259" x2="44211" y2="27655"/>
                        <a14:foregroundMark x1="44662" y1="27655" x2="44662" y2="27655"/>
                        <a14:foregroundMark x1="45263" y1="27054" x2="45263" y2="27054"/>
                        <a14:foregroundMark x1="29925" y1="55711" x2="30075" y2="85371"/>
                        <a14:foregroundMark x1="24361" y1="85772" x2="31128" y2="85772"/>
                        <a14:foregroundMark x1="28120" y1="87575" x2="32481" y2="87174"/>
                        <a14:foregroundMark x1="32180" y1="51102" x2="54630" y2="90210"/>
                        <a14:foregroundMark x1="35188" y1="89579" x2="44211" y2="78156"/>
                        <a14:foregroundMark x1="44211" y1="78156" x2="44812" y2="76553"/>
                        <a14:foregroundMark x1="41353" y1="90180" x2="49323" y2="89780"/>
                        <a14:foregroundMark x1="49323" y1="89780" x2="49925" y2="89980"/>
                        <a14:foregroundMark x1="38346" y1="43086" x2="53534" y2="60721"/>
                        <a14:foregroundMark x1="53534" y1="60721" x2="57594" y2="63727"/>
                        <a14:foregroundMark x1="59549" y1="13627" x2="69323" y2="12625"/>
                        <a14:foregroundMark x1="69323" y1="12625" x2="73534" y2="13026"/>
                        <a14:foregroundMark x1="91278" y1="38477" x2="88421" y2="74950"/>
                        <a14:foregroundMark x1="88421" y1="74950" x2="89023" y2="93788"/>
                        <a14:foregroundMark x1="80679" y1="90615" x2="96842" y2="91182"/>
                        <a14:foregroundMark x1="97895" y1="90381" x2="97895" y2="90381"/>
                        <a14:foregroundMark x1="77895" y1="37074" x2="87368" y2="40681"/>
                        <a14:foregroundMark x1="87368" y1="40681" x2="87368" y2="40681"/>
                        <a14:foregroundMark x1="80150" y1="37475" x2="99699" y2="37475"/>
                        <a14:foregroundMark x1="81654" y1="37275" x2="89474" y2="37675"/>
                        <a14:foregroundMark x1="89474" y1="37675" x2="98797" y2="36874"/>
                        <a14:foregroundMark x1="98797" y1="36874" x2="98797" y2="36874"/>
                        <a14:foregroundMark x1="84060" y1="37475" x2="88120" y2="37074"/>
                        <a14:foregroundMark x1="98346" y1="36273" x2="77594" y2="36473"/>
                        <a14:foregroundMark x1="76090" y1="37876" x2="76090" y2="37876"/>
                        <a14:foregroundMark x1="78045" y1="36673" x2="82707" y2="37275"/>
                        <a14:foregroundMark x1="76090" y1="12224" x2="78346" y2="19238"/>
                        <a14:foregroundMark x1="1654" y1="54108" x2="20602" y2="88377"/>
                        <a14:foregroundMark x1="3498" y1="89989" x2="6767" y2="91383"/>
                        <a14:foregroundMark x1="3008" y1="89780" x2="3477" y2="89980"/>
                        <a14:foregroundMark x1="6165" y1="51904" x2="16842" y2="56112"/>
                        <a14:foregroundMark x1="16842" y1="56112" x2="21805" y2="63727"/>
                        <a14:foregroundMark x1="18195" y1="50902" x2="23459" y2="61323"/>
                        <a14:foregroundMark x1="23459" y1="61323" x2="23308" y2="61523"/>
                        <a14:foregroundMark x1="4511" y1="51904" x2="12782" y2="53908"/>
                        <a14:foregroundMark x1="9474" y1="52104" x2="15188" y2="52305"/>
                        <a14:foregroundMark x1="3158" y1="52505" x2="7519" y2="52505"/>
                        <a14:foregroundMark x1="8120" y1="50701" x2="1805" y2="50701"/>
                        <a14:foregroundMark x1="1805" y1="51904" x2="1805" y2="51904"/>
                        <a14:foregroundMark x1="96241" y1="92385" x2="88421" y2="92585"/>
                        <a14:foregroundMark x1="88421" y1="92585" x2="88271" y2="98397"/>
                        <a14:foregroundMark x1="81286" y1="91951" x2="86165" y2="92986"/>
                        <a14:foregroundMark x1="96992" y1="92986" x2="98797" y2="92986"/>
                        <a14:foregroundMark x1="36391" y1="91383" x2="42556" y2="99599"/>
                        <a14:foregroundMark x1="64812" y1="89980" x2="70376" y2="94790"/>
                        <a14:foregroundMark x1="6015" y1="91383" x2="8421" y2="96994"/>
                        <a14:foregroundMark x1="30129" y1="95792" x2="30075" y2="98798"/>
                        <a14:foregroundMark x1="30161" y1="93988" x2="30129" y2="95792"/>
                        <a14:foregroundMark x1="30226" y1="90381" x2="30161" y2="93988"/>
                        <a14:foregroundMark x1="24662" y1="87976" x2="27368" y2="87976"/>
                        <a14:backgroundMark x1="57594" y1="87776" x2="58496" y2="95992"/>
                        <a14:backgroundMark x1="77293" y1="91383" x2="80301" y2="97996"/>
                        <a14:backgroundMark x1="95940" y1="98998" x2="97744" y2="97395"/>
                        <a14:backgroundMark x1="25113" y1="91784" x2="26767" y2="99599"/>
                        <a14:backgroundMark x1="301" y1="89980" x2="301" y2="99599"/>
                        <a14:backgroundMark x1="33985" y1="91383" x2="33985" y2="91383"/>
                        <a14:backgroundMark x1="32481" y1="93988" x2="32481" y2="93988"/>
                        <a14:backgroundMark x1="33233" y1="95792" x2="33233" y2="95792"/>
                        <a14:backgroundMark x1="33985" y1="92986" x2="33534" y2="97996"/>
                      </a14:backgroundRemoval>
                    </a14:imgEffect>
                  </a14:imgLayer>
                </a14:imgProps>
              </a:ext>
            </a:extLst>
          </a:blip>
          <a:stretch>
            <a:fillRect/>
          </a:stretch>
        </p:blipFill>
        <p:spPr>
          <a:xfrm>
            <a:off x="4793122" y="686889"/>
            <a:ext cx="1975806" cy="1482597"/>
          </a:xfrm>
          <a:prstGeom prst="rect">
            <a:avLst/>
          </a:prstGeom>
        </p:spPr>
      </p:pic>
      <p:sp>
        <p:nvSpPr>
          <p:cNvPr id="9" name="TextBox 8">
            <a:extLst>
              <a:ext uri="{FF2B5EF4-FFF2-40B4-BE49-F238E27FC236}">
                <a16:creationId xmlns:a16="http://schemas.microsoft.com/office/drawing/2014/main" id="{21E9A990-6159-42B5-077D-152A54F0285E}"/>
              </a:ext>
            </a:extLst>
          </p:cNvPr>
          <p:cNvSpPr txBox="1"/>
          <p:nvPr/>
        </p:nvSpPr>
        <p:spPr>
          <a:xfrm>
            <a:off x="544749" y="2970235"/>
            <a:ext cx="10671242" cy="1723549"/>
          </a:xfrm>
          <a:prstGeom prst="rect">
            <a:avLst/>
          </a:prstGeom>
          <a:noFill/>
        </p:spPr>
        <p:txBody>
          <a:bodyPr wrap="square" rtlCol="0">
            <a:spAutoFit/>
          </a:bodyPr>
          <a:lstStyle/>
          <a:p>
            <a:pPr marL="285750" indent="-285750">
              <a:buFontTx/>
              <a:buChar char="-"/>
            </a:pPr>
            <a:r>
              <a:rPr lang="en-US"/>
              <a:t>Đi quanh phòng và đọc các trích dẫn nổi tiếng về giáo dục ở trên trường .</a:t>
            </a:r>
          </a:p>
          <a:p>
            <a:pPr marL="285750" indent="-285750">
              <a:buFontTx/>
              <a:buChar char="-"/>
            </a:pPr>
            <a:r>
              <a:rPr lang="en-US"/>
              <a:t>Dừng lại ở quan điểm mà bạn tâm đắc nhất ( tối đa là 6 người một quan điểm)</a:t>
            </a:r>
          </a:p>
          <a:p>
            <a:pPr marL="285750" indent="-285750">
              <a:buFontTx/>
              <a:buChar char="-"/>
            </a:pPr>
            <a:r>
              <a:rPr lang="en-US"/>
              <a:t>Trao đổi trong nhóm về quan điểm mà bạn tâm đắc nhất.</a:t>
            </a:r>
          </a:p>
          <a:p>
            <a:pPr marL="285750" indent="-285750">
              <a:buFontTx/>
              <a:buChar char="-"/>
            </a:pPr>
            <a:r>
              <a:rPr lang="en-US"/>
              <a:t>Mỗi quan điểm trao đổi tối đa trong vòng 1 phút rồi chuyển quan điểm khác và lập lại quy trình như vậy.</a:t>
            </a:r>
          </a:p>
          <a:p>
            <a:pPr marL="285750" indent="-285750">
              <a:buFontTx/>
              <a:buChar char="-"/>
            </a:pPr>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Tx/>
              <a:buChar char="-"/>
            </a:pPr>
            <a:endParaRPr lang="en-US"/>
          </a:p>
        </p:txBody>
      </p:sp>
    </p:spTree>
    <p:extLst>
      <p:ext uri="{BB962C8B-B14F-4D97-AF65-F5344CB8AC3E}">
        <p14:creationId xmlns:p14="http://schemas.microsoft.com/office/powerpoint/2010/main" val="39096844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15D0255-1311-4B19-C280-D0889EE8874E}"/>
              </a:ext>
            </a:extLst>
          </p:cNvPr>
          <p:cNvSpPr txBox="1"/>
          <p:nvPr/>
        </p:nvSpPr>
        <p:spPr>
          <a:xfrm>
            <a:off x="4233963" y="590278"/>
            <a:ext cx="6094378" cy="461665"/>
          </a:xfrm>
          <a:prstGeom prst="rect">
            <a:avLst/>
          </a:prstGeom>
          <a:noFill/>
        </p:spPr>
        <p:txBody>
          <a:bodyPr wrap="square">
            <a:spAutoFit/>
          </a:bodyPr>
          <a:lstStyle/>
          <a:p>
            <a:pPr lvl="0"/>
            <a:r>
              <a:rPr lang="en-US" sz="2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Mục tiêu tìm hiểu</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a:extLst>
              <a:ext uri="{FF2B5EF4-FFF2-40B4-BE49-F238E27FC236}">
                <a16:creationId xmlns:a16="http://schemas.microsoft.com/office/drawing/2014/main" id="{5DB4048A-6264-A7C4-8E0C-A0C6CB7EFD12}"/>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9820" b="99599" l="1504" r="99549">
                        <a14:foregroundMark x1="14887" y1="27255" x2="16241" y2="28257"/>
                        <a14:foregroundMark x1="21504" y1="31263" x2="30677" y2="40882"/>
                        <a14:foregroundMark x1="30677" y1="40882" x2="30075" y2="52705"/>
                        <a14:foregroundMark x1="30075" y1="52705" x2="30526" y2="55311"/>
                        <a14:foregroundMark x1="39248" y1="33066" x2="36090" y2="40080"/>
                        <a14:foregroundMark x1="17744" y1="29860" x2="31128" y2="30461"/>
                        <a14:foregroundMark x1="31128" y1="30461" x2="39549" y2="30261"/>
                        <a14:foregroundMark x1="39549" y1="30261" x2="40902" y2="30261"/>
                        <a14:foregroundMark x1="40451" y1="29259" x2="44211" y2="27655"/>
                        <a14:foregroundMark x1="44662" y1="27655" x2="44662" y2="27655"/>
                        <a14:foregroundMark x1="45263" y1="27054" x2="45263" y2="27054"/>
                        <a14:foregroundMark x1="29925" y1="55711" x2="30075" y2="85371"/>
                        <a14:foregroundMark x1="24361" y1="85772" x2="31128" y2="85772"/>
                        <a14:foregroundMark x1="28120" y1="87575" x2="32481" y2="87174"/>
                        <a14:foregroundMark x1="32180" y1="51102" x2="54630" y2="90210"/>
                        <a14:foregroundMark x1="35188" y1="89579" x2="44211" y2="78156"/>
                        <a14:foregroundMark x1="44211" y1="78156" x2="44812" y2="76553"/>
                        <a14:foregroundMark x1="41353" y1="90180" x2="49323" y2="89780"/>
                        <a14:foregroundMark x1="49323" y1="89780" x2="49925" y2="89980"/>
                        <a14:foregroundMark x1="38346" y1="43086" x2="53534" y2="60721"/>
                        <a14:foregroundMark x1="53534" y1="60721" x2="57594" y2="63727"/>
                        <a14:foregroundMark x1="59549" y1="13627" x2="69323" y2="12625"/>
                        <a14:foregroundMark x1="69323" y1="12625" x2="73534" y2="13026"/>
                        <a14:foregroundMark x1="91278" y1="38477" x2="88421" y2="74950"/>
                        <a14:foregroundMark x1="88421" y1="74950" x2="89023" y2="93788"/>
                        <a14:foregroundMark x1="80679" y1="90615" x2="96842" y2="91182"/>
                        <a14:foregroundMark x1="97895" y1="90381" x2="97895" y2="90381"/>
                        <a14:foregroundMark x1="77895" y1="37074" x2="87368" y2="40681"/>
                        <a14:foregroundMark x1="87368" y1="40681" x2="87368" y2="40681"/>
                        <a14:foregroundMark x1="80150" y1="37475" x2="99699" y2="37475"/>
                        <a14:foregroundMark x1="81654" y1="37275" x2="89474" y2="37675"/>
                        <a14:foregroundMark x1="89474" y1="37675" x2="98797" y2="36874"/>
                        <a14:foregroundMark x1="98797" y1="36874" x2="98797" y2="36874"/>
                        <a14:foregroundMark x1="84060" y1="37475" x2="88120" y2="37074"/>
                        <a14:foregroundMark x1="98346" y1="36273" x2="77594" y2="36473"/>
                        <a14:foregroundMark x1="76090" y1="37876" x2="76090" y2="37876"/>
                        <a14:foregroundMark x1="78045" y1="36673" x2="82707" y2="37275"/>
                        <a14:foregroundMark x1="76090" y1="12224" x2="78346" y2="19238"/>
                        <a14:foregroundMark x1="1654" y1="54108" x2="20602" y2="88377"/>
                        <a14:foregroundMark x1="3498" y1="89989" x2="6767" y2="91383"/>
                        <a14:foregroundMark x1="3008" y1="89780" x2="3477" y2="89980"/>
                        <a14:foregroundMark x1="6165" y1="51904" x2="16842" y2="56112"/>
                        <a14:foregroundMark x1="16842" y1="56112" x2="21805" y2="63727"/>
                        <a14:foregroundMark x1="18195" y1="50902" x2="23459" y2="61323"/>
                        <a14:foregroundMark x1="23459" y1="61323" x2="23308" y2="61523"/>
                        <a14:foregroundMark x1="4511" y1="51904" x2="12782" y2="53908"/>
                        <a14:foregroundMark x1="9474" y1="52104" x2="15188" y2="52305"/>
                        <a14:foregroundMark x1="3158" y1="52505" x2="7519" y2="52505"/>
                        <a14:foregroundMark x1="8120" y1="50701" x2="1805" y2="50701"/>
                        <a14:foregroundMark x1="1805" y1="51904" x2="1805" y2="51904"/>
                        <a14:foregroundMark x1="96241" y1="92385" x2="88421" y2="92585"/>
                        <a14:foregroundMark x1="88421" y1="92585" x2="88271" y2="98397"/>
                        <a14:foregroundMark x1="81286" y1="91951" x2="86165" y2="92986"/>
                        <a14:foregroundMark x1="96992" y1="92986" x2="98797" y2="92986"/>
                        <a14:foregroundMark x1="36391" y1="91383" x2="42556" y2="99599"/>
                        <a14:foregroundMark x1="64812" y1="89980" x2="70376" y2="94790"/>
                        <a14:foregroundMark x1="6015" y1="91383" x2="8421" y2="96994"/>
                        <a14:foregroundMark x1="30129" y1="95792" x2="30075" y2="98798"/>
                        <a14:foregroundMark x1="30161" y1="93988" x2="30129" y2="95792"/>
                        <a14:foregroundMark x1="30226" y1="90381" x2="30161" y2="93988"/>
                        <a14:foregroundMark x1="24662" y1="87976" x2="27368" y2="87976"/>
                        <a14:backgroundMark x1="57594" y1="87776" x2="58496" y2="95992"/>
                        <a14:backgroundMark x1="77293" y1="91383" x2="80301" y2="97996"/>
                        <a14:backgroundMark x1="95940" y1="98998" x2="97744" y2="97395"/>
                        <a14:backgroundMark x1="25113" y1="91784" x2="26767" y2="99599"/>
                        <a14:backgroundMark x1="301" y1="89980" x2="301" y2="99599"/>
                        <a14:backgroundMark x1="33985" y1="91383" x2="33985" y2="91383"/>
                        <a14:backgroundMark x1="32481" y1="93988" x2="32481" y2="93988"/>
                        <a14:backgroundMark x1="33233" y1="95792" x2="33233" y2="95792"/>
                        <a14:backgroundMark x1="33985" y1="92986" x2="33534" y2="97996"/>
                      </a14:backgroundRemoval>
                    </a14:imgEffect>
                  </a14:imgLayer>
                </a14:imgProps>
              </a:ext>
            </a:extLst>
          </a:blip>
          <a:stretch>
            <a:fillRect/>
          </a:stretch>
        </p:blipFill>
        <p:spPr>
          <a:xfrm>
            <a:off x="4745414" y="1252804"/>
            <a:ext cx="1975806" cy="1482597"/>
          </a:xfrm>
          <a:prstGeom prst="rect">
            <a:avLst/>
          </a:prstGeom>
        </p:spPr>
      </p:pic>
      <p:sp>
        <p:nvSpPr>
          <p:cNvPr id="9" name="TextBox 8">
            <a:extLst>
              <a:ext uri="{FF2B5EF4-FFF2-40B4-BE49-F238E27FC236}">
                <a16:creationId xmlns:a16="http://schemas.microsoft.com/office/drawing/2014/main" id="{21E9A990-6159-42B5-077D-152A54F0285E}"/>
              </a:ext>
            </a:extLst>
          </p:cNvPr>
          <p:cNvSpPr txBox="1"/>
          <p:nvPr/>
        </p:nvSpPr>
        <p:spPr>
          <a:xfrm>
            <a:off x="1053633" y="3113359"/>
            <a:ext cx="10671242" cy="1169551"/>
          </a:xfrm>
          <a:prstGeom prst="rect">
            <a:avLst/>
          </a:prstGeom>
          <a:noFill/>
        </p:spPr>
        <p:txBody>
          <a:bodyPr wrap="square" rtlCol="0">
            <a:spAutoFit/>
          </a:bodyPr>
          <a:lstStyle/>
          <a:p>
            <a:pPr marL="285750" indent="-285750">
              <a:buFontTx/>
              <a:buChar char="-"/>
            </a:pPr>
            <a:r>
              <a:rPr lang="en-US"/>
              <a:t>Hiểu rõ hơn về phương pháp dạy học và kích thích tư duy</a:t>
            </a:r>
          </a:p>
          <a:p>
            <a:pPr marL="285750" indent="-285750">
              <a:buFontTx/>
              <a:buChar char="-"/>
            </a:pPr>
            <a:r>
              <a:rPr lang="en-US">
                <a:effectLst/>
                <a:latin typeface="Calibri" panose="020F0502020204030204" pitchFamily="34" charset="0"/>
                <a:ea typeface="Calibri" panose="020F0502020204030204" pitchFamily="34" charset="0"/>
                <a:cs typeface="Times New Roman" panose="02020603050405020304" pitchFamily="18" charset="0"/>
              </a:rPr>
              <a:t>Trải nghiệm sâu một số hoạt động dạy và học kích thích tư duy.</a:t>
            </a:r>
          </a:p>
          <a:p>
            <a:pPr lvl="0"/>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Tx/>
              <a:buChar char="-"/>
            </a:pPr>
            <a:endParaRPr lang="en-US"/>
          </a:p>
        </p:txBody>
      </p:sp>
    </p:spTree>
    <p:extLst>
      <p:ext uri="{BB962C8B-B14F-4D97-AF65-F5344CB8AC3E}">
        <p14:creationId xmlns:p14="http://schemas.microsoft.com/office/powerpoint/2010/main" val="3788337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15D0255-1311-4B19-C280-D0889EE8874E}"/>
              </a:ext>
            </a:extLst>
          </p:cNvPr>
          <p:cNvSpPr txBox="1"/>
          <p:nvPr/>
        </p:nvSpPr>
        <p:spPr>
          <a:xfrm>
            <a:off x="3884105" y="0"/>
            <a:ext cx="6094378" cy="461665"/>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kumimoji="0" lang="vi-VN" sz="2400" b="1"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Phương pháp dạy học kích thích tư duy</a:t>
            </a:r>
            <a:endParaRPr kumimoji="0" lang="en-US" sz="20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BF39E485-9431-7FF0-2CB1-B34CC69B615D}"/>
              </a:ext>
            </a:extLst>
          </p:cNvPr>
          <p:cNvSpPr txBox="1"/>
          <p:nvPr/>
        </p:nvSpPr>
        <p:spPr>
          <a:xfrm>
            <a:off x="3770907" y="461665"/>
            <a:ext cx="6094674" cy="677108"/>
          </a:xfrm>
          <a:prstGeom prst="rect">
            <a:avLst/>
          </a:prstGeom>
          <a:noFill/>
        </p:spPr>
        <p:txBody>
          <a:bodyPr wrap="square">
            <a:spAutoFit/>
          </a:bodyPr>
          <a:lstStyle/>
          <a:p>
            <a:pPr marL="457200"/>
            <a:r>
              <a:rPr lang="vi-VN"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Xem video giới thiệu phương pháp : Baby Childhood Series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pPr algn="ctr"/>
            <a:r>
              <a:rPr lang="en-US" sz="1200" u="none" strike="noStrike">
                <a:solidFill>
                  <a:srgbClr val="DCA10D"/>
                </a:solidFill>
                <a:effectLst/>
                <a:latin typeface="AppleSystemUIFont"/>
                <a:ea typeface="Calibri" panose="020F0502020204030204" pitchFamily="34" charset="0"/>
                <a:cs typeface="AppleSystemUIFont"/>
                <a:hlinkClick r:id="rId2"/>
              </a:rPr>
              <a:t>https://youtu.be/jwhyHc79x5I</a:t>
            </a:r>
            <a:endParaRPr lang="en-US" sz="1200" u="none" strike="noStrike">
              <a:solidFill>
                <a:srgbClr val="DCA10D"/>
              </a:solidFill>
              <a:effectLst/>
              <a:latin typeface="AppleSystemUIFont"/>
              <a:ea typeface="Calibri" panose="020F0502020204030204" pitchFamily="34" charset="0"/>
              <a:cs typeface="AppleSystemUIFont"/>
            </a:endParaRPr>
          </a:p>
          <a:p>
            <a:pPr algn="ctr"/>
            <a:endParaRPr lang="en-US" sz="12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7BC65108-8842-732F-91D6-9CE784550F78}"/>
              </a:ext>
            </a:extLst>
          </p:cNvPr>
          <p:cNvSpPr txBox="1"/>
          <p:nvPr/>
        </p:nvSpPr>
        <p:spPr>
          <a:xfrm>
            <a:off x="406047" y="923330"/>
            <a:ext cx="10909189" cy="5755422"/>
          </a:xfrm>
          <a:prstGeom prst="rect">
            <a:avLst/>
          </a:prstGeom>
          <a:noFill/>
        </p:spPr>
        <p:txBody>
          <a:bodyPr wrap="square">
            <a:spAutoFit/>
          </a:bodyPr>
          <a:lstStyle/>
          <a:p>
            <a:r>
              <a:rPr lang="vi-VN" sz="1600" b="1" i="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B1 : Câu hỏi  - Question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Times New Roman" panose="02020603050405020304" pitchFamily="18" charset="0"/>
              <a:buChar char="-"/>
            </a:pPr>
            <a:r>
              <a:rPr lang="vi-VN"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Người lớn đặt câu hỏi rộng, mở, khuyến khích trẻ đưa ra ý kiến của mình (con muốn học gì về con sâu?)</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Times New Roman" panose="02020603050405020304" pitchFamily="18" charset="0"/>
              <a:buChar char="-"/>
            </a:pPr>
            <a:r>
              <a:rPr lang="vi-VN"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Mục tiêu ban đầu của phương pháp hoàn toàn độc lập.</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Times New Roman" panose="02020603050405020304" pitchFamily="18" charset="0"/>
              <a:buChar char="-"/>
            </a:pPr>
            <a:r>
              <a:rPr lang="vi-VN"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Một số hs ko chắc chắn về việc đặt câu hỏi, ngại ngùng chia sẻ </a:t>
            </a:r>
            <a:r>
              <a:rPr lang="vi-VN"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r>
              <a:rPr lang="vi-VN"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giáo viên nhìn và phát hiện ra hứng thú của trẻ, làm mẫu sự thể hiện cho trẻ xem (cô băn khoăn ko biết con sâu ăn gì nhỉ? Có ai có câu hỏi nào khác không?). Dành thời gian cho trẻ nghĩ và đặt câu hỏi. </a:t>
            </a:r>
            <a:r>
              <a:rPr lang="vi-VN"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r>
              <a:rPr lang="vi-VN"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giáo viên viết câu hỏi của trẻ để định hướng các hoạt động tiếp theo, biết được sự quan tâm của trẻ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p>
            <a:pPr marL="228600"/>
            <a:r>
              <a:rPr lang="vi-VN" sz="1600" b="1" i="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B2 : Nghiên cứu – Investigate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Times New Roman" panose="02020603050405020304" pitchFamily="18" charset="0"/>
              <a:buChar char="-"/>
            </a:pPr>
            <a:r>
              <a:rPr lang="vi-VN"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GV khuyến khích trẻ khám phá các câu hỏi của mình : đọc sách / quan sát … được lặp đi lặp lại, hoặc tiến hành thí nghiệm (đo chiều dài của sâu, quan sát nó bò, giữ trên tay để quan sát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Times New Roman" panose="02020603050405020304" pitchFamily="18" charset="0"/>
              <a:buChar char="-"/>
            </a:pPr>
            <a:r>
              <a:rPr lang="vi-VN"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GV là người cùng học, nên hãy cùng nói ra những ý kiến của mình với trẻ, có thể chia sẻ những khám phá của mình với trẻ </a:t>
            </a:r>
            <a:r>
              <a:rPr lang="vi-VN"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r>
              <a:rPr lang="vi-VN"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giúp trẻ nhìn thấy nghiên cứu là như thế nào.</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p>
            <a:pPr marL="228600"/>
            <a:r>
              <a:rPr lang="vi-VN" sz="1600" b="1" i="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B3 : Chia sẻ kiến thức – Sharing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Times New Roman" panose="02020603050405020304" pitchFamily="18" charset="0"/>
              <a:buChar char="-"/>
            </a:pPr>
            <a:r>
              <a:rPr lang="vi-VN"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GV Khuyến khích trẻ chia sẻ với các bạn học trong lớp : tranh vẽ (những đièu trẻ quan sát được), biểu đồ, Ghi chép những lời nói của trẻ trong quá trình nghiên cứu của trẻ </a:t>
            </a:r>
            <a:r>
              <a:rPr lang="vi-VN"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r>
              <a:rPr lang="vi-VN"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trẻ đc thực hành giao tiếp, trao đổi ý kiến của mình. Những bạn còn lại thực hành kỹ năng nghe. Hoạt động này đc thực hiện trong thời gian tập trung của lớp, có thể kết hợp với việc mời phụ huynh đến cùng nghe.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Times New Roman" panose="02020603050405020304" pitchFamily="18" charset="0"/>
              <a:buChar char="-"/>
            </a:pPr>
            <a:r>
              <a:rPr lang="vi-VN"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Trẻ nhút nhát </a:t>
            </a:r>
            <a:r>
              <a:rPr lang="vi-VN"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r>
              <a:rPr lang="vi-VN"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GV làm mẫu và nhẹ nhàng khuyến khích trẻ</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p>
            <a:pPr marL="228600"/>
            <a:r>
              <a:rPr lang="vi-VN" sz="1600" b="1" i="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B4 : Suy ngẫm – Reflect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Times New Roman" panose="02020603050405020304" pitchFamily="18" charset="0"/>
              <a:buChar char="-"/>
            </a:pPr>
            <a:r>
              <a:rPr lang="vi-VN"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Chúng ta học gì thông qua những trải nghiệm này? Các con muốn tìm hiểu gì thêm nữa? </a:t>
            </a:r>
            <a:r>
              <a:rPr lang="vi-VN"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r>
              <a:rPr lang="vi-VN"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tạo cơ hội cho trẻ suy ngẫm về những hoạt động đã trải nghiệm </a:t>
            </a:r>
            <a:r>
              <a:rPr lang="vi-VN"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r>
              <a:rPr lang="vi-VN"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GV đánh giá được năng lực và kiến thức của trẻ học đc gì, mở ra cánh cửa mới cho vấn đề nghiên cứu</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Times New Roman" panose="02020603050405020304" pitchFamily="18" charset="0"/>
              <a:buChar char="-"/>
            </a:pPr>
            <a:r>
              <a:rPr lang="vi-VN"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Đây là bước dễ bị cắt ngắn nhưng </a:t>
            </a:r>
            <a:r>
              <a:rPr lang="vi-VN" sz="1600" b="1" i="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vô cùng quan trọng</a:t>
            </a:r>
            <a:r>
              <a:rPr lang="vi-VN"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trong phương pháp dạy học kích thích tư duy</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p>
            <a:pPr marL="457200"/>
            <a:r>
              <a:rPr lang="vi-VN"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r>
              <a:rPr lang="vi-VN"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PP này có thể sử dụng trong trường mầm non, và ngay khi ở nhà</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490413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57765BB-988E-477C-C7A4-63A75A5E89B2}"/>
              </a:ext>
            </a:extLst>
          </p:cNvPr>
          <p:cNvSpPr txBox="1"/>
          <p:nvPr/>
        </p:nvSpPr>
        <p:spPr>
          <a:xfrm>
            <a:off x="414528" y="179249"/>
            <a:ext cx="11216640" cy="4247317"/>
          </a:xfrm>
          <a:prstGeom prst="rect">
            <a:avLst/>
          </a:prstGeom>
          <a:noFill/>
        </p:spPr>
        <p:txBody>
          <a:bodyPr wrap="square">
            <a:spAutoFit/>
          </a:bodyPr>
          <a:lstStyle/>
          <a:p>
            <a:pPr marL="742950" lvl="1" indent="-285750">
              <a:buFont typeface="+mj-lt"/>
              <a:buAutoNum type="arabicPeriod"/>
            </a:pPr>
            <a:r>
              <a:rPr lang="vi-VN" b="1" i="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Sự khác biệt giữa giáo viên dạy học kích thích tư duy với giáo viên khác</a:t>
            </a:r>
            <a:endParaRPr lang="en-US">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Times New Roman" panose="02020603050405020304" pitchFamily="18" charset="0"/>
              <a:buChar char="-"/>
            </a:pPr>
            <a:r>
              <a:rPr lang="vi-V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Cách nhìn nhận học sinh : Hs là người quan trọng nhất, những người có khả năng, ham hiểu biết, là đối tác trong việc học, nhìn thấy tiềm năng trong mỗi đứa trẻ</a:t>
            </a:r>
            <a:endParaRPr lang="en-US">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Times New Roman" panose="02020603050405020304" pitchFamily="18" charset="0"/>
              <a:buChar char="-"/>
            </a:pPr>
            <a:r>
              <a:rPr lang="vi-V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Tìm cách để trẻ phát triển một cách tối đa, đầy hứng thú</a:t>
            </a:r>
            <a:endParaRPr lang="en-US">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Times New Roman" panose="02020603050405020304" pitchFamily="18" charset="0"/>
              <a:buChar char="-"/>
            </a:pPr>
            <a:r>
              <a:rPr lang="vi-V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Đặt câu hỏi nhiều hơn là nói cho trẻ biết. Họ có nói nhưng cách làm việc chủ yếu là thông qua câu hỏi, nhiều dạng câu hỏi</a:t>
            </a:r>
            <a:r>
              <a:rPr lang="vi-V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r>
              <a:rPr lang="vi-V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mở ra cho trẻ cách để trẻ tìm hiểu.</a:t>
            </a:r>
            <a:endParaRPr lang="en-US">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Times New Roman" panose="02020603050405020304" pitchFamily="18" charset="0"/>
              <a:buChar char="-"/>
            </a:pPr>
            <a:r>
              <a:rPr lang="vi-V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Đây không phải là phương pháp khiến cho một lớp học trở nên lộn xộn, tự do mà giáo viên là người biết cách ngồi làm việc với học sinh, mở ra cơ hội cho trẻ, nắm bắt chắc chương trình để tìm cách kết hợp giữa chương trình học và sở thích của trẻ. GV có thư viện các hình thức hoạt động đa dạng, không phụ thuộc sách giáo khoa</a:t>
            </a:r>
            <a:endParaRPr lang="en-US">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Times New Roman" panose="02020603050405020304" pitchFamily="18" charset="0"/>
              <a:buChar char="-"/>
            </a:pPr>
            <a:r>
              <a:rPr lang="vi-V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GV sẵn sàng chia sẻ quá trình học của mình với trẻ, sẵn sàng nói “Cô không biết” “Cô muốn biết chúng mình sẽ tìm hiểu vấn đề này như thế nào?” </a:t>
            </a:r>
            <a:r>
              <a:rPr lang="vi-V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r>
              <a:rPr lang="vi-V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không hướng dẫn thụ động, không là trung tâm mà bên cạnh học sinh, là những giáo viên có tư duy phức tạp, có thể nhìn ra cái đích để học sinh hướng tới, làm việc với hứng thú sở thích mối quan tâm của học sinh để đưa trẻ lên một mức độ cao hơn. Lắng nghe, quan sát, phản xạ đáp ứng những gì học sinh thể hiện.</a:t>
            </a:r>
            <a:endParaRPr lang="en-US">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Times New Roman" panose="02020603050405020304" pitchFamily="18" charset="0"/>
              <a:buChar char="-"/>
            </a:pPr>
            <a:r>
              <a:rPr lang="vi-V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GV đem xu hướng tư duy thiết kế hoạt động/ môi trường tới lớp</a:t>
            </a:r>
            <a:endParaRPr lang="en-US">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801100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AB0B85B-1079-434B-2ADE-EFD1626335C7}"/>
              </a:ext>
            </a:extLst>
          </p:cNvPr>
          <p:cNvSpPr txBox="1"/>
          <p:nvPr/>
        </p:nvSpPr>
        <p:spPr>
          <a:xfrm>
            <a:off x="219456" y="296829"/>
            <a:ext cx="11033760" cy="3693319"/>
          </a:xfrm>
          <a:prstGeom prst="rect">
            <a:avLst/>
          </a:prstGeom>
          <a:noFill/>
        </p:spPr>
        <p:txBody>
          <a:bodyPr wrap="square">
            <a:spAutoFit/>
          </a:bodyPr>
          <a:lstStyle/>
          <a:p>
            <a:pPr marL="742950" lvl="1" indent="-285750">
              <a:buFont typeface="+mj-lt"/>
              <a:buAutoNum type="arabicPeriod"/>
            </a:pPr>
            <a:r>
              <a:rPr lang="vi-VN" b="1" i="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Ai cũng có thể là giáo viên dạy học kích thích tư duy không?</a:t>
            </a:r>
            <a:endParaRPr lang="en-US">
              <a:effectLst/>
              <a:latin typeface="Calibri" panose="020F0502020204030204" pitchFamily="34" charset="0"/>
              <a:ea typeface="Calibri" panose="020F0502020204030204" pitchFamily="34" charset="0"/>
              <a:cs typeface="Times New Roman" panose="02020603050405020304" pitchFamily="18" charset="0"/>
            </a:endParaRPr>
          </a:p>
          <a:p>
            <a:pPr marL="457200"/>
            <a:r>
              <a:rPr lang="vi-V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Có những giáo viên không thể làm được. Nếu bạn không sẵn sàng buông bỏ suy nghĩ bạn là người kiểm soát mọi thứ, cố gắng có được quyền lực của người giáo viên thì phương pháp này không phù hợp với bạn</a:t>
            </a:r>
            <a:endParaRPr lang="en-US">
              <a:effectLst/>
              <a:latin typeface="Calibri" panose="020F0502020204030204" pitchFamily="34" charset="0"/>
              <a:ea typeface="Calibri" panose="020F0502020204030204" pitchFamily="34" charset="0"/>
              <a:cs typeface="Times New Roman" panose="02020603050405020304" pitchFamily="18" charset="0"/>
            </a:endParaRPr>
          </a:p>
          <a:p>
            <a:pPr marL="457200"/>
            <a:r>
              <a:rPr lang="vi-V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Nhưng nếu bạn là người biết lắng nghe, tôn trọng ý kiến của trẻ, những kiến thức, kiến thức cùng nhau xây dựn ý tưởng thì bạn phù hợp với việc này  </a:t>
            </a:r>
            <a:endParaRPr lang="en-US">
              <a:effectLst/>
              <a:latin typeface="Calibri" panose="020F0502020204030204" pitchFamily="34" charset="0"/>
              <a:ea typeface="Calibri" panose="020F0502020204030204" pitchFamily="34" charset="0"/>
              <a:cs typeface="Times New Roman" panose="02020603050405020304" pitchFamily="18" charset="0"/>
            </a:endParaRPr>
          </a:p>
          <a:p>
            <a:pPr marL="457200"/>
            <a:r>
              <a:rPr lang="vi-V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r>
              <a:rPr lang="vi-V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PP này dành cho những người tò mò, luôn muốn tìm hiểu, đem khuynh hướng tư duy vào công việc của mình, luôn tìm kiếm cơ hội để hiểu trẻ của mình, tìm cơ hội hiểu bản chất công việc của mình “tôi có thể làm gì giúp trẻ bước lên một bậc cao hơn?”</a:t>
            </a:r>
            <a:endParaRPr lang="en-US">
              <a:effectLst/>
              <a:latin typeface="Calibri" panose="020F0502020204030204" pitchFamily="34" charset="0"/>
              <a:ea typeface="Calibri" panose="020F0502020204030204" pitchFamily="34" charset="0"/>
              <a:cs typeface="Times New Roman" panose="02020603050405020304" pitchFamily="18" charset="0"/>
            </a:endParaRPr>
          </a:p>
          <a:p>
            <a:pPr marL="457200"/>
            <a:r>
              <a:rPr lang="vi-V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r>
              <a:rPr lang="vi-V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GV dạy học phương pháp kích thích tư duy là những người luôn tư duy, luôn tìm hiểu, học hỏi, thậm chí là học hỏi từ trẻ.</a:t>
            </a:r>
            <a:endParaRPr lang="en-US">
              <a:effectLst/>
              <a:latin typeface="Calibri" panose="020F0502020204030204" pitchFamily="34" charset="0"/>
              <a:ea typeface="Calibri" panose="020F0502020204030204" pitchFamily="34" charset="0"/>
              <a:cs typeface="Times New Roman" panose="02020603050405020304" pitchFamily="18" charset="0"/>
            </a:endParaRPr>
          </a:p>
          <a:p>
            <a:pPr marL="457200"/>
            <a:r>
              <a:rPr lang="vi-V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VD: Đánh giá trẻ : không chỉ sử dụng trên form cứng, mà cần tìm hiểu sâu hơn về nhận thức kỹ năng của trẻ, bởi tiềm ẩn của một đứa trẻ sẽ khiến chúng ta bất ngờ.</a:t>
            </a:r>
            <a:endParaRPr lang="en-US">
              <a:effectLst/>
              <a:latin typeface="Calibri" panose="020F0502020204030204" pitchFamily="34" charset="0"/>
              <a:ea typeface="Calibri" panose="020F0502020204030204" pitchFamily="34" charset="0"/>
              <a:cs typeface="Times New Roman" panose="02020603050405020304" pitchFamily="18" charset="0"/>
            </a:endParaRPr>
          </a:p>
          <a:p>
            <a:pPr marL="457200"/>
            <a:r>
              <a:rPr lang="vi-V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343365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4749373-B410-1141-7F6C-DAD39D142D19}"/>
              </a:ext>
            </a:extLst>
          </p:cNvPr>
          <p:cNvSpPr txBox="1"/>
          <p:nvPr/>
        </p:nvSpPr>
        <p:spPr>
          <a:xfrm>
            <a:off x="2523744" y="291120"/>
            <a:ext cx="8827008" cy="584775"/>
          </a:xfrm>
          <a:prstGeom prst="rect">
            <a:avLst/>
          </a:prstGeom>
          <a:noFill/>
        </p:spPr>
        <p:txBody>
          <a:bodyPr wrap="square">
            <a:spAutoFit/>
          </a:bodyPr>
          <a:lstStyle/>
          <a:p>
            <a:pPr lvl="0"/>
            <a:r>
              <a:rPr lang="en-US" sz="32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Ho</a:t>
            </a:r>
            <a:r>
              <a:rPr lang="vi-VN" sz="32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ạt động Thấy – Nghĩ – Muốn biết</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849496F5-467F-4A9C-0608-B533AA6E4D83}"/>
              </a:ext>
            </a:extLst>
          </p:cNvPr>
          <p:cNvSpPr txBox="1"/>
          <p:nvPr/>
        </p:nvSpPr>
        <p:spPr>
          <a:xfrm>
            <a:off x="3707514" y="996140"/>
            <a:ext cx="7876032" cy="830997"/>
          </a:xfrm>
          <a:prstGeom prst="rect">
            <a:avLst/>
          </a:prstGeom>
          <a:noFill/>
        </p:spPr>
        <p:txBody>
          <a:bodyPr wrap="square" rtlCol="0">
            <a:spAutoFit/>
          </a:bodyPr>
          <a:lstStyle/>
          <a:p>
            <a:r>
              <a:rPr lang="en-US" sz="2400">
                <a:hlinkClick r:id="rId3"/>
              </a:rPr>
              <a:t>https://www.youtube.com/watch?v=EgkTjd3_xa8</a:t>
            </a:r>
            <a:endParaRPr lang="en-US" sz="2400"/>
          </a:p>
          <a:p>
            <a:endParaRPr lang="en-US" sz="2400"/>
          </a:p>
        </p:txBody>
      </p:sp>
      <p:pic>
        <p:nvPicPr>
          <p:cNvPr id="6" name="Picture 5">
            <a:extLst>
              <a:ext uri="{FF2B5EF4-FFF2-40B4-BE49-F238E27FC236}">
                <a16:creationId xmlns:a16="http://schemas.microsoft.com/office/drawing/2014/main" id="{9EAA4C16-6439-ECF0-ECBF-0DCC8EF5C35F}"/>
              </a:ext>
            </a:extLst>
          </p:cNvPr>
          <p:cNvPicPr>
            <a:picLocks noChangeAspect="1"/>
          </p:cNvPicPr>
          <p:nvPr/>
        </p:nvPicPr>
        <p:blipFill>
          <a:blip r:embed="rId4"/>
          <a:stretch>
            <a:fillRect/>
          </a:stretch>
        </p:blipFill>
        <p:spPr>
          <a:xfrm>
            <a:off x="1516679" y="1619535"/>
            <a:ext cx="6128851" cy="3461618"/>
          </a:xfrm>
          <a:prstGeom prst="rect">
            <a:avLst/>
          </a:prstGeom>
        </p:spPr>
      </p:pic>
      <p:pic>
        <p:nvPicPr>
          <p:cNvPr id="8" name="Picture 7">
            <a:extLst>
              <a:ext uri="{FF2B5EF4-FFF2-40B4-BE49-F238E27FC236}">
                <a16:creationId xmlns:a16="http://schemas.microsoft.com/office/drawing/2014/main" id="{138A8CDD-0D75-A6EF-2E25-37AC0035680A}"/>
              </a:ext>
            </a:extLst>
          </p:cNvPr>
          <p:cNvPicPr>
            <a:picLocks noChangeAspect="1"/>
          </p:cNvPicPr>
          <p:nvPr/>
        </p:nvPicPr>
        <p:blipFill>
          <a:blip r:embed="rId5"/>
          <a:stretch>
            <a:fillRect/>
          </a:stretch>
        </p:blipFill>
        <p:spPr>
          <a:xfrm>
            <a:off x="7946392" y="3439931"/>
            <a:ext cx="4044953" cy="3126949"/>
          </a:xfrm>
          <a:prstGeom prst="rect">
            <a:avLst/>
          </a:prstGeom>
        </p:spPr>
      </p:pic>
      <p:sp>
        <p:nvSpPr>
          <p:cNvPr id="9" name="TextBox 8">
            <a:extLst>
              <a:ext uri="{FF2B5EF4-FFF2-40B4-BE49-F238E27FC236}">
                <a16:creationId xmlns:a16="http://schemas.microsoft.com/office/drawing/2014/main" id="{490C52E0-D6E8-E030-27EC-83E4071DCC86}"/>
              </a:ext>
            </a:extLst>
          </p:cNvPr>
          <p:cNvSpPr txBox="1"/>
          <p:nvPr/>
        </p:nvSpPr>
        <p:spPr>
          <a:xfrm>
            <a:off x="1429173" y="1036047"/>
            <a:ext cx="3535681" cy="400110"/>
          </a:xfrm>
          <a:prstGeom prst="rect">
            <a:avLst/>
          </a:prstGeom>
          <a:noFill/>
        </p:spPr>
        <p:txBody>
          <a:bodyPr wrap="square" rtlCol="0">
            <a:spAutoFit/>
          </a:bodyPr>
          <a:lstStyle/>
          <a:p>
            <a:r>
              <a:rPr lang="en-US" sz="2000"/>
              <a:t>Xem đoạn video sau</a:t>
            </a:r>
          </a:p>
        </p:txBody>
      </p:sp>
      <p:sp>
        <p:nvSpPr>
          <p:cNvPr id="10" name="TextBox 9">
            <a:extLst>
              <a:ext uri="{FF2B5EF4-FFF2-40B4-BE49-F238E27FC236}">
                <a16:creationId xmlns:a16="http://schemas.microsoft.com/office/drawing/2014/main" id="{2E9B6730-6C99-D04C-0DC9-7D42F13C32DD}"/>
              </a:ext>
            </a:extLst>
          </p:cNvPr>
          <p:cNvSpPr txBox="1"/>
          <p:nvPr/>
        </p:nvSpPr>
        <p:spPr>
          <a:xfrm>
            <a:off x="1243584" y="5338812"/>
            <a:ext cx="5402749" cy="400110"/>
          </a:xfrm>
          <a:prstGeom prst="rect">
            <a:avLst/>
          </a:prstGeom>
          <a:noFill/>
        </p:spPr>
        <p:txBody>
          <a:bodyPr wrap="square" rtlCol="0">
            <a:spAutoFit/>
          </a:bodyPr>
          <a:lstStyle/>
          <a:p>
            <a:r>
              <a:rPr lang="en-US" sz="2000"/>
              <a:t>Điền thông tin vào bảng Thấy- Nghĩ – Muốn biết </a:t>
            </a:r>
          </a:p>
        </p:txBody>
      </p:sp>
    </p:spTree>
    <p:extLst>
      <p:ext uri="{BB962C8B-B14F-4D97-AF65-F5344CB8AC3E}">
        <p14:creationId xmlns:p14="http://schemas.microsoft.com/office/powerpoint/2010/main" val="23844367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C1A95B5-96A0-890D-B77E-9FCE1E55D0D9}"/>
              </a:ext>
            </a:extLst>
          </p:cNvPr>
          <p:cNvSpPr txBox="1"/>
          <p:nvPr/>
        </p:nvSpPr>
        <p:spPr>
          <a:xfrm>
            <a:off x="606669" y="661391"/>
            <a:ext cx="10418884" cy="3139321"/>
          </a:xfrm>
          <a:prstGeom prst="rect">
            <a:avLst/>
          </a:prstGeom>
          <a:noFill/>
        </p:spPr>
        <p:txBody>
          <a:bodyPr wrap="square">
            <a:spAutoFit/>
          </a:bodyPr>
          <a:lstStyle/>
          <a:p>
            <a:pPr marL="342900" lvl="0" indent="-342900">
              <a:buFont typeface="Times New Roman" panose="02020603050405020304" pitchFamily="18" charset="0"/>
              <a:buChar char="-"/>
            </a:pPr>
            <a:r>
              <a:rPr lang="vi-VN" b="1" i="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Khi hỏi trẻ nghĩ gì?</a:t>
            </a:r>
            <a:r>
              <a:rPr lang="vi-V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Luôn hỏi trẻ vì sao con nghĩ thế? Chi tiết nào khiến con nghĩ vậy?</a:t>
            </a:r>
            <a:endParaRPr lang="en-US">
              <a:effectLst/>
              <a:latin typeface="Calibri" panose="020F0502020204030204" pitchFamily="34" charset="0"/>
              <a:ea typeface="Calibri" panose="020F0502020204030204" pitchFamily="34" charset="0"/>
              <a:cs typeface="Times New Roman" panose="02020603050405020304" pitchFamily="18" charset="0"/>
            </a:endParaRPr>
          </a:p>
          <a:p>
            <a:pPr marL="457200"/>
            <a:r>
              <a:rPr lang="vi-V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r>
              <a:rPr lang="vi-V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i="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Bài học từ hoạt động này :</a:t>
            </a:r>
            <a:endParaRPr lang="en-US">
              <a:effectLst/>
              <a:latin typeface="Calibri" panose="020F0502020204030204" pitchFamily="34" charset="0"/>
              <a:ea typeface="Calibri" panose="020F0502020204030204" pitchFamily="34" charset="0"/>
              <a:cs typeface="Times New Roman" panose="02020603050405020304" pitchFamily="18" charset="0"/>
            </a:endParaRPr>
          </a:p>
          <a:p>
            <a:pPr marL="457200"/>
            <a:r>
              <a:rPr lang="vi-V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Phát triển ngôn ngữ : làm quen chữ viết (thông qua ghi chép của cô)</a:t>
            </a:r>
            <a:endParaRPr lang="en-US">
              <a:effectLst/>
              <a:latin typeface="Calibri" panose="020F0502020204030204" pitchFamily="34" charset="0"/>
              <a:ea typeface="Calibri" panose="020F0502020204030204" pitchFamily="34" charset="0"/>
              <a:cs typeface="Times New Roman" panose="02020603050405020304" pitchFamily="18" charset="0"/>
            </a:endParaRPr>
          </a:p>
          <a:p>
            <a:pPr marL="457200"/>
            <a:r>
              <a:rPr lang="vi-V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Tạo bước đệm cho việc nói trước đám đông : thảo luận trong nhóm nhỏ, rồi chia sẻ cho cả lớp.</a:t>
            </a:r>
            <a:endParaRPr lang="en-US">
              <a:effectLst/>
              <a:latin typeface="Calibri" panose="020F0502020204030204" pitchFamily="34" charset="0"/>
              <a:ea typeface="Calibri" panose="020F0502020204030204" pitchFamily="34" charset="0"/>
              <a:cs typeface="Times New Roman" panose="02020603050405020304" pitchFamily="18" charset="0"/>
            </a:endParaRPr>
          </a:p>
          <a:p>
            <a:pPr marL="457200"/>
            <a:r>
              <a:rPr lang="vi-V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Rèn luyện kỹ năng trình bày, thuyết trình trước đám đống</a:t>
            </a:r>
            <a:endParaRPr lang="en-US">
              <a:effectLst/>
              <a:latin typeface="Calibri" panose="020F0502020204030204" pitchFamily="34" charset="0"/>
              <a:ea typeface="Calibri" panose="020F0502020204030204" pitchFamily="34" charset="0"/>
              <a:cs typeface="Times New Roman" panose="02020603050405020304" pitchFamily="18" charset="0"/>
            </a:endParaRPr>
          </a:p>
          <a:p>
            <a:pPr marL="457200"/>
            <a:r>
              <a:rPr lang="vi-V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Ghi nhớ, hiểu ý kiến của người khác</a:t>
            </a:r>
            <a:endParaRPr lang="en-US">
              <a:effectLst/>
              <a:latin typeface="Calibri" panose="020F0502020204030204" pitchFamily="34" charset="0"/>
              <a:ea typeface="Calibri" panose="020F0502020204030204" pitchFamily="34" charset="0"/>
              <a:cs typeface="Times New Roman" panose="02020603050405020304" pitchFamily="18" charset="0"/>
            </a:endParaRPr>
          </a:p>
          <a:p>
            <a:pPr marL="457200"/>
            <a:r>
              <a:rPr lang="vi-V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Chấp nhận sự khác biệt của người khác</a:t>
            </a:r>
            <a:endParaRPr lang="en-US">
              <a:effectLst/>
              <a:latin typeface="Calibri" panose="020F0502020204030204" pitchFamily="34" charset="0"/>
              <a:ea typeface="Calibri" panose="020F0502020204030204" pitchFamily="34" charset="0"/>
              <a:cs typeface="Times New Roman" panose="02020603050405020304" pitchFamily="18" charset="0"/>
            </a:endParaRPr>
          </a:p>
          <a:p>
            <a:pPr marL="457200"/>
            <a:r>
              <a:rPr lang="vi-V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Học lẫn nhau</a:t>
            </a:r>
            <a:endParaRPr lang="en-US">
              <a:effectLst/>
              <a:latin typeface="Calibri" panose="020F0502020204030204" pitchFamily="34" charset="0"/>
              <a:ea typeface="Calibri" panose="020F0502020204030204" pitchFamily="34" charset="0"/>
              <a:cs typeface="Times New Roman" panose="02020603050405020304" pitchFamily="18" charset="0"/>
            </a:endParaRPr>
          </a:p>
          <a:p>
            <a:pPr marL="457200"/>
            <a:r>
              <a:rPr lang="vi-V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Luôn luôn quan sát, miêu tả chi tiết, liên hệ thông qua các chi tiết, giúp mình hiểu thêm điều gì, mình muốn tìm hiểu thêm gì. </a:t>
            </a:r>
            <a:r>
              <a:rPr lang="vi-V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r>
              <a:rPr lang="vi-V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giáo viên cần khích lệ trẻ đặt càng nhiều câu hỏi càng tốt.</a:t>
            </a:r>
            <a:endParaRPr lang="en-US">
              <a:effectLst/>
              <a:latin typeface="Calibri" panose="020F0502020204030204" pitchFamily="34" charset="0"/>
              <a:ea typeface="Calibri" panose="020F0502020204030204" pitchFamily="34" charset="0"/>
              <a:cs typeface="Times New Roman" panose="02020603050405020304" pitchFamily="18" charset="0"/>
            </a:endParaRPr>
          </a:p>
          <a:p>
            <a:pPr marL="457200"/>
            <a:r>
              <a:rPr lang="vi-V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r>
              <a:rPr lang="vi-V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Tạo cho trẻ </a:t>
            </a:r>
            <a:r>
              <a:rPr lang="vi-VN" b="1" i="1" u="sng">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thói quen tư duy</a:t>
            </a:r>
            <a:r>
              <a:rPr lang="vi-V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(cần phải lặp đi lặp nhiều lần)</a:t>
            </a:r>
            <a:endParaRPr lang="en-US">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615696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340</TotalTime>
  <Words>2992</Words>
  <Application>Microsoft Office PowerPoint</Application>
  <PresentationFormat>Widescreen</PresentationFormat>
  <Paragraphs>163</Paragraphs>
  <Slides>22</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AppleSystemUIFont</vt:lpstr>
      <vt:lpstr>Arial</vt:lpstr>
      <vt:lpstr>Calibri</vt:lpstr>
      <vt:lpstr>Calibri Light</vt:lpstr>
      <vt:lpstr>Open Sans ExtraBold</vt:lpstr>
      <vt:lpstr>Symbol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 Vostro 3500</dc:creator>
  <cp:lastModifiedBy>Dell Vostro 3500</cp:lastModifiedBy>
  <cp:revision>16</cp:revision>
  <dcterms:created xsi:type="dcterms:W3CDTF">2023-08-20T14:17:25Z</dcterms:created>
  <dcterms:modified xsi:type="dcterms:W3CDTF">2023-08-22T18:40:36Z</dcterms:modified>
</cp:coreProperties>
</file>