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2" r:id="rId3"/>
    <p:sldId id="259" r:id="rId4"/>
    <p:sldId id="261" r:id="rId5"/>
    <p:sldId id="265" r:id="rId6"/>
    <p:sldId id="264" r:id="rId7"/>
    <p:sldId id="266" r:id="rId8"/>
    <p:sldId id="268" r:id="rId9"/>
    <p:sldId id="270" r:id="rId10"/>
    <p:sldId id="269" r:id="rId11"/>
    <p:sldId id="276" r:id="rId12"/>
    <p:sldId id="274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1B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F04AF-DCC1-4577-9E72-965BD096E0F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AA8B1-E5AF-4CDA-A081-FE85DDAE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1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AA8B1-E5AF-4CDA-A081-FE85DDAE7C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23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1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3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78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29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75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58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2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3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1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5D8-6B00-44B1-815A-CCCFEA4890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2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595D8-6B00-44B1-815A-CCCFEA4890A2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E6725-E63C-400C-A87B-05759CDD3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0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c&#225;c%20giao%20&#225;n%20chuyen%20cho%20ph&#7909;%20huynh\GA%20powpoint%20v&#224;%20vi%20deo%20so%2010\giao%20an%20so%2010%20tiet%201%20chuan\TiengVoTay-DangCapNhat_49xap.mp3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gif"/><Relationship Id="rId2" Type="http://schemas.openxmlformats.org/officeDocument/2006/relationships/audio" Target="file:///C:\WINDOWS\Media\tada.wav" TargetMode="External"/><Relationship Id="rId1" Type="http://schemas.microsoft.com/office/2007/relationships/media" Target="file:///C:\WINDOWS\Media\tada.wav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3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"/>
            <a:ext cx="9144000" cy="68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2057400" y="1981200"/>
            <a:ext cx="5105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2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Avant"/>
            </a:endParaRP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289349" y="1858347"/>
            <a:ext cx="5137220" cy="6832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ÁN : Lĩnh vực Phát triển ngôn ngữ  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1201770" y="2708920"/>
            <a:ext cx="6610590" cy="133994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/>
              </a:rPr>
              <a:t>Đề tài: </a:t>
            </a:r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nét thẳng, nét ngang, cong hở phải </a:t>
            </a:r>
          </a:p>
          <a:p>
            <a:pPr algn="ctr"/>
            <a:r>
              <a:rPr lang="en-US" sz="36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cong hở trái, cong tròn khép kín</a:t>
            </a:r>
            <a:endParaRPr lang="en-US" sz="3600" b="1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2612153" y="533400"/>
            <a:ext cx="5105400" cy="63890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/>
              </a:rPr>
              <a:t>UBND QUẬN LONG 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BIÊN</a:t>
            </a:r>
          </a:p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TRƯỜNG MẦM NON ĐỨC GIANG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eim new roman"/>
            </a:endParaRPr>
          </a:p>
        </p:txBody>
      </p:sp>
      <p:pic>
        <p:nvPicPr>
          <p:cNvPr id="1026" name="Picture 2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07" y="939788"/>
            <a:ext cx="1077261" cy="104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1115616" y="4294048"/>
            <a:ext cx="3945653" cy="79047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Giáo viên : Lương Thị Thu Hiền</a:t>
            </a:r>
          </a:p>
          <a:p>
            <a:pPr algn="ctr"/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 Lớp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: </a:t>
            </a: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MG lớn A2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eim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5051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/>
      <p:bldP spid="4101" grpId="0" animBg="1"/>
      <p:bldP spid="410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1 (6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99" y="0"/>
            <a:ext cx="91694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2287" y="1584588"/>
            <a:ext cx="980220" cy="23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6600" b="1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2</a:t>
            </a:r>
            <a:endParaRPr lang="en-US" sz="16600" b="1" dirty="0"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191308" y="1578192"/>
            <a:ext cx="980220" cy="23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6600" b="1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3</a:t>
            </a:r>
            <a:endParaRPr lang="en-US" sz="16600" b="1" dirty="0"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02775" y="1594900"/>
            <a:ext cx="980220" cy="23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6600" b="1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5</a:t>
            </a:r>
            <a:endParaRPr lang="en-US" sz="16600" b="1" dirty="0"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098957" y="1615014"/>
            <a:ext cx="980220" cy="23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6600" b="1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4</a:t>
            </a:r>
            <a:endParaRPr lang="en-US" sz="16600" b="1" dirty="0"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2064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03" name="Picture 3" descr="Picture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2330"/>
            <a:ext cx="9296401" cy="69303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 descr="286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6" y="5157192"/>
            <a:ext cx="1414463" cy="13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26" y="2276872"/>
            <a:ext cx="1262674" cy="21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animated_animal%20rabbi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14950"/>
            <a:ext cx="2590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72330"/>
            <a:ext cx="1348680" cy="13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1376958" cy="13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76872"/>
            <a:ext cx="1185802" cy="20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619708" y="1740891"/>
            <a:ext cx="59436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0800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51212" name="tada.wav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2484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359532" y="1844824"/>
            <a:ext cx="6203776" cy="22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b="1" u="sng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chơi </a:t>
            </a:r>
            <a:r>
              <a:rPr lang="en-US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Ai nhanh hơn</a:t>
            </a:r>
          </a:p>
          <a:p>
            <a:pPr algn="ctr">
              <a:buFontTx/>
              <a:buNone/>
            </a:pPr>
            <a:endParaRPr lang="en-US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:Bé hãy gạch chân các nét cong tròn khép kín, đếm  và viết số tương ứng vào ô vuông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566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2"/>
                </p:tgtEl>
              </p:cMediaNode>
            </p:audio>
          </p:childTnLst>
        </p:cTn>
      </p:par>
    </p:tnLst>
    <p:bldLst>
      <p:bldP spid="512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929525" y="4167595"/>
            <a:ext cx="1771905" cy="23679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Rectangle 23"/>
          <p:cNvSpPr/>
          <p:nvPr/>
        </p:nvSpPr>
        <p:spPr>
          <a:xfrm>
            <a:off x="7132214" y="3821701"/>
            <a:ext cx="1384699" cy="19300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306" name="Picture 2" descr="1 (66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24" y="0"/>
            <a:ext cx="916947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2287" y="1584588"/>
            <a:ext cx="980220" cy="23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endParaRPr lang="en-US" sz="16600" b="1" dirty="0"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463581" y="206577"/>
            <a:ext cx="1479011" cy="23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66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o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404867" y="116632"/>
            <a:ext cx="980220" cy="23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6600" b="1" dirty="0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c</a:t>
            </a:r>
            <a:endParaRPr lang="en-US" sz="16600" b="1" dirty="0"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456567" y="2253484"/>
            <a:ext cx="1290514" cy="339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3900" b="1" dirty="0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/</a:t>
            </a:r>
            <a:endParaRPr lang="en-US" sz="23900" b="1" dirty="0"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123576" y="3012581"/>
            <a:ext cx="980220" cy="23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6600" b="1" dirty="0">
                <a:solidFill>
                  <a:srgbClr val="7030A0"/>
                </a:solidFill>
                <a:latin typeface=".VnAvant" pitchFamily="34" charset="0"/>
                <a:cs typeface="Times New Roman" pitchFamily="18" charset="0"/>
              </a:rPr>
              <a:t>o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112632" y="2902533"/>
            <a:ext cx="1479011" cy="23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6600" b="1" dirty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o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126385" y="184752"/>
            <a:ext cx="1479011" cy="23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6600" b="1" dirty="0">
                <a:solidFill>
                  <a:srgbClr val="E91BDF"/>
                </a:solidFill>
                <a:latin typeface=".VnAvant" pitchFamily="34" charset="0"/>
                <a:cs typeface="Times New Roman" pitchFamily="18" charset="0"/>
              </a:rPr>
              <a:t>o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 rot="10800000">
            <a:off x="7225985" y="2209070"/>
            <a:ext cx="1178986" cy="23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6600" b="1" dirty="0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c</a:t>
            </a:r>
            <a:endParaRPr lang="en-US" sz="16600" b="1" dirty="0"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 rot="10800000">
            <a:off x="424881" y="2890327"/>
            <a:ext cx="1178986" cy="236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16600" b="1" dirty="0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c</a:t>
            </a:r>
            <a:endParaRPr lang="en-US" sz="16600" b="1" dirty="0"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98198" y="2348880"/>
            <a:ext cx="11135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71530" y="2348880"/>
            <a:ext cx="11135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44444" y="5157192"/>
            <a:ext cx="11135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95356" y="5119464"/>
            <a:ext cx="11135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132214" y="3917580"/>
            <a:ext cx="1352265" cy="20011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371022" y="4085392"/>
            <a:ext cx="9131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mtClean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  <a:endParaRPr lang="en-US" sz="8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15823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Blue hi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26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142875" y="2286000"/>
            <a:ext cx="8915400" cy="2895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Xin chào </a:t>
            </a:r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vant"/>
              </a:rPr>
              <a:t>tạm biệt!</a:t>
            </a:r>
          </a:p>
        </p:txBody>
      </p:sp>
      <p:grpSp>
        <p:nvGrpSpPr>
          <p:cNvPr id="41988" name="Group 47"/>
          <p:cNvGrpSpPr>
            <a:grpSpLocks/>
          </p:cNvGrpSpPr>
          <p:nvPr/>
        </p:nvGrpSpPr>
        <p:grpSpPr bwMode="auto">
          <a:xfrm>
            <a:off x="304800" y="685800"/>
            <a:ext cx="533400" cy="304800"/>
            <a:chOff x="3312" y="1632"/>
            <a:chExt cx="525" cy="480"/>
          </a:xfrm>
        </p:grpSpPr>
        <p:sp>
          <p:nvSpPr>
            <p:cNvPr id="42020" name="Freeform 48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Freeform 49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Freeform 50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Freeform 51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89" name="Group 47"/>
          <p:cNvGrpSpPr>
            <a:grpSpLocks/>
          </p:cNvGrpSpPr>
          <p:nvPr/>
        </p:nvGrpSpPr>
        <p:grpSpPr bwMode="auto">
          <a:xfrm>
            <a:off x="3657600" y="609600"/>
            <a:ext cx="609600" cy="457200"/>
            <a:chOff x="3312" y="1632"/>
            <a:chExt cx="525" cy="480"/>
          </a:xfrm>
        </p:grpSpPr>
        <p:sp>
          <p:nvSpPr>
            <p:cNvPr id="42016" name="Freeform 48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Freeform 49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Freeform 50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Freeform 51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0" name="Group 47"/>
          <p:cNvGrpSpPr>
            <a:grpSpLocks/>
          </p:cNvGrpSpPr>
          <p:nvPr/>
        </p:nvGrpSpPr>
        <p:grpSpPr bwMode="auto">
          <a:xfrm>
            <a:off x="5334000" y="1371600"/>
            <a:ext cx="457200" cy="381000"/>
            <a:chOff x="3312" y="1632"/>
            <a:chExt cx="525" cy="480"/>
          </a:xfrm>
        </p:grpSpPr>
        <p:sp>
          <p:nvSpPr>
            <p:cNvPr id="42012" name="Freeform 48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Freeform 49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Freeform 50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Freeform 51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1" name="Group 47"/>
          <p:cNvGrpSpPr>
            <a:grpSpLocks/>
          </p:cNvGrpSpPr>
          <p:nvPr/>
        </p:nvGrpSpPr>
        <p:grpSpPr bwMode="auto">
          <a:xfrm>
            <a:off x="7239000" y="762000"/>
            <a:ext cx="457200" cy="457200"/>
            <a:chOff x="3312" y="1632"/>
            <a:chExt cx="525" cy="480"/>
          </a:xfrm>
        </p:grpSpPr>
        <p:sp>
          <p:nvSpPr>
            <p:cNvPr id="42008" name="Freeform 48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Freeform 49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Freeform 50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Freeform 51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2" name="Group 47"/>
          <p:cNvGrpSpPr>
            <a:grpSpLocks/>
          </p:cNvGrpSpPr>
          <p:nvPr/>
        </p:nvGrpSpPr>
        <p:grpSpPr bwMode="auto">
          <a:xfrm>
            <a:off x="1752600" y="533400"/>
            <a:ext cx="533400" cy="304800"/>
            <a:chOff x="3312" y="1632"/>
            <a:chExt cx="525" cy="480"/>
          </a:xfrm>
        </p:grpSpPr>
        <p:sp>
          <p:nvSpPr>
            <p:cNvPr id="42004" name="Freeform 48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Freeform 49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6" name="Freeform 50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Freeform 51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3" name="Group 47"/>
          <p:cNvGrpSpPr>
            <a:grpSpLocks/>
          </p:cNvGrpSpPr>
          <p:nvPr/>
        </p:nvGrpSpPr>
        <p:grpSpPr bwMode="auto">
          <a:xfrm>
            <a:off x="1219200" y="1447800"/>
            <a:ext cx="533400" cy="304800"/>
            <a:chOff x="3312" y="1632"/>
            <a:chExt cx="525" cy="480"/>
          </a:xfrm>
        </p:grpSpPr>
        <p:sp>
          <p:nvSpPr>
            <p:cNvPr id="42000" name="Freeform 48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Freeform 49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Freeform 50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Freeform 51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4" name="Group 47"/>
          <p:cNvGrpSpPr>
            <a:grpSpLocks/>
          </p:cNvGrpSpPr>
          <p:nvPr/>
        </p:nvGrpSpPr>
        <p:grpSpPr bwMode="auto">
          <a:xfrm>
            <a:off x="5334000" y="533400"/>
            <a:ext cx="533400" cy="304800"/>
            <a:chOff x="3312" y="1632"/>
            <a:chExt cx="525" cy="480"/>
          </a:xfrm>
        </p:grpSpPr>
        <p:sp>
          <p:nvSpPr>
            <p:cNvPr id="41996" name="Freeform 48"/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5"/>
                <a:gd name="T40" fmla="*/ 0 h 480"/>
                <a:gd name="T41" fmla="*/ 525 w 525"/>
                <a:gd name="T42" fmla="*/ 480 h 4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Freeform 49"/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2"/>
                <a:gd name="T40" fmla="*/ 0 h 350"/>
                <a:gd name="T41" fmla="*/ 382 w 382"/>
                <a:gd name="T42" fmla="*/ 350 h 3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Freeform 50"/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0"/>
                <a:gd name="T40" fmla="*/ 0 h 332"/>
                <a:gd name="T41" fmla="*/ 270 w 270"/>
                <a:gd name="T42" fmla="*/ 332 h 33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Freeform 51"/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8"/>
                <a:gd name="T40" fmla="*/ 0 h 85"/>
                <a:gd name="T41" fmla="*/ 68 w 68"/>
                <a:gd name="T42" fmla="*/ 85 h 8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619" name="TiengVoTay-DangCapNhat_49xap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04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573" fill="hold"/>
                                        <p:tgtEl>
                                          <p:spTgt spid="246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619"/>
                </p:tgtEl>
              </p:cMediaNode>
            </p:audio>
          </p:childTnLst>
        </p:cTn>
      </p:par>
    </p:tnLst>
    <p:bldLst>
      <p:bldP spid="245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03" name="Picture 3" descr="Picture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 descr="286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02200"/>
            <a:ext cx="167640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85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03835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animated_animal%20rabbi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14950"/>
            <a:ext cx="2590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32385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524000" y="1066800"/>
            <a:ext cx="59436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0800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51212" name="tada.wav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2484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447800"/>
            <a:ext cx="6743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“Thử tài của bé’’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chúng mình tham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674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2"/>
                </p:tgtEl>
              </p:cMediaNode>
            </p:audio>
          </p:childTnLst>
        </p:cTn>
      </p:par>
    </p:tnLst>
    <p:bldLst>
      <p:bldP spid="51211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03" name="Picture 3" descr="Picture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 descr="286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02200"/>
            <a:ext cx="167640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85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03835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animated_animal%20rabbi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14950"/>
            <a:ext cx="2590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32385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524000" y="1066800"/>
            <a:ext cx="59436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0800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51212" name="tada.wav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2484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263824" y="1571623"/>
            <a:ext cx="6203776" cy="22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 Ai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b="1" dirty="0" smtClean="0">
                <a:solidFill>
                  <a:srgbClr val="0070C0"/>
                </a:solidFill>
                <a:latin typeface="Tiems new roman"/>
              </a:rPr>
              <a:t>   </a:t>
            </a:r>
            <a:r>
              <a:rPr lang="en-US" b="1" dirty="0" err="1" smtClean="0">
                <a:solidFill>
                  <a:srgbClr val="0070C0"/>
                </a:solidFill>
                <a:latin typeface="Tiems new roman"/>
              </a:rPr>
              <a:t>Cách</a:t>
            </a:r>
            <a:r>
              <a:rPr lang="en-US" b="1" dirty="0" smtClean="0">
                <a:solidFill>
                  <a:srgbClr val="0070C0"/>
                </a:solidFill>
                <a:latin typeface="Tiems new roman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ems new roman"/>
              </a:rPr>
              <a:t>chơi</a:t>
            </a:r>
            <a:r>
              <a:rPr lang="en-US" b="1" dirty="0" smtClean="0">
                <a:solidFill>
                  <a:srgbClr val="0070C0"/>
                </a:solidFill>
                <a:latin typeface="Tiems new roman"/>
              </a:rPr>
              <a:t> : </a:t>
            </a:r>
            <a:r>
              <a:rPr lang="en-US" b="1" dirty="0" err="1" smtClean="0">
                <a:solidFill>
                  <a:srgbClr val="0070C0"/>
                </a:solidFill>
                <a:latin typeface="Tiems new roman"/>
              </a:rPr>
              <a:t>bé</a:t>
            </a:r>
            <a:r>
              <a:rPr lang="en-US" b="1" dirty="0" smtClean="0">
                <a:solidFill>
                  <a:srgbClr val="0070C0"/>
                </a:solidFill>
                <a:latin typeface="Tiems new roman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ems new roman"/>
              </a:rPr>
              <a:t>đếm</a:t>
            </a:r>
            <a:r>
              <a:rPr lang="en-US" b="1" dirty="0" smtClean="0">
                <a:solidFill>
                  <a:srgbClr val="0070C0"/>
                </a:solidFill>
                <a:latin typeface="Tiems new roman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ems new roman"/>
              </a:rPr>
              <a:t>xem</a:t>
            </a:r>
            <a:r>
              <a:rPr lang="en-US" b="1" dirty="0" smtClean="0">
                <a:solidFill>
                  <a:srgbClr val="0070C0"/>
                </a:solidFill>
                <a:latin typeface="Tiems new roman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ems new roman"/>
              </a:rPr>
              <a:t>có</a:t>
            </a:r>
            <a:r>
              <a:rPr lang="en-US" b="1" dirty="0" smtClean="0">
                <a:solidFill>
                  <a:srgbClr val="0070C0"/>
                </a:solidFill>
                <a:latin typeface="Tiems new roman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ems new roman"/>
              </a:rPr>
              <a:t>bao</a:t>
            </a:r>
            <a:r>
              <a:rPr lang="en-US" b="1" dirty="0" smtClean="0">
                <a:solidFill>
                  <a:srgbClr val="0070C0"/>
                </a:solidFill>
                <a:latin typeface="Tiems new roman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ems new roman"/>
              </a:rPr>
              <a:t>nhiêu</a:t>
            </a:r>
            <a:r>
              <a:rPr lang="en-US" b="1" dirty="0" smtClean="0">
                <a:solidFill>
                  <a:srgbClr val="0070C0"/>
                </a:solidFill>
                <a:latin typeface="Tiems new roman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ems new roman"/>
              </a:rPr>
              <a:t>nét</a:t>
            </a:r>
            <a:r>
              <a:rPr lang="en-US" b="1" dirty="0" smtClean="0">
                <a:solidFill>
                  <a:srgbClr val="0070C0"/>
                </a:solidFill>
                <a:latin typeface="Tiems new roman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ems new roman"/>
              </a:rPr>
              <a:t>thẳng</a:t>
            </a:r>
            <a:r>
              <a:rPr lang="en-US" b="1" dirty="0" smtClean="0">
                <a:solidFill>
                  <a:srgbClr val="0070C0"/>
                </a:solidFill>
                <a:latin typeface="Tiems new roman"/>
              </a:rPr>
              <a:t>, </a:t>
            </a:r>
            <a:r>
              <a:rPr lang="en-US" b="1" dirty="0" err="1" smtClean="0">
                <a:solidFill>
                  <a:srgbClr val="0070C0"/>
                </a:solidFill>
                <a:latin typeface="Tiems new roman"/>
              </a:rPr>
              <a:t>chọn</a:t>
            </a:r>
            <a:r>
              <a:rPr lang="en-US" b="1" dirty="0" smtClean="0">
                <a:solidFill>
                  <a:srgbClr val="0070C0"/>
                </a:solidFill>
                <a:latin typeface="Tiems new roman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ems new roman"/>
              </a:rPr>
              <a:t>chữ</a:t>
            </a:r>
            <a:r>
              <a:rPr lang="en-US" b="1" dirty="0" smtClean="0">
                <a:solidFill>
                  <a:srgbClr val="0070C0"/>
                </a:solidFill>
                <a:latin typeface="Tiems new roman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ems new roman"/>
              </a:rPr>
              <a:t>số</a:t>
            </a:r>
            <a:r>
              <a:rPr lang="en-US" b="1" dirty="0" smtClean="0">
                <a:solidFill>
                  <a:srgbClr val="0070C0"/>
                </a:solidFill>
                <a:latin typeface="Tiems new roman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ems new roman"/>
              </a:rPr>
              <a:t>tương</a:t>
            </a:r>
            <a:r>
              <a:rPr lang="en-US" b="1" dirty="0" smtClean="0">
                <a:solidFill>
                  <a:srgbClr val="0070C0"/>
                </a:solidFill>
                <a:latin typeface="Tiems new roman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ems new roman"/>
              </a:rPr>
              <a:t>ứng</a:t>
            </a:r>
            <a:r>
              <a:rPr lang="en-US" b="1" dirty="0" smtClean="0">
                <a:solidFill>
                  <a:srgbClr val="0070C0"/>
                </a:solidFill>
                <a:latin typeface="Tiems new roman"/>
              </a:rPr>
              <a:t> </a:t>
            </a:r>
            <a:endParaRPr lang="en-US" b="1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54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2"/>
                </p:tgtEl>
              </p:cMediaNode>
            </p:audio>
          </p:childTnLst>
        </p:cTn>
      </p:par>
    </p:tnLst>
    <p:bldLst>
      <p:bldP spid="512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03" name="Picture 3" descr="Picture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7258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 descr="2866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2" y="4944777"/>
            <a:ext cx="1676400" cy="13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2864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8" y="-225956"/>
            <a:ext cx="1043608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b3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132856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animated_animal%20rabbit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17232"/>
            <a:ext cx="259080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2864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-243408"/>
            <a:ext cx="1468016" cy="146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2864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13" y="4797152"/>
            <a:ext cx="112754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b3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700087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876245" y="1374244"/>
            <a:ext cx="896995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7300" b="1" smtClean="0">
                <a:solidFill>
                  <a:srgbClr val="00B0F0"/>
                </a:solidFill>
                <a:latin typeface=".VnAvant" pitchFamily="34" charset="0"/>
              </a:rPr>
              <a:t>l</a:t>
            </a:r>
            <a:endParaRPr lang="vi-VN" sz="14400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51212" name="tada.wav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2484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19158" y="3682395"/>
            <a:ext cx="72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7030A0"/>
                </a:solidFill>
                <a:latin typeface=".VnAvant" pitchFamily="34" charset="0"/>
              </a:rPr>
              <a:t>1</a:t>
            </a:r>
            <a:endParaRPr lang="en-US" sz="9600" b="1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9269" y="3679966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7030A0"/>
                </a:solidFill>
                <a:latin typeface=".VnAvant" pitchFamily="34" charset="0"/>
              </a:rPr>
              <a:t>2</a:t>
            </a:r>
            <a:endParaRPr lang="en-US" sz="9600" b="1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44997" y="3579929"/>
            <a:ext cx="839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7030A0"/>
                </a:solidFill>
                <a:latin typeface=".VnAvant" pitchFamily="34" charset="0"/>
              </a:rPr>
              <a:t>3</a:t>
            </a:r>
            <a:endParaRPr lang="en-US" sz="9600" b="1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33261" y="3549045"/>
            <a:ext cx="871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7030A0"/>
                </a:solidFill>
                <a:latin typeface=".VnAvant" pitchFamily="34" charset="0"/>
              </a:rPr>
              <a:t>4</a:t>
            </a:r>
            <a:endParaRPr lang="en-US" sz="9600" b="1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0232" y="3559781"/>
            <a:ext cx="838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7030A0"/>
                </a:solidFill>
                <a:latin typeface=".VnAvant" pitchFamily="34" charset="0"/>
              </a:rPr>
              <a:t>5</a:t>
            </a:r>
            <a:endParaRPr lang="en-US" sz="9600" b="1">
              <a:solidFill>
                <a:srgbClr val="7030A0"/>
              </a:solidFill>
              <a:latin typeface=".VnAvant" pitchFamily="34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535298" y="206873"/>
            <a:ext cx="896995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7300" b="1" smtClean="0">
                <a:solidFill>
                  <a:srgbClr val="00B0F0"/>
                </a:solidFill>
                <a:latin typeface=".VnAvant" pitchFamily="34" charset="0"/>
              </a:rPr>
              <a:t>l</a:t>
            </a:r>
            <a:endParaRPr lang="vi-VN" sz="144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483768" y="1263883"/>
            <a:ext cx="896995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7300" b="1" smtClean="0">
                <a:solidFill>
                  <a:srgbClr val="00B0F0"/>
                </a:solidFill>
                <a:latin typeface=".VnAvant" pitchFamily="34" charset="0"/>
              </a:rPr>
              <a:t>l</a:t>
            </a:r>
            <a:endParaRPr lang="vi-VN" sz="144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6469076" y="755556"/>
            <a:ext cx="896995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7300" b="1" smtClean="0">
                <a:solidFill>
                  <a:srgbClr val="00B0F0"/>
                </a:solidFill>
                <a:latin typeface=".VnAvant" pitchFamily="34" charset="0"/>
              </a:rPr>
              <a:t>l</a:t>
            </a:r>
            <a:endParaRPr lang="vi-VN" sz="14400" b="1">
              <a:solidFill>
                <a:srgbClr val="FF3300"/>
              </a:solidFill>
              <a:latin typeface=".VnAvant" pitchFamily="34" charset="0"/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3178883" y="1584173"/>
            <a:ext cx="89699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400" b="1" smtClean="0">
                <a:solidFill>
                  <a:srgbClr val="00B0F0"/>
                </a:solidFill>
                <a:latin typeface=".VnAvant" pitchFamily="34" charset="0"/>
              </a:rPr>
              <a:t>c</a:t>
            </a:r>
            <a:endParaRPr lang="vi-VN" sz="14400" b="1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39149" y="605909"/>
            <a:ext cx="10801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smtClean="0">
                <a:solidFill>
                  <a:srgbClr val="00B0F0"/>
                </a:solidFill>
              </a:rPr>
              <a:t>/</a:t>
            </a:r>
            <a:endParaRPr lang="en-US" sz="16600" b="1">
              <a:solidFill>
                <a:srgbClr val="00B0F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00994" y="1263883"/>
            <a:ext cx="10801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smtClean="0">
                <a:solidFill>
                  <a:srgbClr val="00B0F0"/>
                </a:solidFill>
              </a:rPr>
              <a:t>/</a:t>
            </a:r>
            <a:endParaRPr lang="en-US" sz="166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181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2"/>
                </p:tgtEl>
              </p:cMediaNode>
            </p:audio>
          </p:childTnLst>
        </p:cTn>
      </p:par>
    </p:tnLst>
    <p:bldLst>
      <p:bldP spid="7" grpId="0"/>
      <p:bldP spid="19" grpId="0"/>
      <p:bldP spid="20" grpId="0"/>
      <p:bldP spid="22" grpId="0"/>
      <p:bldP spid="27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03" name="Picture 3" descr="Picture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 descr="286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02200"/>
            <a:ext cx="1676400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85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203835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animated_animal%20rabbi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14950"/>
            <a:ext cx="2590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32385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5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14001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524000" y="1066800"/>
            <a:ext cx="59436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0800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51212" name="tada.wav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2484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263824" y="1571623"/>
            <a:ext cx="6203776" cy="22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b="1" u="sng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chơi 2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Hãy chọn tôi</a:t>
            </a:r>
          </a:p>
          <a:p>
            <a:pPr algn="ctr">
              <a:buFontTx/>
              <a:buNone/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bé chọn các nét giống nhau về đặc điểm và gọi tên các nét đó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94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2"/>
                </p:tgtEl>
              </p:cMediaNode>
            </p:audio>
          </p:childTnLst>
        </p:cTn>
      </p:par>
    </p:tnLst>
    <p:bldLst>
      <p:bldP spid="512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03" name="Picture 3" descr="Picture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317230" cy="69040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 descr="286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638798"/>
            <a:ext cx="1252410" cy="121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091" y="188640"/>
            <a:ext cx="1322068" cy="132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276872"/>
            <a:ext cx="990600" cy="21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animated_animal%20rabbi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877272"/>
            <a:ext cx="2218928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77" y="0"/>
            <a:ext cx="1348680" cy="13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48"/>
            <a:ext cx="1219201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905000"/>
            <a:ext cx="963216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2" name="tada.wav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2484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091525">
            <a:off x="1552575" y="1036679"/>
            <a:ext cx="108012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smtClean="0">
                <a:solidFill>
                  <a:srgbClr val="00B0F0"/>
                </a:solidFill>
              </a:rPr>
              <a:t>/</a:t>
            </a:r>
            <a:endParaRPr lang="en-US" sz="16600" b="1">
              <a:solidFill>
                <a:srgbClr val="00B0F0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910608" y="1445312"/>
            <a:ext cx="274712" cy="2162548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 rot="5400000">
            <a:off x="6038053" y="100264"/>
            <a:ext cx="278508" cy="2820888"/>
          </a:xfrm>
          <a:prstGeom prst="rect">
            <a:avLst/>
          </a:prstGeom>
          <a:solidFill>
            <a:srgbClr val="FF6600"/>
          </a:solidFill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 rot="5400000">
            <a:off x="5859550" y="2283828"/>
            <a:ext cx="280512" cy="2815208"/>
          </a:xfrm>
          <a:prstGeom prst="rect">
            <a:avLst/>
          </a:prstGeom>
          <a:solidFill>
            <a:srgbClr val="7030A0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 rot="5400000">
            <a:off x="3049876" y="3817952"/>
            <a:ext cx="329927" cy="2736303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9806" y="1462878"/>
            <a:ext cx="132921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smtClean="0">
                <a:solidFill>
                  <a:srgbClr val="00B0F0"/>
                </a:solidFill>
                <a:latin typeface=".VnAvant" pitchFamily="34" charset="0"/>
                <a:cs typeface="Times New Roman" pitchFamily="18" charset="0"/>
              </a:rPr>
              <a:t>c</a:t>
            </a:r>
            <a:endParaRPr lang="en-US" sz="13800" b="1">
              <a:solidFill>
                <a:srgbClr val="00B0F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3330" y="2532824"/>
            <a:ext cx="168727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  <a:latin typeface=".VnAvant" pitchFamily="34" charset="0"/>
              </a:rPr>
              <a:t>o</a:t>
            </a:r>
            <a:endParaRPr lang="en-US" sz="138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0112" y="407707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49215" y="43594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12" y="4104925"/>
            <a:ext cx="1005231" cy="165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94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2"/>
                </p:tgtEl>
              </p:cMediaNode>
            </p:audio>
          </p:childTnLst>
        </p:cTn>
      </p:par>
    </p:tnLst>
    <p:bldLst>
      <p:bldP spid="2" grpId="0"/>
      <p:bldP spid="19" grpId="0" animBg="1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03" name="Picture 3" descr="Picture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1" y="-72330"/>
            <a:ext cx="9296401" cy="69619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 descr="286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6" y="5157192"/>
            <a:ext cx="1414463" cy="13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26" y="2276872"/>
            <a:ext cx="1262674" cy="21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animated_animal%20rabbi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14949"/>
            <a:ext cx="2590800" cy="157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72330"/>
            <a:ext cx="1348680" cy="13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1376958" cy="13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90" y="2410222"/>
            <a:ext cx="1185802" cy="20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619708" y="1740891"/>
            <a:ext cx="59436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0800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51212" name="tada.wav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2484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359532" y="1844824"/>
            <a:ext cx="6203776" cy="22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b="1" u="sng" err="1" smtClean="0">
                <a:solidFill>
                  <a:srgbClr val="0070C0"/>
                </a:solidFill>
                <a:latin typeface="Tiems new roman"/>
              </a:rPr>
              <a:t>Trò</a:t>
            </a:r>
            <a:r>
              <a:rPr lang="en-US" b="1" u="sng" smtClean="0">
                <a:solidFill>
                  <a:srgbClr val="0070C0"/>
                </a:solidFill>
                <a:latin typeface="Tiems new roman"/>
              </a:rPr>
              <a:t> chơi 3 </a:t>
            </a:r>
            <a:r>
              <a:rPr lang="en-US" b="1" smtClean="0">
                <a:solidFill>
                  <a:srgbClr val="0070C0"/>
                </a:solidFill>
                <a:latin typeface=".VnAvant" pitchFamily="34" charset="0"/>
              </a:rPr>
              <a:t>: </a:t>
            </a: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họn sao cho đúng</a:t>
            </a:r>
          </a:p>
          <a:p>
            <a:pPr algn="ctr">
              <a:buFontTx/>
              <a:buNone/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FontTx/>
              <a:buNone/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có bao nhiêu chiếc xe có nét cong hở phải , điền số theo thứ tự từ bé đến lớn vào đó 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194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2"/>
                </p:tgtEl>
              </p:cMediaNode>
            </p:audio>
          </p:childTnLst>
        </p:cTn>
      </p:par>
    </p:tnLst>
    <p:bldLst>
      <p:bldP spid="512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Cap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15" y="1022469"/>
            <a:ext cx="1330821" cy="68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Desktop\Cap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55638"/>
            <a:ext cx="1602440" cy="68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D:\Desktop\Cap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466" y="2734464"/>
            <a:ext cx="1330821" cy="75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Desktop\Cap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42" y="3489357"/>
            <a:ext cx="1330821" cy="68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2866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742" y="5958659"/>
            <a:ext cx="896678" cy="87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107" y="-1605"/>
            <a:ext cx="943694" cy="94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52" y="30779"/>
            <a:ext cx="1121588" cy="112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286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409" y="5959596"/>
            <a:ext cx="850298" cy="85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6484296" y="-182820"/>
            <a:ext cx="10595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FF3300"/>
                </a:solidFill>
                <a:latin typeface=".VnAvant" pitchFamily="34" charset="0"/>
              </a:rPr>
              <a:t>C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38642" y="2328846"/>
            <a:ext cx="10595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7030A0"/>
                </a:solidFill>
                <a:latin typeface=".VnAvant" pitchFamily="34" charset="0"/>
              </a:rPr>
              <a:t>C</a:t>
            </a:r>
          </a:p>
        </p:txBody>
      </p:sp>
      <p:pic>
        <p:nvPicPr>
          <p:cNvPr id="35" name="Picture 2" descr="D:\Desktop\Cap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019" y="5060896"/>
            <a:ext cx="1330821" cy="68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7580764" y="3900385"/>
            <a:ext cx="10595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00B050"/>
                </a:solidFill>
                <a:latin typeface=".VnAvant" pitchFamily="34" charset="0"/>
              </a:rPr>
              <a:t>C</a:t>
            </a:r>
          </a:p>
        </p:txBody>
      </p:sp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138" y="1507925"/>
            <a:ext cx="964689" cy="141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Desktop\Cap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54" y="3592158"/>
            <a:ext cx="1330821" cy="8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02" y="2385872"/>
            <a:ext cx="964689" cy="132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Desktop\Cap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88" y="1342311"/>
            <a:ext cx="1330821" cy="68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22" y="207512"/>
            <a:ext cx="964689" cy="11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D:\Desktop\Cap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42" y="5958659"/>
            <a:ext cx="1330821" cy="68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80" y="5075164"/>
            <a:ext cx="964689" cy="111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2195736" y="5308368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B0F0"/>
                </a:solidFill>
                <a:latin typeface=".VnAvant" pitchFamily="34" charset="0"/>
              </a:rPr>
              <a:t>1</a:t>
            </a:r>
            <a:endParaRPr lang="en-US" sz="9600" b="1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03848" y="5288340"/>
            <a:ext cx="839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B0F0"/>
                </a:solidFill>
                <a:latin typeface=".VnAvant" pitchFamily="34" charset="0"/>
              </a:rPr>
              <a:t>2</a:t>
            </a:r>
            <a:endParaRPr lang="en-US" sz="9600" b="1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234021" y="5258795"/>
            <a:ext cx="838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B0F0"/>
                </a:solidFill>
                <a:latin typeface=".VnAvant" pitchFamily="34" charset="0"/>
              </a:rPr>
              <a:t>3</a:t>
            </a:r>
            <a:endParaRPr lang="en-US" sz="9600" b="1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55060" y="5173829"/>
            <a:ext cx="838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00B0F0"/>
                </a:solidFill>
                <a:latin typeface=".VnAvant" pitchFamily="34" charset="0"/>
              </a:rPr>
              <a:t>4</a:t>
            </a:r>
            <a:endParaRPr lang="en-US" sz="9600" b="1">
              <a:solidFill>
                <a:srgbClr val="00B0F0"/>
              </a:solidFill>
              <a:latin typeface=".VnAvant" pitchFamily="34" charset="0"/>
            </a:endParaRP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1106972" y="157259"/>
            <a:ext cx="10595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600" b="1">
                <a:solidFill>
                  <a:srgbClr val="00B050"/>
                </a:solidFill>
                <a:latin typeface=".VnAvant" pitchFamily="34" charset="0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02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031E-6 L -0.14167 -0.2516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25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40518E-6 L 0.3401 -0.6054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97" y="-30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78261E-6 L 0.32969 -0.0242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6" y="-1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65402E-6 L -0.39427 -0.5467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22" y="-273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6" grpId="0"/>
      <p:bldP spid="63" grpId="0"/>
      <p:bldP spid="64" grpId="0"/>
      <p:bldP spid="71" grpId="0"/>
      <p:bldP spid="72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03" name="Picture 3" descr="Picture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2330"/>
            <a:ext cx="9296401" cy="69303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 descr="286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6" y="5157192"/>
            <a:ext cx="1414463" cy="13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63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26" y="2276872"/>
            <a:ext cx="1262674" cy="2190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animated_animal%20rabbi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314950"/>
            <a:ext cx="25908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-72330"/>
            <a:ext cx="1348680" cy="13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9" name="Picture 9" descr="28644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7192"/>
            <a:ext cx="1376958" cy="13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0" name="Picture 10" descr="b3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76872"/>
            <a:ext cx="1185802" cy="20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619708" y="1740891"/>
            <a:ext cx="59436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vi-VN" sz="20800" b="1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51212" name="tada.wav">
            <a:hlinkClick r:id="" action="ppaction://media"/>
          </p:cNvPr>
          <p:cNvPicPr>
            <a:picLocks noGrp="1" noChangeAspect="1" noChangeArrowheads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6248400"/>
            <a:ext cx="304800" cy="304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359532" y="1844824"/>
            <a:ext cx="6203776" cy="221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b="1" u="sng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chơi </a:t>
            </a:r>
            <a:r>
              <a:rPr lang="en-US" b="1" u="sng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u="sng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:Chữ số tinh nghịch</a:t>
            </a:r>
          </a:p>
          <a:p>
            <a:pPr algn="ctr">
              <a:buFontTx/>
              <a:buNone/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buFontTx/>
              <a:buNone/>
            </a:pP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b="1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:chọn các chữ số trong đó có các nét cong hở trái 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72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12"/>
                </p:tgtEl>
              </p:cMediaNode>
            </p:audio>
          </p:childTnLst>
        </p:cTn>
      </p:par>
    </p:tnLst>
    <p:bldLst>
      <p:bldP spid="51211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6.4|6.5|5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257</Words>
  <Application>Microsoft Office PowerPoint</Application>
  <PresentationFormat>On-screen Show (4:3)</PresentationFormat>
  <Paragraphs>61</Paragraphs>
  <Slides>13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.VnAvant</vt:lpstr>
      <vt:lpstr>Arial</vt:lpstr>
      <vt:lpstr>Calibri</vt:lpstr>
      <vt:lpstr>Teim new roman</vt:lpstr>
      <vt:lpstr>Tiems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Win7 x86</dc:creator>
  <cp:lastModifiedBy>AutoBVT</cp:lastModifiedBy>
  <cp:revision>50</cp:revision>
  <dcterms:created xsi:type="dcterms:W3CDTF">2021-09-09T03:32:46Z</dcterms:created>
  <dcterms:modified xsi:type="dcterms:W3CDTF">2023-09-20T03:34:42Z</dcterms:modified>
</cp:coreProperties>
</file>