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8" r:id="rId5"/>
    <p:sldId id="269" r:id="rId6"/>
    <p:sldId id="260" r:id="rId7"/>
    <p:sldId id="261" r:id="rId8"/>
    <p:sldId id="262" r:id="rId9"/>
    <p:sldId id="263" r:id="rId10"/>
    <p:sldId id="270" r:id="rId11"/>
    <p:sldId id="265" r:id="rId12"/>
    <p:sldId id="264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5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0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9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5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7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7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6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6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5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CBD56-E76B-4CA4-8EC0-B565AC1A391F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CD37C-EE78-4D1D-B7BC-6B81E7C9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8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7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8924" y="173864"/>
            <a:ext cx="9028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3200" b="1" u="sng" dirty="0">
                <a:solidFill>
                  <a:srgbClr val="C00000"/>
                </a:solidFill>
              </a:rPr>
              <a:t>TRƯỜNG MẦM NON ĐỨC GIANG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782" y="1565645"/>
            <a:ext cx="1236372" cy="122810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09045" y="3014302"/>
            <a:ext cx="6470562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+mn-lt"/>
              </a:rPr>
              <a:t>LĨNH VỰC PHÁT </a:t>
            </a:r>
            <a:r>
              <a:rPr lang="en-US" sz="3600" b="1">
                <a:solidFill>
                  <a:srgbClr val="FF0000"/>
                </a:solidFill>
                <a:latin typeface="+mn-lt"/>
              </a:rPr>
              <a:t>TRIỂN </a:t>
            </a:r>
            <a:r>
              <a:rPr lang="en-US" sz="3600" b="1" smtClean="0">
                <a:solidFill>
                  <a:srgbClr val="FF0000"/>
                </a:solidFill>
                <a:latin typeface="+mn-lt"/>
              </a:rPr>
              <a:t>THẨM MỸ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6696" y="3908205"/>
            <a:ext cx="5792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993300"/>
                </a:solidFill>
              </a:rPr>
              <a:t>Tạo hình: Vẽ tranh bảo vệ môi trường</a:t>
            </a:r>
            <a:endParaRPr lang="en-US" sz="2800" b="1" dirty="0">
              <a:solidFill>
                <a:srgbClr val="993300"/>
              </a:solidFill>
            </a:endParaRPr>
          </a:p>
          <a:p>
            <a:pPr algn="ctr"/>
            <a:r>
              <a:rPr lang="en-US" sz="2800" b="1" dirty="0" err="1">
                <a:solidFill>
                  <a:srgbClr val="993300"/>
                </a:solidFill>
              </a:rPr>
              <a:t>Lứa</a:t>
            </a:r>
            <a:r>
              <a:rPr lang="en-US" sz="2800" b="1" dirty="0">
                <a:solidFill>
                  <a:srgbClr val="993300"/>
                </a:solidFill>
              </a:rPr>
              <a:t> </a:t>
            </a:r>
            <a:r>
              <a:rPr lang="en-US" sz="2800" b="1" dirty="0" err="1">
                <a:solidFill>
                  <a:srgbClr val="993300"/>
                </a:solidFill>
              </a:rPr>
              <a:t>tuổi</a:t>
            </a:r>
            <a:r>
              <a:rPr lang="en-US" sz="2800" b="1">
                <a:solidFill>
                  <a:srgbClr val="993300"/>
                </a:solidFill>
              </a:rPr>
              <a:t>: </a:t>
            </a:r>
            <a:r>
              <a:rPr lang="en-US" sz="2800" b="1" smtClean="0">
                <a:solidFill>
                  <a:srgbClr val="993300"/>
                </a:solidFill>
              </a:rPr>
              <a:t>5-  6 tuổi</a:t>
            </a:r>
            <a:endParaRPr lang="en-US" sz="2800" b="1" dirty="0">
              <a:solidFill>
                <a:srgbClr val="993300"/>
              </a:solidFill>
            </a:endParaRPr>
          </a:p>
          <a:p>
            <a:pPr algn="ctr"/>
            <a:endParaRPr lang="en-US" sz="2800" b="1" smtClean="0">
              <a:solidFill>
                <a:srgbClr val="993300"/>
              </a:solidFill>
            </a:endParaRPr>
          </a:p>
          <a:p>
            <a:pPr algn="ctr"/>
            <a:r>
              <a:rPr lang="en-US" sz="2800" b="1" smtClean="0">
                <a:solidFill>
                  <a:srgbClr val="002060"/>
                </a:solidFill>
              </a:rPr>
              <a:t>Giáo viên: Bành Thị Tâm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1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4559" r="6911" b="4559"/>
          <a:stretch/>
        </p:blipFill>
        <p:spPr>
          <a:xfrm>
            <a:off x="7261411" y="256851"/>
            <a:ext cx="2702859" cy="2770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-1" r="6427" b="5295"/>
          <a:stretch/>
        </p:blipFill>
        <p:spPr>
          <a:xfrm rot="5400000">
            <a:off x="2892831" y="-333106"/>
            <a:ext cx="2591861" cy="4128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3529" r="2613" b="3529"/>
          <a:stretch/>
        </p:blipFill>
        <p:spPr>
          <a:xfrm>
            <a:off x="941294" y="3866031"/>
            <a:ext cx="3818965" cy="2548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4" r="2811" b="7451"/>
          <a:stretch/>
        </p:blipFill>
        <p:spPr>
          <a:xfrm rot="10800000">
            <a:off x="5076830" y="3724834"/>
            <a:ext cx="2926975" cy="2689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30706" r="4980" b="36353"/>
          <a:stretch/>
        </p:blipFill>
        <p:spPr>
          <a:xfrm>
            <a:off x="8648562" y="4294136"/>
            <a:ext cx="2898680" cy="155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8509" y="3432220"/>
            <a:ext cx="6948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Trẻ nêu ý tưởng của mình</a:t>
            </a:r>
            <a:endParaRPr lang="en-US" sz="4400" b="1" dirty="0">
              <a:solidFill>
                <a:srgbClr val="FF0000"/>
              </a:solidFill>
            </a:endParaRPr>
          </a:p>
          <a:p>
            <a:pPr algn="ctr"/>
            <a:endParaRPr lang="en-US" sz="2800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4695" r="11774" b="8921"/>
          <a:stretch/>
        </p:blipFill>
        <p:spPr>
          <a:xfrm rot="5400000">
            <a:off x="1499315" y="-780246"/>
            <a:ext cx="3097370" cy="5185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18216" r="9343" b="11173"/>
          <a:stretch/>
        </p:blipFill>
        <p:spPr>
          <a:xfrm>
            <a:off x="6095996" y="264015"/>
            <a:ext cx="5630909" cy="3097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9954" r="3990" b="9671"/>
          <a:stretch/>
        </p:blipFill>
        <p:spPr>
          <a:xfrm>
            <a:off x="455052" y="3544250"/>
            <a:ext cx="5185894" cy="3075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6573" r="6103" b="10422"/>
          <a:stretch/>
        </p:blipFill>
        <p:spPr>
          <a:xfrm rot="10800000">
            <a:off x="6095996" y="3429000"/>
            <a:ext cx="5630909" cy="307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4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11411" r="4272" b="6290"/>
          <a:stretch/>
        </p:blipFill>
        <p:spPr>
          <a:xfrm rot="10800000">
            <a:off x="296211" y="187213"/>
            <a:ext cx="5512159" cy="3232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r="8519"/>
          <a:stretch/>
        </p:blipFill>
        <p:spPr>
          <a:xfrm rot="16200000">
            <a:off x="1349443" y="2424446"/>
            <a:ext cx="3070671" cy="5512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8263" r="2441" b="8356"/>
          <a:stretch/>
        </p:blipFill>
        <p:spPr>
          <a:xfrm>
            <a:off x="6128196" y="216189"/>
            <a:ext cx="5743978" cy="3212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t="6009" r="6766" b="8733"/>
          <a:stretch/>
        </p:blipFill>
        <p:spPr>
          <a:xfrm rot="5400000">
            <a:off x="7472360" y="2277412"/>
            <a:ext cx="3032036" cy="57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0057" y="2782669"/>
            <a:ext cx="7563394" cy="64633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36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CÁC BÉ CHĂM NGOAN HỌC GIỎI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0234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3340" y="751344"/>
            <a:ext cx="103546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</a:rPr>
              <a:t>1.Kiến thức: </a:t>
            </a:r>
          </a:p>
          <a:p>
            <a:r>
              <a:rPr lang="en-US" sz="2400" b="1" smtClean="0">
                <a:solidFill>
                  <a:schemeClr val="bg1">
                    <a:lumMod val="95000"/>
                  </a:schemeClr>
                </a:solidFill>
              </a:rPr>
              <a:t>- Trẻ biết sử dụng các nét vẽ đơn giản để vẽ thành tranh về bảo vệ môi trường</a:t>
            </a:r>
          </a:p>
          <a:p>
            <a:r>
              <a:rPr lang="en-US" sz="2400" b="1" smtClean="0">
                <a:solidFill>
                  <a:schemeClr val="bg1">
                    <a:lumMod val="95000"/>
                  </a:schemeClr>
                </a:solidFill>
              </a:rPr>
              <a:t>-Trẻ biết sắp xếp bố cục bức tranh thật đẹp: ở xa thì nhỏ, ở gần thì vẽ to</a:t>
            </a:r>
          </a:p>
          <a:p>
            <a:r>
              <a:rPr lang="en-US" sz="2400" b="1" smtClean="0">
                <a:solidFill>
                  <a:schemeClr val="bg1">
                    <a:lumMod val="95000"/>
                  </a:schemeClr>
                </a:solidFill>
              </a:rPr>
              <a:t>- Trẻ biết phối màu thật đẹp cho bức tranh</a:t>
            </a:r>
          </a:p>
          <a:p>
            <a:pPr marL="457200" indent="-457200">
              <a:buFontTx/>
              <a:buChar char="-"/>
            </a:pPr>
            <a:endParaRPr lang="en-US" sz="24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3338" y="2938674"/>
            <a:ext cx="103546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</a:rPr>
              <a:t>2. Kĩ năng</a:t>
            </a:r>
          </a:p>
          <a:p>
            <a:r>
              <a:rPr lang="en-US" sz="2400" b="1" smtClean="0">
                <a:solidFill>
                  <a:schemeClr val="bg1">
                    <a:lumMod val="95000"/>
                  </a:schemeClr>
                </a:solidFill>
              </a:rPr>
              <a:t>- Rèn kĩ năng vẽ và phát triển khả năng sáng tạo cho trẻ</a:t>
            </a:r>
          </a:p>
          <a:p>
            <a:r>
              <a:rPr lang="en-US" sz="2400" b="1" smtClean="0">
                <a:solidFill>
                  <a:schemeClr val="bg1">
                    <a:lumMod val="95000"/>
                  </a:schemeClr>
                </a:solidFill>
              </a:rPr>
              <a:t>- Trẻ phối màu sắc  thật đẹp cho bức tranh</a:t>
            </a:r>
          </a:p>
          <a:p>
            <a:pPr marL="457200" indent="-457200">
              <a:buFontTx/>
              <a:buChar char="-"/>
            </a:pPr>
            <a:endParaRPr lang="en-US" sz="24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3339" y="4756672"/>
            <a:ext cx="103546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</a:rPr>
              <a:t>3. Thái độ</a:t>
            </a:r>
          </a:p>
          <a:p>
            <a:r>
              <a:rPr lang="en-US" sz="2400" b="1" smtClean="0">
                <a:solidFill>
                  <a:schemeClr val="bg1">
                    <a:lumMod val="95000"/>
                  </a:schemeClr>
                </a:solidFill>
              </a:rPr>
              <a:t>Trẻ hứng thú vào hoạt động, Trẻ có ý thức bảo vệ môi trường</a:t>
            </a:r>
            <a:endParaRPr lang="en-US" sz="2400" b="1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034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9110" y="56330"/>
            <a:ext cx="5872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Điều đó tùy thuộc hành động của bạn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6" name="hat M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928" t="39238" r="8065" b="39048"/>
          <a:stretch/>
        </p:blipFill>
        <p:spPr>
          <a:xfrm>
            <a:off x="618565" y="827034"/>
            <a:ext cx="10878670" cy="585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2190" y="855913"/>
            <a:ext cx="4437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993300"/>
                </a:solidFill>
              </a:rPr>
              <a:t>Các con vừa hát bài hát gì?</a:t>
            </a:r>
            <a:endParaRPr lang="en-US" sz="2800" b="1" dirty="0">
              <a:solidFill>
                <a:srgbClr val="993300"/>
              </a:solidFill>
            </a:endParaRPr>
          </a:p>
          <a:p>
            <a:pPr algn="ctr"/>
            <a:endParaRPr lang="en-US" sz="2800" b="1" smtClean="0">
              <a:solidFill>
                <a:srgbClr val="99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8524" y="1685505"/>
            <a:ext cx="620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Điều đó tùy thuộc hành động của bạn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931831" y="1810020"/>
            <a:ext cx="837127" cy="3407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10647" y="1266613"/>
            <a:ext cx="4437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Bài hát nói về điều gì?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049" y="2531243"/>
            <a:ext cx="10189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7030A0"/>
                </a:solidFill>
              </a:rPr>
              <a:t>Bài hát nói về môi trường xanh, sạch và kêu gọi chúng ta hãy chung tay bảo vệ môi trường bằng những hành động của mình. </a:t>
            </a:r>
            <a:endParaRPr lang="en-US" sz="28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7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2"/>
      <p:bldP spid="5" grpId="0"/>
      <p:bldP spid="5" grpId="1"/>
      <p:bldP spid="8" grpId="0" animBg="1"/>
      <p:bldP spid="8" grpId="1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953" r="2931" b="5143"/>
          <a:stretch/>
        </p:blipFill>
        <p:spPr>
          <a:xfrm rot="5400000">
            <a:off x="3355042" y="-1593477"/>
            <a:ext cx="5526739" cy="101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9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5258" r="5117" b="9672"/>
          <a:stretch/>
        </p:blipFill>
        <p:spPr>
          <a:xfrm>
            <a:off x="3294090" y="342899"/>
            <a:ext cx="5344733" cy="2923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9578" r="9624" b="12301"/>
          <a:stretch/>
        </p:blipFill>
        <p:spPr>
          <a:xfrm>
            <a:off x="476518" y="3374265"/>
            <a:ext cx="5576552" cy="320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10141" r="7794" b="9108"/>
          <a:stretch/>
        </p:blipFill>
        <p:spPr>
          <a:xfrm>
            <a:off x="6207617" y="3429000"/>
            <a:ext cx="5543601" cy="3148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8823" y="1229709"/>
            <a:ext cx="3112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rgbClr val="C00000"/>
                </a:solidFill>
              </a:rPr>
              <a:t>Ba bức tranh này đều vẽ về hành động gì?</a:t>
            </a:r>
            <a:endParaRPr lang="en-US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8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5258" r="5117" b="9672"/>
          <a:stretch/>
        </p:blipFill>
        <p:spPr>
          <a:xfrm>
            <a:off x="706191" y="962696"/>
            <a:ext cx="10779617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9578" r="9624" b="12301"/>
          <a:stretch/>
        </p:blipFill>
        <p:spPr>
          <a:xfrm>
            <a:off x="682580" y="618186"/>
            <a:ext cx="10934164" cy="566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10141" r="7794" b="9108"/>
          <a:stretch/>
        </p:blipFill>
        <p:spPr>
          <a:xfrm>
            <a:off x="708339" y="1056068"/>
            <a:ext cx="10869768" cy="47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225</Words>
  <Application>Microsoft Office PowerPoint</Application>
  <PresentationFormat>Widescreen</PresentationFormat>
  <Paragraphs>24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2023-03-30T13:26:56Z</dcterms:created>
  <dcterms:modified xsi:type="dcterms:W3CDTF">2023-04-18T12:40:08Z</dcterms:modified>
</cp:coreProperties>
</file>