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7" r:id="rId2"/>
    <p:sldId id="258" r:id="rId3"/>
    <p:sldId id="345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BFF68-D586-4596-8018-6296A817E33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2E185-A583-4FEA-B58D-62F4B2AD4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97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28987-D84C-4300-9A3F-154AEC9B4C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12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28987-D84C-4300-9A3F-154AEC9B4C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06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28987-D84C-4300-9A3F-154AEC9B4C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14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CD413-0462-F78A-AED5-1CEDBFA91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8E47E8-0DF5-41C9-1AB6-96BBB466E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AD7BE-0161-1598-DC96-5D8AFDC90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FF1A9-0619-464E-9B67-29BC7D5D317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B8AAA-6F93-B6BE-FCCE-60B31AA85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EBBDC-A58B-651E-0516-ECBD49475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DD821-3D76-4B18-9DB2-E6CFB8DB1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07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4A6A0-3623-A692-EFB5-FED66B10B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16110-B4C4-E3E4-3835-B009C3374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BFA1B-B728-F85C-E29D-38F7AB82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FF1A9-0619-464E-9B67-29BC7D5D317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0425D-0182-0D63-A3A9-AB237EFF4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11D52-A88A-40E5-A0D5-D617B6E39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DD821-3D76-4B18-9DB2-E6CFB8DB1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2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33FAE5-0146-1066-C53B-AC4428F24C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CCA0F-047E-8812-B632-00DA9DDB2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9BAFB-4193-49B5-D697-39F4ECA6C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FF1A9-0619-464E-9B67-29BC7D5D317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6F23F-10BA-F719-3234-506223B3A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0DD91-E822-61AA-4FAD-DE0DF2E13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DD821-3D76-4B18-9DB2-E6CFB8DB1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EEE34-C3B5-B4CC-7B92-EF7A60C70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BF30B-3097-1BD1-8415-56088C855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273BB-7597-F35A-90C3-553C2C8E3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FF1A9-0619-464E-9B67-29BC7D5D317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665F8-0C0B-CE47-3976-5E25D7B77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9BA83-4964-E89C-1025-9742858F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DD821-3D76-4B18-9DB2-E6CFB8DB1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32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6B4FA-EA2E-13F3-2698-568D6BA10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AB07F-2B2B-4AB7-D9D8-E87C827CB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E7232-5579-6B02-2BCA-24F2C40B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FF1A9-0619-464E-9B67-29BC7D5D317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C6321-8062-5A7B-20C4-7F1064A93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D8B4B-761E-8AA4-CB18-F7D1F847D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DD821-3D76-4B18-9DB2-E6CFB8DB1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5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2CE78-483D-7473-7555-9860A7B9C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67461-5EC6-17C9-1FF8-CA6EA6AFC7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04BFD-915E-187C-DFD4-A3AE388F8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00E27-0989-10FE-7C4B-AB1018E0D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FF1A9-0619-464E-9B67-29BC7D5D317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C3C85-9FEB-F917-8FCD-FDC4B5B71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7768A-B57C-8465-AFBD-3DD6B407D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DD821-3D76-4B18-9DB2-E6CFB8DB1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46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1A11D-5E59-B426-2B69-FE46BD90F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F58FD-20ED-B4BD-6F2E-2C373FF82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2B2EE-A1F6-0A79-08DE-23138E6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72F5CB-B9DB-34E1-5C52-136EC0D8AE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842971-D05E-A955-1A81-A723CA7EA7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46AB9C-87CC-ED52-4563-AEFEDAF5A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FF1A9-0619-464E-9B67-29BC7D5D317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C46759-1239-CD02-4893-A952FC31A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F2691B-6235-812E-4AEC-A95268742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DD821-3D76-4B18-9DB2-E6CFB8DB1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6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91C52-0F33-9D46-8EEC-E0C25FFE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623696-8E98-B6B6-2200-E03C3F750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FF1A9-0619-464E-9B67-29BC7D5D317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0A2F7-5A86-5849-9E00-ED658FF4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A69633-4587-727A-708E-DA7FC85A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DD821-3D76-4B18-9DB2-E6CFB8DB1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66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EDD957-D425-3819-AD4D-408CD7D60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FF1A9-0619-464E-9B67-29BC7D5D317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0D772C-221F-0759-75A6-45D9FC442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0415-65EC-FEFB-3081-C4FC0175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DD821-3D76-4B18-9DB2-E6CFB8DB1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68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857AF-C8FF-780F-EF1C-48DF935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5F768-500F-E62B-9729-24BA05618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EAB05-B396-250C-E80E-3AB3C83E6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3E049-49FD-11B2-BC70-EA5A48DB5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FF1A9-0619-464E-9B67-29BC7D5D317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F9218-BAEF-A2B1-5B3E-BF5C48E01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DF0B2-C521-1818-B019-4E21EF364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DD821-3D76-4B18-9DB2-E6CFB8DB1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9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F6D27-4D8D-1138-AE53-F541DEF7C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767E42-AA6C-C41F-2711-82704D8DC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102D3-7E64-2862-C529-CA98D2E09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292CA-239D-C8E5-3F1D-18DCE91D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FF1A9-0619-464E-9B67-29BC7D5D317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8225B1-0DBB-8C3A-8694-6AE10424E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656D2E-B06E-BBC7-8EAE-AE457B016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DD821-3D76-4B18-9DB2-E6CFB8DB1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8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10B0-7FBA-8F03-423A-2ACF985F0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1063A-D6FE-AE6B-B898-5328D10BB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DA703-5793-4F5B-A661-D9C874E865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FF1A9-0619-464E-9B67-29BC7D5D317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C9B5-6DE4-7DF4-335A-DA81A4609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91BFE-24A2-8137-BE1B-63271A8F6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DD821-3D76-4B18-9DB2-E6CFB8DB1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4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13" Type="http://schemas.openxmlformats.org/officeDocument/2006/relationships/image" Target="../media/image6.gif"/><Relationship Id="rId18" Type="http://schemas.openxmlformats.org/officeDocument/2006/relationships/image" Target="../media/image11.png"/><Relationship Id="rId3" Type="http://schemas.openxmlformats.org/officeDocument/2006/relationships/audio" Target="../media/media1.mp3"/><Relationship Id="rId21" Type="http://schemas.openxmlformats.org/officeDocument/2006/relationships/image" Target="../media/image14.png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5.gif"/><Relationship Id="rId17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gif"/><Relationship Id="rId5" Type="http://schemas.openxmlformats.org/officeDocument/2006/relationships/audio" Target="../media/media2.mp3"/><Relationship Id="rId15" Type="http://schemas.openxmlformats.org/officeDocument/2006/relationships/image" Target="../media/image8.gif"/><Relationship Id="rId10" Type="http://schemas.openxmlformats.org/officeDocument/2006/relationships/image" Target="../media/image3.gif"/><Relationship Id="rId19" Type="http://schemas.openxmlformats.org/officeDocument/2006/relationships/image" Target="../media/image12.svg"/><Relationship Id="rId4" Type="http://schemas.microsoft.com/office/2007/relationships/media" Target="../media/media2.mp3"/><Relationship Id="rId9" Type="http://schemas.openxmlformats.org/officeDocument/2006/relationships/image" Target="../media/image2.gif"/><Relationship Id="rId14" Type="http://schemas.openxmlformats.org/officeDocument/2006/relationships/image" Target="../media/image7.gif"/><Relationship Id="rId22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294861">
            <a:off x="-427361" y="-380982"/>
            <a:ext cx="2598711" cy="27390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528735">
            <a:off x="8562977" y="-1781071"/>
            <a:ext cx="5260732" cy="18016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827304" y="4428445"/>
            <a:ext cx="1357793" cy="2828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785822" y="4823910"/>
            <a:ext cx="1816071" cy="14800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19148" y="5842814"/>
            <a:ext cx="3856112" cy="1407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529813" y="5842813"/>
            <a:ext cx="4121249" cy="3321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997566" y="5810691"/>
            <a:ext cx="3127433" cy="20946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465497" y="5922629"/>
            <a:ext cx="4339683" cy="1580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935178" y="1781986"/>
            <a:ext cx="459683" cy="4714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1945165" y="3704687"/>
            <a:ext cx="459683" cy="471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1430316" y="-192868"/>
            <a:ext cx="528793" cy="5778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5148595" y="1182032"/>
            <a:ext cx="1341379" cy="135011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-147651" y="2374873"/>
            <a:ext cx="12290434" cy="515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>
                <a:solidFill>
                  <a:srgbClr val="FF0000"/>
                </a:solidFill>
                <a:latin typeface="UTM Flavour"/>
              </a:rPr>
              <a:t>Hoạt</a:t>
            </a:r>
            <a:r>
              <a:rPr lang="en-US" sz="4500" dirty="0">
                <a:solidFill>
                  <a:srgbClr val="FF0000"/>
                </a:solidFill>
                <a:latin typeface="UTM Flavour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UTM Flavour"/>
              </a:rPr>
              <a:t>động</a:t>
            </a:r>
            <a:r>
              <a:rPr lang="en-US" sz="4500" dirty="0">
                <a:solidFill>
                  <a:srgbClr val="FF0000"/>
                </a:solidFill>
                <a:latin typeface="UTM Flavour"/>
              </a:rPr>
              <a:t>: </a:t>
            </a:r>
            <a:r>
              <a:rPr lang="en-US" sz="4500" dirty="0" err="1">
                <a:solidFill>
                  <a:srgbClr val="FF0000"/>
                </a:solidFill>
                <a:latin typeface="UTM Flavour"/>
              </a:rPr>
              <a:t>Làm</a:t>
            </a:r>
            <a:r>
              <a:rPr lang="en-US" sz="4500" dirty="0">
                <a:solidFill>
                  <a:srgbClr val="FF0000"/>
                </a:solidFill>
                <a:latin typeface="UTM Flavour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UTM Flavour"/>
              </a:rPr>
              <a:t>quen</a:t>
            </a:r>
            <a:r>
              <a:rPr lang="en-US" sz="4500" dirty="0">
                <a:solidFill>
                  <a:srgbClr val="FF0000"/>
                </a:solidFill>
                <a:latin typeface="UTM Flavour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UTM Flavour"/>
              </a:rPr>
              <a:t>văn</a:t>
            </a:r>
            <a:r>
              <a:rPr lang="en-US" sz="4500" dirty="0">
                <a:solidFill>
                  <a:srgbClr val="FF0000"/>
                </a:solidFill>
                <a:latin typeface="UTM Flavour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UTM Flavour"/>
              </a:rPr>
              <a:t>học</a:t>
            </a:r>
            <a:endParaRPr lang="en-US" sz="4500" dirty="0">
              <a:solidFill>
                <a:srgbClr val="FF0000"/>
              </a:solidFill>
              <a:latin typeface="UTM Flavour"/>
            </a:endParaRPr>
          </a:p>
          <a:p>
            <a:pPr algn="ctr">
              <a:lnSpc>
                <a:spcPct val="150000"/>
              </a:lnSpc>
            </a:pPr>
            <a:r>
              <a:rPr lang="en-US" sz="55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Đề</a:t>
            </a:r>
            <a:r>
              <a:rPr lang="en-US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55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tài</a:t>
            </a:r>
            <a:r>
              <a:rPr lang="en-US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: </a:t>
            </a:r>
            <a:r>
              <a:rPr lang="en-US" sz="55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Truyện</a:t>
            </a:r>
            <a:r>
              <a:rPr lang="en-US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55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Hạt</a:t>
            </a:r>
            <a:r>
              <a:rPr lang="en-US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55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đỗ</a:t>
            </a:r>
            <a:r>
              <a:rPr lang="en-US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55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sót</a:t>
            </a:r>
            <a:endParaRPr lang="en-US" sz="55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UTM Flavour"/>
              </a:rPr>
              <a:t>Lứa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UTM Flavour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UTM Flavour"/>
              </a:rPr>
              <a:t>tuổi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UTM Flavour"/>
              </a:rPr>
              <a:t>: </a:t>
            </a:r>
            <a:r>
              <a:rPr lang="en-US" sz="2667">
                <a:solidFill>
                  <a:schemeClr val="tx2">
                    <a:lumMod val="75000"/>
                  </a:schemeClr>
                </a:solidFill>
                <a:latin typeface="UTM Flavour"/>
              </a:rPr>
              <a:t>5-6 Tuổi</a:t>
            </a:r>
          </a:p>
          <a:p>
            <a:pPr algn="ctr">
              <a:lnSpc>
                <a:spcPct val="150000"/>
              </a:lnSpc>
            </a:pPr>
            <a:r>
              <a:rPr lang="en-US" sz="2667">
                <a:solidFill>
                  <a:schemeClr val="tx2">
                    <a:lumMod val="75000"/>
                  </a:schemeClr>
                </a:solidFill>
                <a:latin typeface="UTM Flavour"/>
              </a:rPr>
              <a:t>GV: Nguyễn Thị Hương</a:t>
            </a:r>
            <a:endParaRPr lang="en-US" sz="2667" dirty="0">
              <a:solidFill>
                <a:schemeClr val="tx2">
                  <a:lumMod val="75000"/>
                </a:schemeClr>
              </a:solidFill>
              <a:latin typeface="UTM Flavour"/>
            </a:endParaRPr>
          </a:p>
          <a:p>
            <a:pPr algn="ctr">
              <a:lnSpc>
                <a:spcPts val="6304"/>
              </a:lnSpc>
            </a:pPr>
            <a:r>
              <a:rPr lang="en-US" sz="4503" dirty="0">
                <a:solidFill>
                  <a:srgbClr val="008037"/>
                </a:solidFill>
                <a:latin typeface="UTM Flavour"/>
              </a:rPr>
              <a:t> </a:t>
            </a:r>
          </a:p>
          <a:p>
            <a:pPr algn="ctr">
              <a:lnSpc>
                <a:spcPts val="5551"/>
              </a:lnSpc>
            </a:pPr>
            <a:endParaRPr lang="en-US" sz="4503" dirty="0">
              <a:solidFill>
                <a:srgbClr val="008037"/>
              </a:solidFill>
              <a:latin typeface="UTM Flavour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593258">
            <a:off x="9516279" y="4280569"/>
            <a:ext cx="740276" cy="253801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0" y="89410"/>
            <a:ext cx="12192000" cy="106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4"/>
              </a:lnSpc>
            </a:pPr>
            <a:r>
              <a:rPr lang="en-US" sz="3067" dirty="0">
                <a:solidFill>
                  <a:srgbClr val="1D00AD"/>
                </a:solidFill>
                <a:latin typeface="Muli Black Bold"/>
              </a:rPr>
              <a:t>UỶ BAN NHÂN DÂN QUẬN LONG BIÊN</a:t>
            </a:r>
          </a:p>
          <a:p>
            <a:pPr algn="ctr">
              <a:lnSpc>
                <a:spcPts val="4294"/>
              </a:lnSpc>
            </a:pPr>
            <a:r>
              <a:rPr lang="en-US" sz="3067" dirty="0">
                <a:solidFill>
                  <a:srgbClr val="1D00AD"/>
                </a:solidFill>
                <a:latin typeface="Muli Black Bold"/>
              </a:rPr>
              <a:t> TRƯỜNG MẦM NON ĐỨC GIANG</a:t>
            </a:r>
          </a:p>
        </p:txBody>
      </p:sp>
      <p:pic>
        <p:nvPicPr>
          <p:cNvPr id="17" name="Nhac-nen-ke-chuyen-mam-non-nhe-nha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C8ABBB7-A325-9EBC-58BA-2CFC542FC5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30316" y="405042"/>
            <a:ext cx="609600" cy="609600"/>
          </a:xfrm>
          <a:prstGeom prst="rect">
            <a:avLst/>
          </a:prstGeom>
        </p:spPr>
      </p:pic>
      <p:pic>
        <p:nvPicPr>
          <p:cNvPr id="19" name="Đầu bài 1(1)">
            <a:hlinkClick r:id="" action="ppaction://media"/>
            <a:extLst>
              <a:ext uri="{FF2B5EF4-FFF2-40B4-BE49-F238E27FC236}">
                <a16:creationId xmlns:a16="http://schemas.microsoft.com/office/drawing/2014/main" id="{BC5FD900-F4C7-6563-B58E-87A9E1B601A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6366" y="6692029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9C083E-93F9-66AC-82B1-3A4193C237A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203" b="99570" l="1771" r="98594">
                        <a14:foregroundMark x1="24792" y1="80977" x2="87500" y2="83633"/>
                        <a14:foregroundMark x1="69219" y1="63633" x2="98594" y2="85625"/>
                        <a14:foregroundMark x1="42240" y1="64297" x2="21615" y2="98984"/>
                        <a14:foregroundMark x1="21615" y1="98984" x2="21615" y2="98984"/>
                        <a14:foregroundMark x1="53333" y1="81641" x2="74219" y2="98828"/>
                        <a14:foregroundMark x1="74219" y1="98828" x2="74792" y2="98984"/>
                        <a14:foregroundMark x1="31927" y1="72969" x2="8125" y2="90313"/>
                        <a14:foregroundMark x1="13646" y1="92969" x2="5729" y2="99648"/>
                        <a14:foregroundMark x1="1771" y1="78320" x2="20000" y2="71641"/>
                        <a14:foregroundMark x1="55729" y1="8203" x2="55729" y2="82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774" y="3971641"/>
            <a:ext cx="2550587" cy="30335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81"/>
    </mc:Choice>
    <mc:Fallback xmlns="">
      <p:transition spd="slow" advTm="30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20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31332" b="3133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85802" y="1361823"/>
            <a:ext cx="11334134" cy="6469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2"/>
              </a:lnSpc>
            </a:pPr>
            <a:r>
              <a:rPr lang="en-US" sz="2851" dirty="0">
                <a:solidFill>
                  <a:srgbClr val="1D00AD"/>
                </a:solidFill>
                <a:latin typeface="Inter Bold"/>
              </a:rPr>
              <a:t>1. </a:t>
            </a:r>
            <a:r>
              <a:rPr lang="en-US" sz="2851" dirty="0" err="1">
                <a:solidFill>
                  <a:srgbClr val="1D00AD"/>
                </a:solidFill>
                <a:latin typeface="Inter Bold"/>
              </a:rPr>
              <a:t>Kiến</a:t>
            </a:r>
            <a:r>
              <a:rPr lang="en-US" sz="2851" dirty="0">
                <a:solidFill>
                  <a:srgbClr val="1D00AD"/>
                </a:solidFill>
                <a:latin typeface="Inter Bold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 Bold"/>
              </a:rPr>
              <a:t>thức</a:t>
            </a:r>
            <a:r>
              <a:rPr lang="en-US" sz="2851" dirty="0">
                <a:solidFill>
                  <a:srgbClr val="1D00AD"/>
                </a:solidFill>
                <a:latin typeface="Inter Bold"/>
              </a:rPr>
              <a:t> :</a:t>
            </a:r>
          </a:p>
          <a:p>
            <a:pPr>
              <a:lnSpc>
                <a:spcPts val="3992"/>
              </a:lnSpc>
            </a:pPr>
            <a:r>
              <a:rPr lang="en-US" sz="2851" dirty="0">
                <a:solidFill>
                  <a:srgbClr val="1D00AD"/>
                </a:solidFill>
                <a:latin typeface="Inter"/>
              </a:rPr>
              <a:t>-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Trẻ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nhớ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tên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truyện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,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nhớ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nội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dung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câu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truyện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,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nhớ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tên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nhân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vật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,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nhớ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trình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tự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câu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truyện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,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và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qua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quá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trình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nảy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mầm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của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hạt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đỗ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trẻ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biết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được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sự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phát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triển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của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cây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.</a:t>
            </a:r>
          </a:p>
          <a:p>
            <a:pPr>
              <a:lnSpc>
                <a:spcPts val="3992"/>
              </a:lnSpc>
            </a:pPr>
            <a:r>
              <a:rPr lang="en-US" sz="2851" dirty="0">
                <a:solidFill>
                  <a:srgbClr val="1D00AD"/>
                </a:solidFill>
                <a:latin typeface="Inter Bold"/>
              </a:rPr>
              <a:t>2. </a:t>
            </a:r>
            <a:r>
              <a:rPr lang="en-US" sz="2851" dirty="0" err="1">
                <a:solidFill>
                  <a:srgbClr val="1D00AD"/>
                </a:solidFill>
                <a:latin typeface="Inter Bold"/>
              </a:rPr>
              <a:t>Kỹ</a:t>
            </a:r>
            <a:r>
              <a:rPr lang="en-US" sz="2851" dirty="0">
                <a:solidFill>
                  <a:srgbClr val="1D00AD"/>
                </a:solidFill>
                <a:latin typeface="Inter Bold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 Bold"/>
              </a:rPr>
              <a:t>năng</a:t>
            </a:r>
            <a:r>
              <a:rPr lang="en-US" sz="2851" dirty="0">
                <a:solidFill>
                  <a:srgbClr val="1D00AD"/>
                </a:solidFill>
                <a:latin typeface="Inter Bold"/>
              </a:rPr>
              <a:t> 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:</a:t>
            </a:r>
          </a:p>
          <a:p>
            <a:pPr>
              <a:lnSpc>
                <a:spcPts val="3992"/>
              </a:lnSpc>
            </a:pPr>
            <a:r>
              <a:rPr lang="en-US" sz="2851" dirty="0">
                <a:solidFill>
                  <a:srgbClr val="1D00AD"/>
                </a:solidFill>
                <a:latin typeface="Inter"/>
              </a:rPr>
              <a:t>-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Trẻ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trả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lời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to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rõ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ràng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,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có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thưa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gửi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.</a:t>
            </a:r>
          </a:p>
          <a:p>
            <a:pPr>
              <a:lnSpc>
                <a:spcPts val="3992"/>
              </a:lnSpc>
            </a:pPr>
            <a:r>
              <a:rPr lang="en-US" sz="2851" dirty="0">
                <a:solidFill>
                  <a:srgbClr val="1D00AD"/>
                </a:solidFill>
                <a:latin typeface="Inter"/>
              </a:rPr>
              <a:t>-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Phát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triển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ngôn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ngữ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,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mở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rộng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vốn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từ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.</a:t>
            </a:r>
          </a:p>
          <a:p>
            <a:pPr>
              <a:lnSpc>
                <a:spcPts val="3992"/>
              </a:lnSpc>
            </a:pPr>
            <a:r>
              <a:rPr lang="en-US" sz="2851" dirty="0">
                <a:solidFill>
                  <a:srgbClr val="1D00AD"/>
                </a:solidFill>
                <a:latin typeface="Inter Bold"/>
              </a:rPr>
              <a:t>3. </a:t>
            </a:r>
            <a:r>
              <a:rPr lang="en-US" sz="2851" dirty="0" err="1">
                <a:solidFill>
                  <a:srgbClr val="1D00AD"/>
                </a:solidFill>
                <a:latin typeface="Inter Bold"/>
              </a:rPr>
              <a:t>Giáo</a:t>
            </a:r>
            <a:r>
              <a:rPr lang="en-US" sz="2851" dirty="0">
                <a:solidFill>
                  <a:srgbClr val="1D00AD"/>
                </a:solidFill>
                <a:latin typeface="Inter Bold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 Bold"/>
              </a:rPr>
              <a:t>dục</a:t>
            </a:r>
            <a:r>
              <a:rPr lang="en-US" sz="2851" dirty="0">
                <a:solidFill>
                  <a:srgbClr val="1D00AD"/>
                </a:solidFill>
                <a:latin typeface="Inter Bold"/>
              </a:rPr>
              <a:t>:</a:t>
            </a:r>
          </a:p>
          <a:p>
            <a:pPr>
              <a:lnSpc>
                <a:spcPts val="3992"/>
              </a:lnSpc>
            </a:pPr>
            <a:r>
              <a:rPr lang="en-US" sz="2851" dirty="0">
                <a:solidFill>
                  <a:srgbClr val="1D00AD"/>
                </a:solidFill>
                <a:latin typeface="Inter"/>
              </a:rPr>
              <a:t>-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Trẻ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hứng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tham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gia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vào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tiết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học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,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không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nói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chuyện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. Qua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câu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chuyện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trẻ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thêm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yêu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quý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bảo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vệ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thiên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 </a:t>
            </a:r>
            <a:r>
              <a:rPr lang="en-US" sz="2851" dirty="0" err="1">
                <a:solidFill>
                  <a:srgbClr val="1D00AD"/>
                </a:solidFill>
                <a:latin typeface="Inter"/>
              </a:rPr>
              <a:t>nhiên</a:t>
            </a:r>
            <a:r>
              <a:rPr lang="en-US" sz="2851" dirty="0">
                <a:solidFill>
                  <a:srgbClr val="1D00AD"/>
                </a:solidFill>
                <a:latin typeface="Inter"/>
              </a:rPr>
              <a:t>.</a:t>
            </a:r>
          </a:p>
          <a:p>
            <a:pPr>
              <a:lnSpc>
                <a:spcPts val="3992"/>
              </a:lnSpc>
            </a:pPr>
            <a:endParaRPr lang="en-US" sz="2851" dirty="0">
              <a:solidFill>
                <a:srgbClr val="1D00AD"/>
              </a:solidFill>
              <a:latin typeface="Inter"/>
            </a:endParaRPr>
          </a:p>
          <a:p>
            <a:pPr>
              <a:lnSpc>
                <a:spcPts val="3992"/>
              </a:lnSpc>
            </a:pPr>
            <a:endParaRPr lang="en-US" sz="2851" dirty="0">
              <a:solidFill>
                <a:srgbClr val="1D00AD"/>
              </a:solidFill>
              <a:latin typeface="Inter"/>
            </a:endParaRPr>
          </a:p>
          <a:p>
            <a:pPr>
              <a:lnSpc>
                <a:spcPts val="2403"/>
              </a:lnSpc>
            </a:pPr>
            <a:endParaRPr lang="en-US" sz="2851" dirty="0">
              <a:solidFill>
                <a:srgbClr val="1D00AD"/>
              </a:solidFill>
              <a:latin typeface="Inte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910334" y="-814947"/>
            <a:ext cx="6371332" cy="245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endParaRPr sz="1200" dirty="0"/>
          </a:p>
          <a:p>
            <a:pPr algn="ctr">
              <a:lnSpc>
                <a:spcPts val="5600"/>
              </a:lnSpc>
            </a:pPr>
            <a:r>
              <a:rPr lang="en-US" sz="4000" dirty="0">
                <a:solidFill>
                  <a:srgbClr val="1D00AD"/>
                </a:solidFill>
                <a:latin typeface="DejaVu Serif Bold"/>
              </a:rPr>
              <a:t>MỤC ĐÍCH – YÊU CẦU</a:t>
            </a:r>
          </a:p>
          <a:p>
            <a:pPr algn="ctr">
              <a:lnSpc>
                <a:spcPts val="5600"/>
              </a:lnSpc>
            </a:pPr>
            <a:endParaRPr lang="en-US" sz="4000" dirty="0">
              <a:solidFill>
                <a:srgbClr val="1D00AD"/>
              </a:solidFill>
              <a:latin typeface="DejaVu Serif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1617" b="1617"/>
          <a:stretch>
            <a:fillRect/>
          </a:stretch>
        </p:blipFill>
        <p:spPr>
          <a:xfrm>
            <a:off x="1" y="62180"/>
            <a:ext cx="1026079" cy="9993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3"/>
    </mc:Choice>
    <mc:Fallback xmlns="">
      <p:transition spd="slow" advTm="12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>
            <a:extLst>
              <a:ext uri="{FF2B5EF4-FFF2-40B4-BE49-F238E27FC236}">
                <a16:creationId xmlns:a16="http://schemas.microsoft.com/office/drawing/2014/main" id="{5EED070B-8B7E-4972-8EFA-0D2569C4C6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011869" cy="1018456"/>
          </a:xfrm>
          <a:prstGeom prst="rect">
            <a:avLst/>
          </a:prstGeom>
        </p:spPr>
      </p:pic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D7BA87DE-EF5F-9C84-C6AE-7AC9887591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SPRING_QUIZ_SHAPE1">
            <a:extLst>
              <a:ext uri="{FF2B5EF4-FFF2-40B4-BE49-F238E27FC236}">
                <a16:creationId xmlns:a16="http://schemas.microsoft.com/office/drawing/2014/main" id="{9190A7CF-208A-FEEC-68FE-D8A05C8527C5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>
            <a:extLst>
              <a:ext uri="{FF2B5EF4-FFF2-40B4-BE49-F238E27FC236}">
                <a16:creationId xmlns:a16="http://schemas.microsoft.com/office/drawing/2014/main" id="{5EC81FAE-ACD2-C40D-A78F-BEEF47049B94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2" name="ISPRING_QUIZ_SHAPE3">
            <a:extLst>
              <a:ext uri="{FF2B5EF4-FFF2-40B4-BE49-F238E27FC236}">
                <a16:creationId xmlns:a16="http://schemas.microsoft.com/office/drawing/2014/main" id="{B00DB7C0-D76C-33C7-150B-5FD855C10C21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>
            <a:extLst>
              <a:ext uri="{FF2B5EF4-FFF2-40B4-BE49-F238E27FC236}">
                <a16:creationId xmlns:a16="http://schemas.microsoft.com/office/drawing/2014/main" id="{A7AD97E1-A411-306C-AFE0-6C959DD8CD16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89146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6|3.6|2.401|2.401|1.601"/>
  <p:tag name="GENSWF_ADVANCE_TIME" val="30.881"/>
  <p:tag name="ISPRING_SLIDE_ID_2" val="{25264E9C-D464-4B93-823C-ECC7F76226F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2.403"/>
  <p:tag name="TIMING" val="|0.001|1.601"/>
  <p:tag name="ISPRING_SLIDE_ID_2" val="{32F613EB-8DAF-4108-A92A-20F9C77A65D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D:\Hương 22-23\Truyện Hạt đỗ xót\Truyện Hạt đỗ sót_1\quiz\quiz2.quiz"/>
  <p:tag name="ISPRING_QUIZ_RELATIVE_PATH" val="Truyện Hạt đỗ sót_1\quiz\quiz2.quiz"/>
  <p:tag name="ISPRING_CUSTOM_TIMING_USED" val="1"/>
  <p:tag name="GENSWF_ADVANCE_TIME" val="17.400"/>
  <p:tag name="ISPRING_SLIDE_ID_2" val="{95E6ECE3-E4F5-4C56-B54F-06051E37D62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160</Words>
  <Application>Microsoft Office PowerPoint</Application>
  <PresentationFormat>Widescreen</PresentationFormat>
  <Paragraphs>22</Paragraphs>
  <Slides>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DejaVu Serif Bold</vt:lpstr>
      <vt:lpstr>Inter</vt:lpstr>
      <vt:lpstr>Inter Bold</vt:lpstr>
      <vt:lpstr>Muli Black Bold</vt:lpstr>
      <vt:lpstr>Segoe UI</vt:lpstr>
      <vt:lpstr>Segoe UI Semibold</vt:lpstr>
      <vt:lpstr>UTM Flavour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</cp:revision>
  <dcterms:created xsi:type="dcterms:W3CDTF">2023-04-03T04:43:53Z</dcterms:created>
  <dcterms:modified xsi:type="dcterms:W3CDTF">2023-04-03T04:54:58Z</dcterms:modified>
</cp:coreProperties>
</file>