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2F2"/>
    <a:srgbClr val="E40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9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0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E08CF-46B8-4A3A-8F62-35B5A277D3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963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3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9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CFA0-8C74-41F9-878B-5DCBFED35C3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5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video" Target="../media/media2.mp4"/><Relationship Id="rId7" Type="http://schemas.openxmlformats.org/officeDocument/2006/relationships/image" Target="../media/image8.jpg"/><Relationship Id="rId2" Type="http://schemas.microsoft.com/office/2007/relationships/media" Target="../media/media2.mp4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video" Target="../media/media2.mp4"/><Relationship Id="rId7" Type="http://schemas.openxmlformats.org/officeDocument/2006/relationships/image" Target="../media/image9.png"/><Relationship Id="rId2" Type="http://schemas.microsoft.com/office/2007/relationships/media" Target="../media/media2.mp4"/><Relationship Id="rId1" Type="http://schemas.openxmlformats.org/officeDocument/2006/relationships/tags" Target="../tags/tag6.xml"/><Relationship Id="rId6" Type="http://schemas.openxmlformats.org/officeDocument/2006/relationships/image" Target="../media/image2.jpe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.jpe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E_20210927_184401_images (3)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748340" y="385466"/>
            <a:ext cx="5089045" cy="9511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.VnAvant"/>
              </a:rPr>
              <a:t>UBND QUẬN LONG 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BIÊN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TRƯỜNG MẦM NON ĐỨC GIANG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" y="130175"/>
            <a:ext cx="685166" cy="73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3830673" y="4611524"/>
            <a:ext cx="4924378" cy="7904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Giáo viên : Lương Thị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Thu Hiền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 Lớp: MG lớn A2  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eim new roman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711114" y="1903256"/>
            <a:ext cx="10769771" cy="116125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Tesim new roman"/>
                <a:cs typeface="Times New Roman" panose="02020603050405020304" pitchFamily="18" charset="0"/>
              </a:rPr>
              <a:t>GIÁO ÁN : Lĩnh vực phát triển ngôn ngữ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2098832" y="3631113"/>
            <a:ext cx="8261828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Đề tài: Trò chơi với chữ s,x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eim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0"/>
    </mc:Choice>
    <mc:Fallback xmlns="">
      <p:transition spd="slow" advTm="2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857" objId="4"/>
        <p14:stopEvt time="4696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1335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362200" y="381001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667000" y="2331086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Tìm chữ cái trong từ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667000" y="3218528"/>
            <a:ext cx="800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bé hãy tìm chữ cái s, x bằng cách kích chuột vào chữ cái s, x trong từ và đọc chữ cái đó </a:t>
            </a:r>
            <a:endParaRPr lang="vi-VN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004"/>
            <a:ext cx="12192000" cy="6968004"/>
          </a:xfrm>
          <a:prstGeom prst="rect">
            <a:avLst/>
          </a:prstGeom>
        </p:spPr>
      </p:pic>
      <p:pic>
        <p:nvPicPr>
          <p:cNvPr id="16386" name="Picture 4" descr="bánh xè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3" y="-69788"/>
            <a:ext cx="3771900" cy="26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628990" y="2471315"/>
            <a:ext cx="26580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</a:rPr>
              <a:t>B</a:t>
            </a:r>
            <a:r>
              <a:rPr lang="en-US" altLang="vi-VN" sz="3600">
                <a:solidFill>
                  <a:srgbClr val="FF0000"/>
                </a:solidFill>
                <a:latin typeface=".VnAvant" panose="020B7200000000000000" pitchFamily="34" charset="0"/>
              </a:rPr>
              <a:t>¸</a:t>
            </a:r>
            <a:r>
              <a:rPr lang="en-US" altLang="vi-VN" sz="3600">
                <a:solidFill>
                  <a:srgbClr val="FF0000"/>
                </a:solidFill>
              </a:rPr>
              <a:t>nh   èo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2784690" y="2458208"/>
            <a:ext cx="3395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64521" name="Picture 14" descr="Dungr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0">
            <a:hlinkClick r:id="" action="ppaction://media"/>
          </p:cNvPr>
          <p:cNvPicPr>
            <a:picLocks noGrp="1" noChangeAspect="1" noChangeArrowheads="1"/>
          </p:cNvPicPr>
          <p:nvPr>
            <p:ph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2218" y="1524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12" descr="xoà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352800"/>
            <a:ext cx="3519543" cy="254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DuaDua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97" y="-110004"/>
            <a:ext cx="3679806" cy="27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6"/>
          <p:cNvSpPr>
            <a:spLocks noChangeArrowheads="1"/>
          </p:cNvSpPr>
          <p:nvPr/>
        </p:nvSpPr>
        <p:spPr bwMode="auto">
          <a:xfrm>
            <a:off x="9144000" y="2575719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</a:rPr>
              <a:t>Dừ</a:t>
            </a:r>
            <a:r>
              <a:rPr lang="en-US" altLang="vi-VN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altLang="vi-VN">
                <a:solidFill>
                  <a:srgbClr val="FF0000"/>
                </a:solidFill>
              </a:rPr>
              <a:t>   iêm</a:t>
            </a: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10085704" y="2575719"/>
            <a:ext cx="36004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395" name="Rectangle 18"/>
          <p:cNvSpPr>
            <a:spLocks noChangeArrowheads="1"/>
          </p:cNvSpPr>
          <p:nvPr/>
        </p:nvSpPr>
        <p:spPr bwMode="auto">
          <a:xfrm>
            <a:off x="5257799" y="6019800"/>
            <a:ext cx="25344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chemeClr val="bg1"/>
                </a:solidFill>
              </a:rPr>
              <a:t> </a:t>
            </a:r>
            <a:r>
              <a:rPr lang="en-US" altLang="vi-VN">
                <a:solidFill>
                  <a:srgbClr val="FF0000"/>
                </a:solidFill>
                <a:latin typeface=".VnAvant" panose="020B7200000000000000" pitchFamily="34" charset="0"/>
              </a:rPr>
              <a:t>qu¶</a:t>
            </a:r>
            <a:r>
              <a:rPr lang="en-US" altLang="vi-VN">
                <a:solidFill>
                  <a:srgbClr val="FF0000"/>
                </a:solidFill>
              </a:rPr>
              <a:t>      </a:t>
            </a:r>
            <a:r>
              <a:rPr lang="en-US" altLang="vi-VN">
                <a:solidFill>
                  <a:srgbClr val="FF0000"/>
                </a:solidFill>
                <a:latin typeface=".VnAvant" panose="020B7200000000000000" pitchFamily="34" charset="0"/>
              </a:rPr>
              <a:t>oµ</a:t>
            </a:r>
            <a:r>
              <a:rPr lang="en-US" altLang="vi-VN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323722" y="6007487"/>
            <a:ext cx="624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</a:rPr>
              <a:t>  x</a:t>
            </a:r>
          </a:p>
        </p:txBody>
      </p:sp>
      <p:pic>
        <p:nvPicPr>
          <p:cNvPr id="64532" name="Picture 2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485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3" name="Picture 2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93" y="384047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4" name="Picture 14" descr="Dungr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94" y="1966925"/>
            <a:ext cx="1089006" cy="7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5" name="Picture 14" descr="Dungr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83518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AutoShape 27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16402" name="Picture 29" descr="so-quat-nuo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-89896"/>
            <a:ext cx="3712361" cy="270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AutoShape 31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6404" name="AutoShape 33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16405" name="Picture 35" descr="miq135071629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1" y="3276600"/>
            <a:ext cx="4330699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36" descr="táo xanh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61" y="3352801"/>
            <a:ext cx="3842541" cy="254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7" name="Rectangle 37"/>
          <p:cNvSpPr>
            <a:spLocks noChangeArrowheads="1"/>
          </p:cNvSpPr>
          <p:nvPr/>
        </p:nvSpPr>
        <p:spPr bwMode="auto">
          <a:xfrm>
            <a:off x="983429" y="5897561"/>
            <a:ext cx="28265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70C0"/>
                </a:solidFill>
              </a:rPr>
              <a:t>Qu</a:t>
            </a:r>
            <a:r>
              <a:rPr lang="en-US" altLang="vi-VN">
                <a:solidFill>
                  <a:srgbClr val="0070C0"/>
                </a:solidFill>
                <a:latin typeface=".VnAvant" panose="020B7200000000000000" pitchFamily="34" charset="0"/>
              </a:rPr>
              <a:t>¸ </a:t>
            </a:r>
            <a:r>
              <a:rPr lang="en-US" altLang="vi-VN">
                <a:solidFill>
                  <a:srgbClr val="0070C0"/>
                </a:solidFill>
              </a:rPr>
              <a:t>vú    ữ</a:t>
            </a:r>
            <a:r>
              <a:rPr lang="en-US" altLang="vi-VN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2475951" y="5892224"/>
            <a:ext cx="3087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70C0"/>
                </a:solidFill>
              </a:rPr>
              <a:t>s </a:t>
            </a:r>
            <a:r>
              <a:rPr lang="en-US" altLang="vi-VN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409" name="Rectangle 39"/>
          <p:cNvSpPr>
            <a:spLocks noChangeArrowheads="1"/>
          </p:cNvSpPr>
          <p:nvPr/>
        </p:nvSpPr>
        <p:spPr bwMode="auto">
          <a:xfrm>
            <a:off x="5542782" y="2575719"/>
            <a:ext cx="196805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chemeClr val="bg1"/>
                </a:solidFill>
              </a:rPr>
              <a:t>  </a:t>
            </a:r>
            <a:r>
              <a:rPr lang="en-US" altLang="vi-VN">
                <a:solidFill>
                  <a:srgbClr val="0070C0"/>
                </a:solidFill>
              </a:rPr>
              <a:t>ò nướng</a:t>
            </a:r>
          </a:p>
        </p:txBody>
      </p:sp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5446764" y="2575718"/>
            <a:ext cx="3611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6411" name="Rectangle 41"/>
          <p:cNvSpPr>
            <a:spLocks noChangeArrowheads="1"/>
          </p:cNvSpPr>
          <p:nvPr/>
        </p:nvSpPr>
        <p:spPr bwMode="auto">
          <a:xfrm>
            <a:off x="9067799" y="6007488"/>
            <a:ext cx="26556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</a:rPr>
              <a:t>T</a:t>
            </a:r>
            <a:r>
              <a:rPr lang="en-US" altLang="vi-VN">
                <a:solidFill>
                  <a:srgbClr val="0000FF"/>
                </a:solidFill>
                <a:latin typeface=".VnAvant" panose="020B7200000000000000" pitchFamily="34" charset="0"/>
              </a:rPr>
              <a:t>¸o</a:t>
            </a:r>
            <a:r>
              <a:rPr lang="en-US" altLang="vi-VN">
                <a:solidFill>
                  <a:srgbClr val="0000FF"/>
                </a:solidFill>
              </a:rPr>
              <a:t>     </a:t>
            </a:r>
            <a:r>
              <a:rPr lang="en-US" altLang="vi-VN">
                <a:solidFill>
                  <a:srgbClr val="0000FF"/>
                </a:solidFill>
                <a:latin typeface=".VnAvant" panose="020B7200000000000000" pitchFamily="34" charset="0"/>
              </a:rPr>
              <a:t>anh</a:t>
            </a:r>
          </a:p>
        </p:txBody>
      </p:sp>
      <p:sp>
        <p:nvSpPr>
          <p:cNvPr id="64554" name="Rectangle 42"/>
          <p:cNvSpPr>
            <a:spLocks noChangeArrowheads="1"/>
          </p:cNvSpPr>
          <p:nvPr/>
        </p:nvSpPr>
        <p:spPr bwMode="auto">
          <a:xfrm>
            <a:off x="10085704" y="6007487"/>
            <a:ext cx="3384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</a:rPr>
              <a:t>x</a:t>
            </a:r>
          </a:p>
        </p:txBody>
      </p:sp>
      <p:pic>
        <p:nvPicPr>
          <p:cNvPr id="64556" name="Picture 14" descr="Dungr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1" y="3391138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7" name="Picture 14" descr="Dungr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430" y="360426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8" name="Picture 14" descr="Dungr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2" name="Picture 5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9" y="399287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3" name="Picture 5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88" y="22328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4" name="Picture 5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350" y="347472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06681"/>
            <a:ext cx="787400" cy="83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22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32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3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0" autoRev="1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0" autoRev="1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0" autoRev="1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0" autoRev="1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45" fill="hold"/>
                                        <p:tgtEl>
                                          <p:spTgt spid="645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4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0" autoRev="1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0" autoRev="1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0" autoRev="1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0" autoRev="1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45" fill="hold"/>
                                        <p:tgtEl>
                                          <p:spTgt spid="64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0" autoRev="1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0" autoRev="1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0" autoRev="1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0" autoRev="1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745" fill="hold"/>
                                        <p:tgtEl>
                                          <p:spTgt spid="64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0" autoRev="1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0" autoRev="1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0" autoRev="1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0" autoRev="1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715" fill="hold"/>
                                        <p:tgtEl>
                                          <p:spTgt spid="645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4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0" autoRev="1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0" autoRev="1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0" autoRev="1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0" autoRev="1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5" fill="hold"/>
                                        <p:tgtEl>
                                          <p:spTgt spid="64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5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0" autoRev="1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0" autoRev="1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0" autoRev="1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0" autoRev="1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745" fill="hold"/>
                                        <p:tgtEl>
                                          <p:spTgt spid="645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54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62"/>
                </p:tgtEl>
              </p:cMediaNode>
            </p:audio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63"/>
                </p:tgtEl>
              </p:cMediaNode>
            </p:audio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64"/>
                </p:tgtEl>
              </p:cMediaNode>
            </p:audio>
          </p:childTnLst>
        </p:cTn>
      </p:par>
    </p:tnLst>
    <p:bldLst>
      <p:bldP spid="64520" grpId="0"/>
      <p:bldP spid="64529" grpId="0"/>
      <p:bldP spid="64531" grpId="0"/>
      <p:bldP spid="64550" grpId="0"/>
      <p:bldP spid="64552" grpId="0"/>
      <p:bldP spid="64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74"/>
            <a:ext cx="12192000" cy="6913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5000" y="2487667"/>
            <a:ext cx="56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4: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 táo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970372" y="3258549"/>
            <a:ext cx="8671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Cách chơi : Bé chọn hái quả táo có </a:t>
            </a:r>
            <a:r>
              <a:rPr lang="en-US" altLang="en-US" sz="3200">
                <a:solidFill>
                  <a:srgbClr val="002060"/>
                </a:solidFill>
              </a:rPr>
              <a:t>chữ s </a:t>
            </a:r>
            <a:r>
              <a:rPr lang="en-US" altLang="en-US" sz="3200" dirty="0">
                <a:solidFill>
                  <a:srgbClr val="002060"/>
                </a:solidFill>
              </a:rPr>
              <a:t>vào giỏ số 1, quả táo có </a:t>
            </a:r>
            <a:r>
              <a:rPr lang="en-US" altLang="en-US" sz="3200">
                <a:solidFill>
                  <a:srgbClr val="002060"/>
                </a:solidFill>
              </a:rPr>
              <a:t>chữ x </a:t>
            </a:r>
            <a:r>
              <a:rPr lang="en-US" altLang="en-US" sz="3200" dirty="0">
                <a:solidFill>
                  <a:srgbClr val="002060"/>
                </a:solidFill>
              </a:rPr>
              <a:t>vào giỏ số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9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9"/>
    </mc:Choice>
    <mc:Fallback xmlns="">
      <p:transition spd="slow" advTm="1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5" y="-4100"/>
            <a:ext cx="12192000" cy="697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57" y="5372918"/>
            <a:ext cx="2867265" cy="1479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40" y="5477056"/>
            <a:ext cx="2777977" cy="13735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39772" y="2599808"/>
            <a:ext cx="839334" cy="994919"/>
            <a:chOff x="2232584" y="1536706"/>
            <a:chExt cx="1529941" cy="20410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584" y="1536706"/>
              <a:ext cx="1529941" cy="19188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18913" y="1683568"/>
              <a:ext cx="945561" cy="1894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  <a:latin typeface=".VnAvant" panose="020B7200000000000000" pitchFamily="34" charset="0"/>
                </a:rPr>
                <a:t>s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2576" y="2472343"/>
            <a:ext cx="866110" cy="983353"/>
            <a:chOff x="3818122" y="1953192"/>
            <a:chExt cx="1566029" cy="17864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3281">
              <a:off x="3818122" y="1953192"/>
              <a:ext cx="1566029" cy="172702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4117247" y="2077783"/>
              <a:ext cx="1083296" cy="166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  <a:latin typeface=".VnAvant" panose="020B7200000000000000" pitchFamily="34" charset="0"/>
                </a:rPr>
                <a:t>s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64216" y="3333643"/>
            <a:ext cx="864913" cy="1006922"/>
            <a:chOff x="8392973" y="2717514"/>
            <a:chExt cx="1681405" cy="185425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973" y="2717514"/>
              <a:ext cx="1681405" cy="185425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666943" y="2871450"/>
              <a:ext cx="979281" cy="1700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  <a:latin typeface=".VnAvant" panose="020B7200000000000000" pitchFamily="34" charset="0"/>
                </a:rPr>
                <a:t>s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8895" y="699663"/>
            <a:ext cx="859550" cy="1052015"/>
            <a:chOff x="4193761" y="163895"/>
            <a:chExt cx="1287462" cy="14612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4449">
              <a:off x="4193761" y="163895"/>
              <a:ext cx="1287462" cy="141981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389830" y="342634"/>
              <a:ext cx="794390" cy="128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  <a:latin typeface=".VnAvant" panose="020B7200000000000000" pitchFamily="34" charset="0"/>
                </a:rPr>
                <a:t>x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07960" y="1629133"/>
            <a:ext cx="845736" cy="996670"/>
            <a:chOff x="2160091" y="1449201"/>
            <a:chExt cx="1266825" cy="13970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160091" y="1449201"/>
              <a:ext cx="1266825" cy="139706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330355" y="1531054"/>
              <a:ext cx="730250" cy="1294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  <a:latin typeface=".VnAvant" panose="020B7200000000000000" pitchFamily="34" charset="0"/>
                </a:rPr>
                <a:t>v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737906" y="2543394"/>
            <a:ext cx="801317" cy="991360"/>
            <a:chOff x="9876832" y="1747466"/>
            <a:chExt cx="1300217" cy="147414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6832" y="1747466"/>
              <a:ext cx="1300217" cy="143388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051109" y="1820067"/>
              <a:ext cx="822381" cy="140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  <a:latin typeface=".VnAvant" panose="020B7200000000000000" pitchFamily="34" charset="0"/>
                </a:rPr>
                <a:t>x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14033" y="2415068"/>
            <a:ext cx="852710" cy="1119686"/>
            <a:chOff x="7102444" y="1747466"/>
            <a:chExt cx="1567160" cy="182553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444" y="1747466"/>
              <a:ext cx="1567160" cy="172826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374539" y="2067604"/>
              <a:ext cx="597962" cy="1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  <a:latin typeface=".VnAvant" panose="020B7200000000000000" pitchFamily="34" charset="0"/>
                </a:rPr>
                <a:t>x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81785" y="3445252"/>
            <a:ext cx="862794" cy="994476"/>
            <a:chOff x="2666213" y="2835032"/>
            <a:chExt cx="1261498" cy="140924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213" y="2835032"/>
              <a:ext cx="1261498" cy="139118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 flipH="1">
              <a:off x="2848922" y="2935851"/>
              <a:ext cx="683916" cy="130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  <a:latin typeface=".VnAvant" panose="020B7200000000000000" pitchFamily="34" charset="0"/>
                </a:rPr>
                <a:t>x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445019" y="5976969"/>
            <a:ext cx="647138" cy="5873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10924733" y="6223711"/>
            <a:ext cx="647138" cy="6287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.VnAvant" panose="020B7200000000000000" pitchFamily="34" charset="0"/>
              </a:rPr>
              <a:t>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159557" y="570591"/>
            <a:ext cx="874426" cy="998143"/>
            <a:chOff x="5868502" y="170349"/>
            <a:chExt cx="1261498" cy="139118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502" y="170349"/>
              <a:ext cx="1261498" cy="139118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092749" y="274621"/>
              <a:ext cx="689801" cy="12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  <a:latin typeface=".VnAvant" panose="020B7200000000000000" pitchFamily="34" charset="0"/>
                </a:rPr>
                <a:t>s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98732" y="1982910"/>
            <a:ext cx="851723" cy="1153623"/>
            <a:chOff x="2441773" y="1067059"/>
            <a:chExt cx="1266825" cy="151136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441773" y="1067059"/>
              <a:ext cx="1266825" cy="1397059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798799" y="1368766"/>
              <a:ext cx="730250" cy="120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  <a:latin typeface=".VnAvant" panose="020B7200000000000000" pitchFamily="34" charset="0"/>
                </a:rPr>
                <a:t>r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677228" y="1568734"/>
            <a:ext cx="890083" cy="1078121"/>
            <a:chOff x="2364391" y="1067349"/>
            <a:chExt cx="1266825" cy="152571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364391" y="1067349"/>
              <a:ext cx="1266825" cy="139705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798449" y="1291762"/>
              <a:ext cx="730250" cy="1301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  <a:latin typeface=".VnAvant" panose="020B7200000000000000" pitchFamily="34" charset="0"/>
                </a:rPr>
                <a:t>r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2" y="135094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7808791" y="556875"/>
            <a:ext cx="822901" cy="1050557"/>
            <a:chOff x="7940115" y="22525"/>
            <a:chExt cx="1049927" cy="133584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115" y="22525"/>
              <a:ext cx="1049927" cy="125922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8172503" y="184302"/>
              <a:ext cx="635925" cy="1174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  <a:latin typeface=".VnAvant" panose="020B7200000000000000" pitchFamily="34" charset="0"/>
                </a:rPr>
                <a:t>s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025205" y="1611716"/>
            <a:ext cx="845736" cy="1048584"/>
            <a:chOff x="2364391" y="1067349"/>
            <a:chExt cx="1266825" cy="1469828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364391" y="1067349"/>
              <a:ext cx="1266825" cy="1397059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615146" y="1242921"/>
              <a:ext cx="730250" cy="129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  <a:latin typeface=".VnAvant" panose="020B7200000000000000" pitchFamily="34" charset="0"/>
                </a:rPr>
                <a:t>v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04640" y="1340043"/>
            <a:ext cx="822901" cy="1019152"/>
            <a:chOff x="7748672" y="135094"/>
            <a:chExt cx="1049927" cy="1295913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672" y="135094"/>
              <a:ext cx="1049927" cy="125922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857157" y="256937"/>
              <a:ext cx="635925" cy="1174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  <a:latin typeface=".VnAvant" panose="020B7200000000000000" pitchFamily="34" charset="0"/>
                </a:rPr>
                <a:t>x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80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77"/>
    </mc:Choice>
    <mc:Fallback xmlns="">
      <p:transition spd="slow" advTm="68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2604 0.4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0.00324 L -0.16055 0.451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6 0.00694 L -0.27474 0.7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578 0.23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6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43125 0.641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45677 0.31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9791 0.711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17982 0.453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0.01273 L -0.06393 0.352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21758 0.524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74"/>
            <a:ext cx="12192000" cy="6913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5000" y="2487667"/>
            <a:ext cx="56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5: Thả Zíc zắc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047933" y="3195553"/>
            <a:ext cx="88043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:Khi quân zíc zắc được thả vào ô nào ,các con đọc chữ cái ở ô đó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15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9"/>
    </mc:Choice>
    <mc:Fallback xmlns="">
      <p:transition spd="slow" advTm="1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4360" cy="6858000"/>
          </a:xfrm>
          <a:prstGeom prst="rect">
            <a:avLst/>
          </a:prstGeo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39240" y="914400"/>
            <a:ext cx="9144000" cy="571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057400" y="11430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6400800" y="1143000"/>
            <a:ext cx="6096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895600" y="11430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3276600" y="11430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581400" y="12192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2438400" y="11430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15240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15240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15240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15240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15240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15240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1676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15240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15240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49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0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1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2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3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4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5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6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7" name="Oval 49"/>
          <p:cNvSpPr>
            <a:spLocks noChangeArrowheads="1"/>
          </p:cNvSpPr>
          <p:nvPr/>
        </p:nvSpPr>
        <p:spPr bwMode="auto">
          <a:xfrm>
            <a:off x="35814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9" name="Oval 51"/>
          <p:cNvSpPr>
            <a:spLocks noChangeArrowheads="1"/>
          </p:cNvSpPr>
          <p:nvPr/>
        </p:nvSpPr>
        <p:spPr bwMode="auto">
          <a:xfrm>
            <a:off x="28194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0" name="Oval 52"/>
          <p:cNvSpPr>
            <a:spLocks noChangeArrowheads="1"/>
          </p:cNvSpPr>
          <p:nvPr/>
        </p:nvSpPr>
        <p:spPr bwMode="auto">
          <a:xfrm>
            <a:off x="105156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1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2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3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4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5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6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7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8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9" name="Oval 61"/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0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1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2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3" name="Oval 65"/>
          <p:cNvSpPr>
            <a:spLocks noChangeArrowheads="1"/>
          </p:cNvSpPr>
          <p:nvPr/>
        </p:nvSpPr>
        <p:spPr bwMode="auto">
          <a:xfrm>
            <a:off x="670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4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5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6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7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8" name="Oval 70"/>
          <p:cNvSpPr>
            <a:spLocks noChangeArrowheads="1"/>
          </p:cNvSpPr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9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0" name="Oval 72"/>
          <p:cNvSpPr>
            <a:spLocks noChangeArrowheads="1"/>
          </p:cNvSpPr>
          <p:nvPr/>
        </p:nvSpPr>
        <p:spPr bwMode="auto">
          <a:xfrm>
            <a:off x="15240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1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2" name="Oval 74"/>
          <p:cNvSpPr>
            <a:spLocks noChangeArrowheads="1"/>
          </p:cNvSpPr>
          <p:nvPr/>
        </p:nvSpPr>
        <p:spPr bwMode="auto">
          <a:xfrm>
            <a:off x="3200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3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4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5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6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7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8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9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0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1" name="Oval 83"/>
          <p:cNvSpPr>
            <a:spLocks noChangeArrowheads="1"/>
          </p:cNvSpPr>
          <p:nvPr/>
        </p:nvSpPr>
        <p:spPr bwMode="auto">
          <a:xfrm>
            <a:off x="10515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2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3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4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5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6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7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8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9" name="Oval 91"/>
          <p:cNvSpPr>
            <a:spLocks noChangeArrowheads="1"/>
          </p:cNvSpPr>
          <p:nvPr/>
        </p:nvSpPr>
        <p:spPr bwMode="auto">
          <a:xfrm>
            <a:off x="3200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0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1" name="Oval 93"/>
          <p:cNvSpPr>
            <a:spLocks noChangeArrowheads="1"/>
          </p:cNvSpPr>
          <p:nvPr/>
        </p:nvSpPr>
        <p:spPr bwMode="auto">
          <a:xfrm>
            <a:off x="15240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2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3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4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5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6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7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8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9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0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1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2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3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4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5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6" name="Oval 108"/>
          <p:cNvSpPr>
            <a:spLocks noChangeArrowheads="1"/>
          </p:cNvSpPr>
          <p:nvPr/>
        </p:nvSpPr>
        <p:spPr bwMode="auto">
          <a:xfrm>
            <a:off x="10515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7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8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9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0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1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2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3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4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5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6" name="Oval 118"/>
          <p:cNvSpPr>
            <a:spLocks noChangeArrowheads="1"/>
          </p:cNvSpPr>
          <p:nvPr/>
        </p:nvSpPr>
        <p:spPr bwMode="auto">
          <a:xfrm>
            <a:off x="10515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7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8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9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0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1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2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3" name="Oval 125"/>
          <p:cNvSpPr>
            <a:spLocks noChangeArrowheads="1"/>
          </p:cNvSpPr>
          <p:nvPr/>
        </p:nvSpPr>
        <p:spPr bwMode="auto">
          <a:xfrm>
            <a:off x="10058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4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5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6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7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8" name="Oval 130"/>
          <p:cNvSpPr>
            <a:spLocks noChangeArrowheads="1"/>
          </p:cNvSpPr>
          <p:nvPr/>
        </p:nvSpPr>
        <p:spPr bwMode="auto">
          <a:xfrm>
            <a:off x="3657601" y="1066800"/>
            <a:ext cx="138113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7715" name="Text Box 131"/>
          <p:cNvSpPr txBox="1">
            <a:spLocks noChangeArrowheads="1"/>
          </p:cNvSpPr>
          <p:nvPr/>
        </p:nvSpPr>
        <p:spPr bwMode="auto">
          <a:xfrm>
            <a:off x="1905000" y="5486401"/>
            <a:ext cx="53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B05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67716" name="Text Box 132"/>
          <p:cNvSpPr txBox="1">
            <a:spLocks noChangeArrowheads="1"/>
          </p:cNvSpPr>
          <p:nvPr/>
        </p:nvSpPr>
        <p:spPr bwMode="auto">
          <a:xfrm>
            <a:off x="6477000" y="54102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B05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7717" name="Text Box 133"/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B05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67718" name="Text Box 134"/>
          <p:cNvSpPr txBox="1">
            <a:spLocks noChangeArrowheads="1"/>
          </p:cNvSpPr>
          <p:nvPr/>
        </p:nvSpPr>
        <p:spPr bwMode="auto">
          <a:xfrm>
            <a:off x="9601200" y="5424488"/>
            <a:ext cx="533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B05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7719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B05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67720" name="Text Box 136"/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B05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67721" name="AutoShape 137"/>
          <p:cNvSpPr>
            <a:spLocks noChangeArrowheads="1"/>
          </p:cNvSpPr>
          <p:nvPr/>
        </p:nvSpPr>
        <p:spPr bwMode="auto">
          <a:xfrm>
            <a:off x="6096000" y="1143000"/>
            <a:ext cx="441960" cy="381000"/>
          </a:xfrm>
          <a:custGeom>
            <a:avLst/>
            <a:gdLst>
              <a:gd name="T0" fmla="*/ 10887075 w 21600"/>
              <a:gd name="T1" fmla="*/ 0 h 21600"/>
              <a:gd name="T2" fmla="*/ 3188494 w 21600"/>
              <a:gd name="T3" fmla="*/ 2519313 h 21600"/>
              <a:gd name="T4" fmla="*/ 0 w 21600"/>
              <a:gd name="T5" fmla="*/ 8602133 h 21600"/>
              <a:gd name="T6" fmla="*/ 3188494 w 21600"/>
              <a:gd name="T7" fmla="*/ 14684954 h 21600"/>
              <a:gd name="T8" fmla="*/ 10887075 w 21600"/>
              <a:gd name="T9" fmla="*/ 17204267 h 21600"/>
              <a:gd name="T10" fmla="*/ 18585656 w 21600"/>
              <a:gd name="T11" fmla="*/ 14684954 h 21600"/>
              <a:gd name="T12" fmla="*/ 21774150 w 21600"/>
              <a:gd name="T13" fmla="*/ 8602133 h 21600"/>
              <a:gd name="T14" fmla="*/ 18585656 w 21600"/>
              <a:gd name="T15" fmla="*/ 251931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22" name="Text Box 138"/>
          <p:cNvSpPr txBox="1">
            <a:spLocks noChangeArrowheads="1"/>
          </p:cNvSpPr>
          <p:nvPr/>
        </p:nvSpPr>
        <p:spPr bwMode="auto">
          <a:xfrm>
            <a:off x="4343400" y="5562601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B05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547" name="Oval 139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" y="90423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83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7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7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7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-0.01388 C 0.0082 -0.01458 -0.03125 -0.01481 -0.07031 -0.01597 C -0.07435 -0.0162 -0.08255 -0.01805 -0.08255 -0.01782 C -0.0793 -0.0037 -0.07956 0.0125 -0.08386 0.02639 C -0.10378 0.02639 -0.12383 0.02639 -0.14375 0.02639 C -0.14727 0.03149 -0.14818 0.03704 -0.15078 0.04329 C -0.15078 0.04375 -0.15182 0.05903 -0.15339 0.06204 C -0.15534 0.06598 -0.16029 0.07269 -0.16029 0.07292 C -0.16133 0.08635 -0.16354 0.1213 -0.17669 0.1213 C -0.17409 0.122 -0.17109 0.12176 -0.16849 0.12338 C -0.16393 0.12593 -0.1638 0.13959 -0.16302 0.14468 C -0.15859 0.17454 -0.15899 0.16436 -0.15899 0.20602 C -0.16706 0.20926 -0.17839 0.21204 -0.18633 0.21875 C -0.19518 0.22616 -0.19557 0.22825 -0.20547 0.23149 C -0.20951 0.23565 -0.21419 0.23866 -0.21771 0.24399 C -0.22044 0.24815 -0.22448 0.25602 -0.22852 0.2588 C -0.23685 0.26436 -0.24284 0.26551 -0.25182 0.26713 C -0.25625 0.26945 -0.25586 0.26713 -0.25586 0.2713 C -0.24688 0.27362 -0.24688 0.27338 -0.24232 0.28403 C -0.23971 0.29862 -0.2405 0.31366 -0.23828 0.32848 C -0.23906 0.34167 -0.24323 0.3676 -0.23281 0.37292 C -0.22969 0.37755 -0.22917 0.38172 -0.22721 0.38774 C -0.25547 0.38843 -0.28359 0.38866 -0.31185 0.38982 C -0.31888 0.39005 -0.32604 0.39144 -0.33242 0.3963 C -0.33867 0.40116 -0.34193 0.40764 -0.34753 0.4132 C -0.3457 0.43542 -0.34453 0.44422 -0.34453 0.46806 C -0.33685 0.5044 -0.3405 0.54468 -0.34323 0.58218 C -0.34323 0.59075 -0.37761 0.81297 -0.33242 0.76621 C -0.32852 0.75695 -0.32266 0.75371 -0.31719 0.747 C -0.31615 0.74537 -0.31367 0.74514 -0.31328 0.74283 C -0.31224 0.73681 -0.31328 0.7301 -0.31328 0.72385 " pathEditMode="relative" rAng="0" ptsTypes="AAAAAAAAAAAAAAAAAAAAAAAAAAAAAAA">
                                      <p:cBhvr>
                                        <p:cTn id="56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69" y="3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2107 C 0.01601 0.02246 0.02917 0.02454 0.0444 0.02732 C 0.05221 0.03056 0.06003 0.03218 0.06823 0.0338 C 0.07305 0.03797 0.07565 0.0426 0.0793 0.04838 C 0.0806 0.05047 0.08268 0.05463 0.08268 0.05487 C 0.0806 0.06019 0.07878 0.06621 0.07617 0.07153 C 0.07409 0.0757 0.06979 0.08426 0.06979 0.0845 C 0.06706 0.09954 0.06042 0.11112 0.05247 0.12246 C 0.05195 0.12524 0.05195 0.12825 0.05091 0.13079 C 0.05013 0.13264 0.04831 0.13311 0.04753 0.13496 C 0.04049 0.15371 0.04753 0.14352 0.04284 0.14977 C 0.06628 0.13959 0.08594 0.14676 0.1095 0.14977 C 0.11614 0.15209 0.12226 0.15487 0.12864 0.15834 C 0.13763 0.17061 0.13294 0.16737 0.14128 0.17107 C 0.15312 0.18681 0.14896 0.18033 0.16042 0.19005 C 0.16888 0.20787 0.1681 0.2176 0.18737 0.2176 C 0.18594 0.23195 0.1845 0.2551 0.17461 0.26366 C 0.17279 0.26783 0.16992 0.27061 0.16823 0.27454 C 0.16732 0.27639 0.16758 0.27894 0.16667 0.28079 C 0.16146 0.29329 0.15612 0.30209 0.1444 0.30209 C 0.15117 0.30787 0.15612 0.31158 0.16198 0.31899 C 0.16523 0.33218 0.17292 0.34352 0.1793 0.35487 C 0.18177 0.36505 0.18086 0.39306 0.19375 0.39306 C 0.18581 0.39815 0.18008 0.40116 0.17305 0.40787 C 0.15937 0.42107 0.15052 0.43588 0.13333 0.43959 C 0.12708 0.44237 0.11992 0.44584 0.11419 0.45 C 0.1056 0.45649 0.1 0.4669 0.09049 0.47107 C 0.08476 0.48311 0.07643 0.48195 0.06667 0.4838 C 0.0651 0.4845 0.06341 0.48473 0.06198 0.48588 C 0.05612 0.49051 0.06094 0.49005 0.05716 0.49005 C 0.05976 0.5338 0.07044 0.58797 0.05247 0.6257 C 0.04805 0.64885 0.05417 0.62014 0.04753 0.64051 C 0.0444 0.64954 0.0457 0.6588 0.04128 0.66737 C 0.04271 0.68496 0.04479 0.70325 0.04753 0.72061 C 0.04844 0.7257 0.05247 0.72848 0.05247 0.73357 L 0.07617 0.71644 " pathEditMode="relative" rAng="0" ptsTypes="AAAAAAAAAAAAAAAAAAAAAAAAAAAAAAAAAAAA">
                                      <p:cBhvr>
                                        <p:cTn id="60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C 0.0431 0.0051 0.09792 -0.00694 0.14453 -0.00694 C 0.14818 -0.00162 0.15247 0.00649 0.15716 0.00996 C 0.16862 0.01852 0.18685 0.0176 0.19779 0.01852 C 0.20117 0.02014 0.20456 0.02037 0.20768 0.02269 C 0.20963 0.02431 0.2112 0.02709 0.21315 0.02894 C 0.2207 0.03542 0.21536 0.02801 0.21888 0.03334 C 0.21628 0.04514 0.21224 0.05394 0.20911 0.06482 C 0.20781 0.06899 0.20625 0.07755 0.20625 0.07778 C 0.20586 0.08311 0.20586 0.08889 0.20469 0.09445 C 0.20404 0.09885 0.19648 0.1176 0.19648 0.122 C 0.19779 0.11922 0.19844 0.11505 0.20065 0.11343 C 0.20182 0.1125 0.20338 0.11459 0.20469 0.11551 C 0.21328 0.12107 0.20794 0.11922 0.21745 0.12616 C 0.22891 0.13473 0.24075 0.14283 0.25247 0.14954 C 0.2612 0.15463 0.26706 0.16505 0.27643 0.16852 C 0.28177 0.17385 0.28555 0.175 0.29193 0.17686 C 0.29583 0.18287 0.29713 0.18635 0.30169 0.19167 C 0.30573 0.19653 0.30286 0.19607 0.30599 0.19607 C 0.3069 0.20024 0.30924 0.2044 0.30872 0.2088 C 0.30807 0.21366 0.30299 0.2213 0.30299 0.22153 C 0.29948 0.24422 0.30482 0.21644 0.29753 0.23588 C 0.29271 0.24862 0.29896 0.24028 0.29466 0.25093 C 0.28958 0.2632 0.28151 0.27385 0.27213 0.27825 C 0.2707 0.28565 0.27187 0.28311 0.26953 0.28681 C 0.272 0.28936 0.27526 0.29051 0.27773 0.29283 C 0.27943 0.29468 0.28047 0.29769 0.2819 0.29954 C 0.28789 0.30718 0.29557 0.31158 0.30299 0.31436 C 0.30846 0.31945 0.31406 0.32454 0.31992 0.32709 C 0.32435 0.33681 0.32943 0.34862 0.33685 0.35232 C 0.34101 0.36204 0.34375 0.36528 0.34805 0.37362 C 0.34922 0.3757 0.34935 0.37848 0.35091 0.37987 C 0.35325 0.38218 0.35937 0.38403 0.35937 0.38426 C 0.35182 0.3882 0.34739 0.3963 0.34101 0.40325 C 0.33437 0.41065 0.33164 0.41181 0.32695 0.42014 C 0.32318 0.42732 0.32383 0.43172 0.31862 0.43704 C 0.30898 0.4588 0.29466 0.48125 0.27643 0.48125 C 0.26693 0.49838 0.26862 0.4919 0.27357 0.51088 C 0.27617 0.53959 0.28177 0.57269 0.2819 0.60186 C 0.28242 0.6426 0.2819 0.68311 0.2819 0.72408 " pathEditMode="relative" rAng="0" ptsTypes="AAAAAAAAAAAAAAAAAAAAAAAAAAAAAAAAAAAAAAAA">
                                      <p:cBhvr>
                                        <p:cTn id="64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3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 -0.01597 C 0.03581 -0.00763 0.02148 -0.00162 0.00742 0.00093 C -0.01432 0.01042 0.00638 -4.44444E-6 -0.0069 0.00926 C -0.01172 0.0125 -0.01745 0.01343 -0.02266 0.01575 C -0.02721 0.0213 -0.02591 0.01783 -0.02591 0.02639 C -0.03008 0.03473 -0.02826 0.03774 -0.03555 0.04121 C -0.03828 0.05186 -0.04414 0.06204 -0.0513 0.06829 C -0.0569 0.07987 -0.05925 0.09491 -0.05925 0.10857 C -0.0487 0.11204 -0.04076 0.12107 -0.0306 0.12547 C -0.02956 0.12686 -0.02878 0.12871 -0.02747 0.12987 C -0.02617 0.13102 -0.0237 0.1301 -0.02266 0.13195 C -0.01484 0.14653 -0.01797 0.18311 -0.01797 0.19329 C -0.02734 0.19931 -0.03503 0.20695 -0.04492 0.21227 C -0.05182 0.22107 -0.04388 0.2125 -0.05768 0.21875 C -0.06445 0.22176 -0.07214 0.22987 -0.07995 0.23334 C -0.08776 0.24352 -0.08112 0.23774 -0.09414 0.24167 C -0.09753 0.24306 -0.10378 0.24607 -0.10378 0.2463 C -0.10899 0.25649 -0.11484 0.25996 -0.12266 0.26713 C -0.12578 0.28681 -0.12409 0.28403 -0.14024 0.28403 C -0.13425 0.28565 -0.12826 0.28542 -0.12266 0.2882 C -0.12122 0.28889 -0.12096 0.29167 -0.11953 0.2926 C -0.11393 0.2963 -0.10768 0.29723 -0.10221 0.30093 C -0.08828 0.30996 -0.1056 0.30093 -0.09258 0.30741 C -0.08203 0.32107 -0.07122 0.3338 -0.06081 0.34746 C -0.05964 0.34908 -0.05755 0.34862 -0.05599 0.34954 C -0.05391 0.3507 -0.05182 0.35232 -0.04974 0.35394 C -0.03828 0.3632 -0.0431 0.35857 -0.03711 0.36667 C -0.03607 0.36806 -0.03516 0.36991 -0.03372 0.37084 C -0.03086 0.37269 -0.02435 0.375 -0.02435 0.37524 C -0.03633 0.37755 -0.04831 0.3875 -0.05768 0.39838 C -0.06159 0.40278 -0.07201 0.41575 -0.07669 0.41737 C -0.08294 0.41945 -0.08932 0.41875 -0.0957 0.41945 C -0.09675 0.42153 -0.09753 0.42408 -0.09883 0.42593 C -0.10026 0.42778 -0.10247 0.42801 -0.10378 0.4301 C -0.10482 0.43172 -0.10443 0.4345 -0.10534 0.43635 C -0.10755 0.44144 -0.11159 0.447 -0.11484 0.45116 C -0.11706 0.45996 -0.12253 0.46297 -0.12747 0.46991 C -0.128 0.47223 -0.12904 0.47593 -0.12904 0.47616 C -0.13216 0.47732 -0.13776 0.47593 -0.13867 0.48056 C -0.14349 0.50255 -0.14089 0.52084 -0.13867 0.5419 C -0.13789 0.58056 -0.13893 0.61806 -0.13372 0.65556 C -0.13568 0.66297 -0.13685 0.66968 -0.13867 0.67709 C -0.13672 0.74491 -0.1513 0.73403 -0.11328 0.73403 " pathEditMode="relative" rAng="0" ptsTypes="AAAAAAAAAAAAAAAAAAAAAAAAAAAAAAAAAAAAAAAAAAA">
                                      <p:cBhvr>
                                        <p:cTn id="68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4907 C -0.01758 -0.0456 -0.01211 -0.0405 -0.00586 -0.03842 C 0.01719 -0.03078 -0.00221 -0.04074 0.01471 -0.03425 C 0.02226 -0.03148 0.02982 -0.02754 0.03698 -0.02361 C 0.04362 -0.0199 0.04948 -0.01481 0.05586 -0.01088 C 0.05898 -0.00902 0.06549 -0.00671 0.06549 -0.00648 C 0.07083 0.00093 0.08034 0.0044 0.08763 0.00811 C 0.09635 0.02593 0.12461 0.02292 0.13698 0.02292 C 0.13177 0.02524 0.12643 0.02778 0.12096 0.0294 C 0.11367 0.03149 0.10573 0.03172 0.09883 0.03565 C 0.09167 0.03959 0.08542 0.04537 0.07812 0.04838 C 0.07344 0.05255 0.06914 0.0544 0.06393 0.05695 C 0.05625 0.06667 0.04844 0.07176 0.0401 0.07987 C 0.02982 0.08959 0.04101 0.0845 0.02904 0.08843 C 0.02044 0.09584 0.01628 0.09514 0.00521 0.09676 C -0.00781 0.10232 0.00846 0.09537 -0.0043 0.10116 C -0.00586 0.10186 -0.00925 0.10325 -0.00925 0.10348 C 0.00716 0.10672 0.02357 0.1088 0.0401 0.11158 C 0.04375 0.1132 0.04779 0.11389 0.05117 0.11598 C 0.05299 0.1169 0.0543 0.11899 0.05586 0.12014 C 0.05794 0.12176 0.06003 0.12315 0.06237 0.12431 C 0.06549 0.12593 0.07187 0.12848 0.07187 0.12871 C 0.07708 0.13334 0.08216 0.13334 0.08763 0.13704 C 0.1 0.14514 0.08555 0.1382 0.09726 0.14329 C 0.1056 0.15487 0.11719 0.15926 0.12747 0.16667 C 0.1375 0.17408 0.14792 0.18125 0.15742 0.18936 C 0.15898 0.19098 0.18229 0.20232 0.18607 0.20487 C 0.19284 0.20857 0.19805 0.21644 0.20521 0.21852 C 0.20833 0.22037 0.22565 0.22338 0.22747 0.22385 C 0.24049 0.22871 0.23372 0.22801 0.24805 0.22801 C 0.2332 0.23172 0.21888 0.2338 0.20364 0.23612 C 0.19167 0.2419 0.17864 0.24399 0.16706 0.25093 C 0.16107 0.2544 0.1556 0.25811 0.14961 0.26135 C 0.13841 0.2676 0.14805 0.2595 0.13529 0.2676 C 0.12031 0.27709 0.13346 0.27153 0.12253 0.27639 C 0.11628 0.28473 0.12305 0.27639 0.11302 0.28287 C 0.11133 0.2838 0.11003 0.28542 0.10833 0.28704 C 0.1069 0.2875 0.10521 0.28797 0.10364 0.28866 C 0.09271 0.29908 0.08424 0.31297 0.07344 0.32315 C 0.07239 0.32524 0.07187 0.32778 0.07031 0.3294 C 0.06888 0.33079 0.06706 0.33056 0.06549 0.33149 C 0.06029 0.33496 0.05833 0.33959 0.05273 0.34213 C 0.04792 0.34838 0.04479 0.35487 0.0401 0.36112 C 0.0457 0.37269 0.04023 0.36436 0.05273 0.37176 C 0.06185 0.37709 0.07096 0.38241 0.07969 0.38866 C 0.08424 0.39167 0.08854 0.39537 0.09258 0.39931 C 0.09466 0.40139 0.09648 0.40394 0.09883 0.40556 C 0.10378 0.40926 0.11042 0.41042 0.11471 0.41598 C 0.12096 0.42454 0.12461 0.43264 0.13216 0.43889 C 0.13789 0.45093 0.13216 0.44098 0.14323 0.45186 C 0.15924 0.4669 0.16406 0.47709 0.1845 0.48149 C 0.18971 0.48357 0.18763 0.48357 0.19075 0.48357 C 0.19271 0.51042 0.19648 0.53635 0.19883 0.56412 C 0.19831 0.60764 0.2181 0.69422 0.18763 0.73635 C 0.16341 0.73426 0.16549 0.74468 0.16549 0.72686 " pathEditMode="relative" rAng="0" ptsTypes="AAAAAAAAAAAAAAAAAAAAAAAAAAAAAAAAAAAAAAAAAAAAAAAAAAAAAAA">
                                      <p:cBhvr>
                                        <p:cTn id="72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3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-0.00555 C -0.02839 -0.00138 -0.03333 0.00602 -0.03815 0.00926 C -0.04167 0.01158 -0.04557 0.01204 -0.04922 0.01366 C -0.05964 0.02408 -0.05365 0.01737 -0.06667 0.03473 C -0.06797 0.03658 -0.06992 0.03727 -0.07149 0.03889 C -0.07266 0.04005 -0.07357 0.0419 -0.07461 0.04329 C -0.07734 0.05463 -0.08229 0.05926 -0.0888 0.06644 C -0.09388 0.072 -0.09701 0.0794 -0.10156 0.08542 C -0.10378 0.08843 -0.10651 0.0919 -0.10951 0.09375 C -0.11263 0.09561 -0.11901 0.09792 -0.11901 0.09815 C -0.12305 0.10371 -0.12669 0.1051 -0.13177 0.10857 C -0.13346 0.10973 -0.13646 0.11274 -0.13646 0.11297 C -0.11797 0.11436 -0.10234 0.11899 -0.08412 0.1213 C -0.06901 0.12778 -0.05378 0.13403 -0.03815 0.1382 C -0.03242 0.14537 -0.02656 0.14977 -0.01901 0.15301 C -0.00781 0.16436 0.00833 0.16737 0.02226 0.16991 C 0.02487 0.17269 0.02734 0.17616 0.03021 0.17848 C 0.03216 0.17987 0.03463 0.17917 0.03646 0.18056 C 0.03841 0.18195 0.03945 0.18519 0.04141 0.18681 C 0.04453 0.18936 0.05026 0.19167 0.05404 0.19329 C 0.05976 0.19838 0.06497 0.2007 0.07135 0.20394 C 0.07578 0.20602 0.07943 0.21019 0.08411 0.21019 C 0.05677 0.21621 0.09088 0.20926 0.02851 0.21436 C 0.02239 0.21482 0.01354 0.22037 0.00807 0.22292 C 0.00104 0.22593 -0.00573 0.22848 -0.01263 0.23125 C -0.01615 0.23264 -0.01875 0.23658 -0.02214 0.23774 C -0.02734 0.23936 -0.03281 0.23912 -0.03815 0.23982 C -0.04492 0.24283 -0.05182 0.24306 -0.05859 0.24607 C -0.06615 0.25278 -0.07578 0.25301 -0.08255 0.26088 C -0.08906 0.26829 -0.09557 0.27801 -0.10156 0.28612 C -0.10313 0.2882 -0.12149 0.2882 -0.13021 0.2882 C -0.12214 0.29167 -0.11354 0.29491 -0.10638 0.30093 C -0.10417 0.30278 -0.10261 0.30649 -0.1 0.30741 C -0.0944 0.3095 -0.08828 0.3088 -0.08255 0.3095 C -0.05443 0.32176 -0.02461 0.32987 0.00469 0.33473 C 0.01224 0.3382 0.01953 0.34005 0.02695 0.34329 C 0.03307 0.35093 0.04101 0.35209 0.04922 0.35394 C 0.05859 0.35996 0.06641 0.36875 0.0763 0.37292 C 0.08125 0.37755 0.07904 0.37709 0.08255 0.37709 C 0.07448 0.37917 0.06667 0.38149 0.05872 0.38357 C 0.05547 0.3845 0.05247 0.3875 0.04922 0.38774 C 0.03359 0.38912 0.0181 0.38959 0.00312 0.3963 C -0.00846 0.40139 -0.0224 0.40371 -0.03333 0.41112 C -0.0418 0.4169 -0.05104 0.42315 -0.06042 0.42593 C -0.06198 0.42732 -0.06328 0.42894 -0.06511 0.4301 C -0.06641 0.43102 -0.06836 0.43102 -0.06979 0.43218 C -0.07162 0.4338 -0.07266 0.43681 -0.07461 0.43843 C -0.07943 0.44283 -0.08698 0.44329 -0.09193 0.447 C -0.10794 0.45857 -0.09505 0.45348 -0.10794 0.45764 C -0.11432 0.46343 -0.12044 0.46644 -0.12708 0.47246 C -0.12865 0.47385 -0.12982 0.47593 -0.13177 0.47639 C -0.13386 0.47709 -0.13815 0.47848 -0.13815 0.47871 C -0.13333 0.48125 -0.12839 0.4838 -0.1237 0.48704 C -0.12201 0.4882 -0.12096 0.49075 -0.11901 0.49121 C -0.10287 0.49514 -0.08464 0.49537 -0.06823 0.49746 C -0.06211 0.50186 -0.05755 0.50579 -0.05078 0.50811 C -0.04453 0.51598 -0.03346 0.51737 -0.02526 0.52084 C -0.02214 0.52223 -0.01589 0.525 -0.01589 0.52524 C -0.01432 0.52639 -0.01276 0.52825 -0.01107 0.5294 C -0.00912 0.53056 -0.00482 0.53149 -0.00482 0.53172 C -0.00586 0.53426 -0.00703 0.53681 -0.00794 0.53982 C -0.00859 0.5426 -0.00859 0.54561 -0.00951 0.54838 C -0.01263 0.55834 -0.01198 0.55116 -0.01589 0.55903 C -0.01719 0.56158 -0.01784 0.56459 -0.01901 0.56737 C -0.02096 0.57176 -0.02526 0.5801 -0.02526 0.58033 C -0.02969 0.61737 -0.02526 0.57385 -0.02526 0.65 C -0.02526 0.66297 -0.01263 0.72547 -0.0349 0.73658 C -0.04115 0.74445 -0.04636 0.74352 -0.05547 0.74491 C -0.05703 0.73866 -0.05859 0.73658 -0.06198 0.73218 " pathEditMode="relative" rAng="0" ptsTypes="AAAAAAAAAAAAAAAAAAAAAAAAAAAAAAAAAAAAAAAAAAAAAAAAAAAAAAAAAAAAAAAAAAAAA">
                                      <p:cBhvr>
                                        <p:cTn id="76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17" grpId="0"/>
      <p:bldP spid="67718" grpId="0"/>
      <p:bldP spid="677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45"/>
            <a:ext cx="11917680" cy="6902346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4060974" y="3239105"/>
            <a:ext cx="4149237" cy="81841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</a:t>
            </a:r>
          </a:p>
          <a:p>
            <a:pPr algn="ctr"/>
            <a:r>
              <a:rPr lang="en-US" sz="32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KHỎE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828857" y="4621729"/>
            <a:ext cx="3111183" cy="5584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Hẹn gặp </a:t>
            </a: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lại !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060974" y="1892785"/>
            <a:ext cx="5214026" cy="502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Xin Chào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" y="366617"/>
            <a:ext cx="1279526" cy="115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8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BD21B1F7-9F63-2E1D-0CAA-357E061D8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>
            <a:extLst>
              <a:ext uri="{FF2B5EF4-FFF2-40B4-BE49-F238E27FC236}">
                <a16:creationId xmlns:a16="http://schemas.microsoft.com/office/drawing/2014/main" id="{93A32475-433B-BDE0-BBEB-B6FC1A9E5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33451"/>
            <a:ext cx="6286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37C098C3-9129-B7AE-7640-2DEE5FDE92B3}"/>
              </a:ext>
            </a:extLst>
          </p:cNvPr>
          <p:cNvSpPr/>
          <p:nvPr/>
        </p:nvSpPr>
        <p:spPr>
          <a:xfrm>
            <a:off x="4600575" y="933451"/>
            <a:ext cx="2667000" cy="542925"/>
          </a:xfrm>
          <a:prstGeom prst="flowChartPunched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7B13D3-0E33-FD18-0661-AB46369C1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6" y="1757364"/>
            <a:ext cx="6867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500" b="1">
                <a:solidFill>
                  <a:srgbClr val="002060"/>
                </a:solidFill>
                <a:cs typeface="Times New Roman" panose="02020603050405020304" pitchFamily="18" charset="0"/>
              </a:rPr>
              <a:t>1. Kiến thức</a:t>
            </a:r>
          </a:p>
          <a:p>
            <a:r>
              <a:rPr lang="en-US" altLang="en-US" sz="1500" b="1">
                <a:solidFill>
                  <a:srgbClr val="002060"/>
                </a:solidFill>
                <a:cs typeface="Times New Roman" panose="02020603050405020304" pitchFamily="18" charset="0"/>
              </a:rPr>
              <a:t>  - Trẻ biết tên, biết cấu tạo, phát âm đúng các chữ cái  s,x</a:t>
            </a:r>
          </a:p>
          <a:p>
            <a:r>
              <a:rPr lang="en-US" altLang="en-US" sz="1500" b="1">
                <a:solidFill>
                  <a:srgbClr val="002060"/>
                </a:solidFill>
                <a:cs typeface="Times New Roman" panose="02020603050405020304" pitchFamily="18" charset="0"/>
              </a:rPr>
              <a:t> - Biết chơi các trò chơi với các chữ cái đó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AD33F9-C935-6771-C397-0ACEF2BF9922}"/>
              </a:ext>
            </a:extLst>
          </p:cNvPr>
          <p:cNvSpPr txBox="1"/>
          <p:nvPr/>
        </p:nvSpPr>
        <p:spPr>
          <a:xfrm>
            <a:off x="3209926" y="2649538"/>
            <a:ext cx="68675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500" b="1">
                <a:solidFill>
                  <a:srgbClr val="002060"/>
                </a:solidFill>
                <a:cs typeface="Times New Roman" panose="02020603050405020304" pitchFamily="18" charset="0"/>
              </a:rPr>
              <a:t>2. Kỹ năng</a:t>
            </a:r>
          </a:p>
          <a:p>
            <a:pPr>
              <a:defRPr/>
            </a:pPr>
            <a:r>
              <a:rPr lang="en-US" altLang="en-US" sz="1500" b="1">
                <a:solidFill>
                  <a:srgbClr val="002060"/>
                </a:solidFill>
                <a:cs typeface="Times New Roman" panose="02020603050405020304" pitchFamily="18" charset="0"/>
              </a:rPr>
              <a:t>   - Trẻ phát âm đúng các chữ cái  s,x</a:t>
            </a:r>
          </a:p>
          <a:p>
            <a:pPr marL="257175" indent="-257175">
              <a:buFontTx/>
              <a:buChar char="-"/>
              <a:defRPr/>
            </a:pPr>
            <a:r>
              <a:rPr lang="en-US" altLang="en-US" sz="1500" b="1">
                <a:solidFill>
                  <a:srgbClr val="002060"/>
                </a:solidFill>
                <a:cs typeface="Times New Roman" panose="02020603050405020304" pitchFamily="18" charset="0"/>
              </a:rPr>
              <a:t>Chơi đúng cách chơi các trò chơi với chữ  s,x</a:t>
            </a:r>
          </a:p>
          <a:p>
            <a:pPr marL="257175" indent="-257175">
              <a:buFontTx/>
              <a:buChar char="-"/>
              <a:defRPr/>
            </a:pPr>
            <a:r>
              <a:rPr lang="en-US" altLang="en-US" sz="1500" b="1">
                <a:solidFill>
                  <a:srgbClr val="002060"/>
                </a:solidFill>
                <a:cs typeface="Times New Roman" panose="02020603050405020304" pitchFamily="18" charset="0"/>
              </a:rPr>
              <a:t> Rèn khả năng quan sát ghi nhớ có chủ định cho trẻ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D71CC2-33FA-F5AD-3A88-0052E7517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6" y="3756025"/>
            <a:ext cx="6867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500" b="1">
                <a:solidFill>
                  <a:srgbClr val="002060"/>
                </a:solidFill>
                <a:cs typeface="Times New Roman" panose="02020603050405020304" pitchFamily="18" charset="0"/>
              </a:rPr>
              <a:t>3.Thái độ </a:t>
            </a:r>
          </a:p>
          <a:p>
            <a:r>
              <a:rPr lang="en-US" altLang="en-US" sz="1500" b="1">
                <a:solidFill>
                  <a:srgbClr val="002060"/>
                </a:solidFill>
                <a:cs typeface="Times New Roman" panose="02020603050405020304" pitchFamily="18" charset="0"/>
              </a:rPr>
              <a:t>- Trẻ hứng thú tích cực tham gia trò chơi </a:t>
            </a:r>
          </a:p>
        </p:txBody>
      </p:sp>
    </p:spTree>
    <p:custDataLst>
      <p:tags r:id="rId1"/>
    </p:custDataLst>
  </p:cSld>
  <p:clrMapOvr>
    <a:masterClrMapping/>
  </p:clrMapOvr>
  <p:transition advTm="117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4" y="477797"/>
            <a:ext cx="685166" cy="73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7553" y="921386"/>
            <a:ext cx="4347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bé ôn lại chữ s,x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517326" y="525965"/>
            <a:ext cx="2647655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300" b="1">
                <a:solidFill>
                  <a:srgbClr val="0070C0"/>
                </a:solidFill>
                <a:latin typeface=".VnAvant" panose="020B7200000000000000" pitchFamily="34" charset="0"/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1800" y="582030"/>
            <a:ext cx="333851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8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59"/>
    </mc:Choice>
    <mc:Fallback xmlns="">
      <p:transition spd="slow" advTm="42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9649" y="2407958"/>
            <a:ext cx="553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1: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305453" y="3263426"/>
            <a:ext cx="83852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.VnTime" panose="020B7200000000000000" pitchFamily="34" charset="0"/>
              </a:rPr>
              <a:t>C¸ch ch¬i: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chọn đáp án đúng cho mỗi câu hỏi sau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7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4"/>
    </mc:Choice>
    <mc:Fallback xmlns="">
      <p:transition spd="slow" advTm="10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1397" y="5278656"/>
            <a:ext cx="7033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Qu¶ su su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1222" y="730463"/>
            <a:ext cx="792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từ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su su có 2 chữ s đúng hay sai?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50266" y="2503968"/>
            <a:ext cx="3676980" cy="925032"/>
          </a:xfrm>
          <a:prstGeom prst="ellipse">
            <a:avLst/>
          </a:prstGeom>
          <a:solidFill>
            <a:srgbClr val="FE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A. Đúng</a:t>
            </a:r>
          </a:p>
        </p:txBody>
      </p:sp>
      <p:sp>
        <p:nvSpPr>
          <p:cNvPr id="9" name="Oval 8"/>
          <p:cNvSpPr/>
          <p:nvPr/>
        </p:nvSpPr>
        <p:spPr>
          <a:xfrm>
            <a:off x="7666890" y="2539354"/>
            <a:ext cx="3516948" cy="925032"/>
          </a:xfrm>
          <a:prstGeom prst="ellipse">
            <a:avLst/>
          </a:prstGeom>
          <a:solidFill>
            <a:srgbClr val="FE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B. Sai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9760" y="5278656"/>
            <a:ext cx="10007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00B0F0"/>
                </a:solidFill>
                <a:latin typeface=".VnAvant" panose="020B7200000000000000" pitchFamily="34" charset="0"/>
              </a:rPr>
              <a:t>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91" y="2155895"/>
            <a:ext cx="4509017" cy="4295184"/>
          </a:xfrm>
          <a:prstGeom prst="rect">
            <a:avLst/>
          </a:prstGeom>
        </p:spPr>
      </p:pic>
      <p:pic>
        <p:nvPicPr>
          <p:cNvPr id="14" name="6450691941632468698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07041" y="5593080"/>
            <a:ext cx="1305588" cy="9983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66509" y="5278656"/>
            <a:ext cx="10007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00B0F0"/>
                </a:solidFill>
                <a:latin typeface=".VnAvant" panose="020B7200000000000000" pitchFamily="34" charset="0"/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6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42"/>
    </mc:Choice>
    <mc:Fallback xmlns="">
      <p:transition spd="slow" advTm="5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5" grpId="0"/>
      <p:bldP spid="7" grpId="0"/>
      <p:bldP spid="8" grpId="0" animBg="1"/>
      <p:bldP spid="9" grpId="0" animBg="1"/>
      <p:bldP spid="9" grpId="1" animBg="1"/>
      <p:bldP spid="12" grpId="0"/>
      <p:bldP spid="16" grpId="0"/>
    </p:bldLst>
  </p:timing>
  <p:extLst>
    <p:ext uri="{E180D4A7-C9FB-4DFB-919C-405C955672EB}">
      <p14:showEvtLst xmlns:p14="http://schemas.microsoft.com/office/powerpoint/2010/main">
        <p14:playEvt time="28742" objId="10"/>
        <p14:stopEvt time="37824" objId="1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0234" y="5144834"/>
            <a:ext cx="8685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Qu¶ t¸o xanh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1222" y="730463"/>
            <a:ext cx="752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từ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táo xanh có 2mấy chữ x?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50266" y="2503968"/>
            <a:ext cx="4133214" cy="925032"/>
          </a:xfrm>
          <a:prstGeom prst="ellipse">
            <a:avLst/>
          </a:prstGeom>
          <a:solidFill>
            <a:srgbClr val="FE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A. Có 2 chữ x</a:t>
            </a:r>
          </a:p>
        </p:txBody>
      </p:sp>
      <p:sp>
        <p:nvSpPr>
          <p:cNvPr id="9" name="Oval 8"/>
          <p:cNvSpPr/>
          <p:nvPr/>
        </p:nvSpPr>
        <p:spPr>
          <a:xfrm>
            <a:off x="7666890" y="2539354"/>
            <a:ext cx="3516948" cy="925032"/>
          </a:xfrm>
          <a:prstGeom prst="ellipse">
            <a:avLst/>
          </a:prstGeom>
          <a:solidFill>
            <a:srgbClr val="FE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B. Có 1 chữ 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5344" y="5144834"/>
            <a:ext cx="10007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0070C0"/>
                </a:solidFill>
                <a:latin typeface=".VnAvant" panose="020B7200000000000000" pitchFamily="34" charset="0"/>
              </a:rPr>
              <a:t>x</a:t>
            </a:r>
          </a:p>
        </p:txBody>
      </p:sp>
      <p:pic>
        <p:nvPicPr>
          <p:cNvPr id="14" name="6450691941632468698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16247" y="5593080"/>
            <a:ext cx="1305588" cy="9983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81" y="2205381"/>
            <a:ext cx="2982278" cy="302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70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42"/>
    </mc:Choice>
    <mc:Fallback xmlns="">
      <p:transition spd="slow" advTm="5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5" grpId="0"/>
      <p:bldP spid="7" grpId="0"/>
      <p:bldP spid="8" grpId="0" animBg="1"/>
      <p:bldP spid="8" grpId="1" animBg="1"/>
      <p:bldP spid="9" grpId="0" animBg="1"/>
      <p:bldP spid="12" grpId="0"/>
    </p:bldLst>
  </p:timing>
  <p:extLst>
    <p:ext uri="{E180D4A7-C9FB-4DFB-919C-405C955672EB}">
      <p14:showEvtLst xmlns:p14="http://schemas.microsoft.com/office/powerpoint/2010/main">
        <p14:playEvt time="28742" objId="10"/>
        <p14:stopEvt time="37824" objId="1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045032" y="3213457"/>
            <a:ext cx="86673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 : Bé chọn chữ cái còn thiếu trong ô cửa sắp xếp sao cho đúng luật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1325" y="2392360"/>
            <a:ext cx="6665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2: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kỳ diệu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5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4"/>
    </mc:Choice>
    <mc:Fallback xmlns="">
      <p:transition spd="slow" advTm="17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20" y="1"/>
            <a:ext cx="12262920" cy="6857999"/>
          </a:xfrm>
          <a:prstGeom prst="rect">
            <a:avLst/>
          </a:prstGeom>
        </p:spPr>
      </p:pic>
      <p:graphicFrame>
        <p:nvGraphicFramePr>
          <p:cNvPr id="1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85789"/>
              </p:ext>
            </p:extLst>
          </p:nvPr>
        </p:nvGraphicFramePr>
        <p:xfrm>
          <a:off x="1050051" y="1764252"/>
          <a:ext cx="9986490" cy="2545940"/>
        </p:xfrm>
        <a:graphic>
          <a:graphicData uri="http://schemas.openxmlformats.org/drawingml/2006/table">
            <a:tbl>
              <a:tblPr/>
              <a:tblGrid>
                <a:gridCol w="166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45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v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v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2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v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7" y="3776792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51" y="3810779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51" y="3835887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8317"/>
            <a:ext cx="791830" cy="7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89352" y="1816416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B0F0"/>
                </a:solidFill>
                <a:latin typeface=".VnAvant" panose="020B7200000000000000" pitchFamily="34" charset="0"/>
              </a:rPr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6297" y="3830464"/>
            <a:ext cx="17012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B0F0"/>
                </a:solidFill>
                <a:latin typeface=".VnAvant" panose="020B7200000000000000" pitchFamily="34" charset="0"/>
              </a:rPr>
              <a:t>r</a:t>
            </a:r>
            <a:endParaRPr lang="en-US" sz="138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9957" y="4007435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B0F0"/>
                </a:solidFill>
                <a:latin typeface=".VnAvant" panose="020B7200000000000000" pitchFamily="34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14848" y="4041912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B0F0"/>
                </a:solidFill>
                <a:latin typeface=".VnAvant" panose="020B7200000000000000" pitchFamily="34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61436" y="3810779"/>
            <a:ext cx="17012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B0F0"/>
                </a:solidFill>
                <a:latin typeface=".VnAvant" panose="020B7200000000000000" pitchFamily="34" charset="0"/>
              </a:rPr>
              <a:t>r</a:t>
            </a:r>
            <a:endParaRPr lang="en-US" sz="138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9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1"/>
    </mc:Choice>
    <mc:Fallback xmlns="">
      <p:transition spd="slow" advTm="30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20052 -0.3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022E-16 L 0.20404 -0.3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20" y="0"/>
            <a:ext cx="12262920" cy="6857999"/>
          </a:xfrm>
          <a:prstGeom prst="rect">
            <a:avLst/>
          </a:prstGeom>
        </p:spPr>
      </p:pic>
      <p:graphicFrame>
        <p:nvGraphicFramePr>
          <p:cNvPr id="1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96088"/>
              </p:ext>
            </p:extLst>
          </p:nvPr>
        </p:nvGraphicFramePr>
        <p:xfrm>
          <a:off x="1050051" y="1763592"/>
          <a:ext cx="9986490" cy="1798336"/>
        </p:xfrm>
        <a:graphic>
          <a:graphicData uri="http://schemas.openxmlformats.org/drawingml/2006/table">
            <a:tbl>
              <a:tblPr/>
              <a:tblGrid>
                <a:gridCol w="166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28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2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75" y="3014549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40" y="3066908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41" y="3047718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8317"/>
            <a:ext cx="791830" cy="7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21199" y="3463471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B0F0"/>
                </a:solidFill>
                <a:latin typeface=".VnAvant" panose="020B7200000000000000" pitchFamily="34" charset="0"/>
              </a:rPr>
              <a:t>s</a:t>
            </a:r>
            <a:endParaRPr lang="en-US" sz="11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2788" y="3447670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B0F0"/>
                </a:solidFill>
                <a:latin typeface=".VnAvant" panose="020B7200000000000000" pitchFamily="34" charset="0"/>
              </a:rPr>
              <a:t>­x</a:t>
            </a:r>
            <a:endParaRPr lang="en-US" sz="11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5072" y="3447669"/>
            <a:ext cx="12588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B0F0"/>
                </a:solidFill>
                <a:latin typeface=".VnAvant" panose="020B7200000000000000" pitchFamily="34" charset="0"/>
              </a:rPr>
              <a:t>x</a:t>
            </a:r>
            <a:endParaRPr lang="en-US" sz="11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1775" y="3600308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B0F0"/>
                </a:solidFill>
                <a:latin typeface=".VnAvant" panose="020B7200000000000000" pitchFamily="34" charset="0"/>
              </a:rPr>
              <a:t>r</a:t>
            </a:r>
            <a:endParaRPr lang="en-US" sz="11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5104" y="1661941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B0F0"/>
                </a:solidFill>
                <a:latin typeface=".VnAvant" panose="020B7200000000000000" pitchFamily="34" charset="0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22"/>
    </mc:Choice>
    <mc:Fallback xmlns="">
      <p:transition spd="slow" advTm="19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 0.00671 L 0.23776 -0.29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0.02963 L 0.28737 -0.27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8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|1.9|4.5|2.5|6.5|2.2|2.1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4.6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6|5.6|3.7|2.8|5.7|19.5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6|5.6|3.7|2.8|5.7|19.5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428</Words>
  <Application>Microsoft Office PowerPoint</Application>
  <PresentationFormat>Widescreen</PresentationFormat>
  <Paragraphs>99</Paragraphs>
  <Slides>16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.VnAvant</vt:lpstr>
      <vt:lpstr>.VnTime</vt:lpstr>
      <vt:lpstr>Arial</vt:lpstr>
      <vt:lpstr>Arial Black</vt:lpstr>
      <vt:lpstr>Calibri</vt:lpstr>
      <vt:lpstr>Calibri Light</vt:lpstr>
      <vt:lpstr>Teim new roman</vt:lpstr>
      <vt:lpstr>Times New Roman</vt:lpstr>
      <vt:lpstr>TTesim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Administrator</cp:lastModifiedBy>
  <cp:revision>13</cp:revision>
  <dcterms:created xsi:type="dcterms:W3CDTF">2022-04-05T02:26:14Z</dcterms:created>
  <dcterms:modified xsi:type="dcterms:W3CDTF">2023-04-14T03:51:03Z</dcterms:modified>
</cp:coreProperties>
</file>