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8" r:id="rId2"/>
    <p:sldId id="295" r:id="rId3"/>
    <p:sldId id="297" r:id="rId4"/>
    <p:sldId id="298" r:id="rId5"/>
    <p:sldId id="299" r:id="rId6"/>
    <p:sldId id="300" r:id="rId7"/>
    <p:sldId id="296" r:id="rId8"/>
    <p:sldId id="301" r:id="rId9"/>
    <p:sldId id="302" r:id="rId10"/>
    <p:sldId id="303" r:id="rId11"/>
    <p:sldId id="304" r:id="rId12"/>
    <p:sldId id="305" r:id="rId13"/>
    <p:sldId id="306" r:id="rId14"/>
    <p:sldId id="294" r:id="rId15"/>
  </p:sldIdLst>
  <p:sldSz cx="9144000" cy="6858000" type="screen4x3"/>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008"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375D2D-7C76-4D5F-B123-F24866F3E1D0}" type="datetimeFigureOut">
              <a:rPr lang="en-US" smtClean="0"/>
              <a:t>10/4/2023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88FEAF-7C1E-4DC6-85E0-5E03B7799FAF}" type="slidenum">
              <a:rPr lang="en-US" smtClean="0"/>
              <a:t>‹#›</a:t>
            </a:fld>
            <a:endParaRPr lang="en-US"/>
          </a:p>
        </p:txBody>
      </p:sp>
    </p:spTree>
    <p:extLst>
      <p:ext uri="{BB962C8B-B14F-4D97-AF65-F5344CB8AC3E}">
        <p14:creationId xmlns:p14="http://schemas.microsoft.com/office/powerpoint/2010/main" val="304583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8FEAF-7C1E-4DC6-85E0-5E03B7799FAF}" type="slidenum">
              <a:rPr lang="en-US" smtClean="0"/>
              <a:t>1</a:t>
            </a:fld>
            <a:endParaRPr lang="en-US"/>
          </a:p>
        </p:txBody>
      </p:sp>
    </p:spTree>
    <p:extLst>
      <p:ext uri="{BB962C8B-B14F-4D97-AF65-F5344CB8AC3E}">
        <p14:creationId xmlns:p14="http://schemas.microsoft.com/office/powerpoint/2010/main" val="246968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8FEAF-7C1E-4DC6-85E0-5E03B7799FAF}" type="slidenum">
              <a:rPr lang="en-US" smtClean="0"/>
              <a:t>2</a:t>
            </a:fld>
            <a:endParaRPr lang="en-US"/>
          </a:p>
        </p:txBody>
      </p:sp>
    </p:spTree>
    <p:extLst>
      <p:ext uri="{BB962C8B-B14F-4D97-AF65-F5344CB8AC3E}">
        <p14:creationId xmlns:p14="http://schemas.microsoft.com/office/powerpoint/2010/main" val="3583766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8FEAF-7C1E-4DC6-85E0-5E03B7799FAF}" type="slidenum">
              <a:rPr lang="en-US" smtClean="0"/>
              <a:t>14</a:t>
            </a:fld>
            <a:endParaRPr lang="en-US"/>
          </a:p>
        </p:txBody>
      </p:sp>
    </p:spTree>
    <p:extLst>
      <p:ext uri="{BB962C8B-B14F-4D97-AF65-F5344CB8AC3E}">
        <p14:creationId xmlns:p14="http://schemas.microsoft.com/office/powerpoint/2010/main" val="4294500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A93160-CBB5-4188-896A-9EE841FF78B8}"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93160-CBB5-4188-896A-9EE841FF78B8}"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93160-CBB5-4188-896A-9EE841FF78B8}"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A93160-CBB5-4188-896A-9EE841FF78B8}"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A93160-CBB5-4188-896A-9EE841FF78B8}"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A93160-CBB5-4188-896A-9EE841FF78B8}"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A93160-CBB5-4188-896A-9EE841FF78B8}" type="datetimeFigureOut">
              <a:rPr lang="en-US" smtClean="0"/>
              <a:pPr/>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A93160-CBB5-4188-896A-9EE841FF78B8}" type="datetimeFigureOut">
              <a:rPr lang="en-US" smtClean="0"/>
              <a:pPr/>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93160-CBB5-4188-896A-9EE841FF78B8}" type="datetimeFigureOut">
              <a:rPr lang="en-US" smtClean="0"/>
              <a:pPr/>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A93160-CBB5-4188-896A-9EE841FF78B8}"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A93160-CBB5-4188-896A-9EE841FF78B8}"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8D9B60-8519-4437-879E-B4E9C8C9751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93160-CBB5-4188-896A-9EE841FF78B8}" type="datetimeFigureOut">
              <a:rPr lang="en-US" smtClean="0"/>
              <a:pPr/>
              <a:t>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D9B60-8519-4437-879E-B4E9C8C9751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2" y="0"/>
            <a:ext cx="9179071" cy="6858000"/>
          </a:xfrm>
          <a:prstGeom prst="rect">
            <a:avLst/>
          </a:prstGeom>
        </p:spPr>
      </p:pic>
      <p:sp>
        <p:nvSpPr>
          <p:cNvPr id="5" name="TextBox 4"/>
          <p:cNvSpPr txBox="1"/>
          <p:nvPr/>
        </p:nvSpPr>
        <p:spPr>
          <a:xfrm>
            <a:off x="2215978" y="838200"/>
            <a:ext cx="4953000" cy="923330"/>
          </a:xfrm>
          <a:prstGeom prst="rect">
            <a:avLst/>
          </a:prstGeom>
          <a:noFill/>
        </p:spPr>
        <p:txBody>
          <a:bodyPr wrap="square" rtlCol="0">
            <a:spAutoFit/>
          </a:bodyPr>
          <a:lstStyle/>
          <a:p>
            <a:pPr algn="ctr"/>
            <a:r>
              <a:rPr lang="en-US">
                <a:solidFill>
                  <a:schemeClr val="accent6">
                    <a:lumMod val="75000"/>
                  </a:schemeClr>
                </a:solidFill>
                <a:latin typeface="Times New Roman" pitchFamily="18" charset="0"/>
                <a:cs typeface="Times New Roman" pitchFamily="18" charset="0"/>
              </a:rPr>
              <a:t>ỦY BAN NHÂN DÂN QUẬN LONG BIÊN</a:t>
            </a:r>
          </a:p>
          <a:p>
            <a:pPr algn="ctr"/>
            <a:r>
              <a:rPr lang="en-US" b="1">
                <a:solidFill>
                  <a:schemeClr val="accent6">
                    <a:lumMod val="75000"/>
                  </a:schemeClr>
                </a:solidFill>
                <a:latin typeface="Times New Roman" pitchFamily="18" charset="0"/>
                <a:cs typeface="Times New Roman" pitchFamily="18" charset="0"/>
              </a:rPr>
              <a:t>TRƯỜNG MẦM NON ĐỨC GIANG</a:t>
            </a:r>
          </a:p>
          <a:p>
            <a:pPr algn="ctr"/>
            <a:r>
              <a:rPr lang="en-US"/>
              <a:t>-------***------</a:t>
            </a:r>
          </a:p>
        </p:txBody>
      </p:sp>
      <p:sp>
        <p:nvSpPr>
          <p:cNvPr id="6" name="Rectangle 5"/>
          <p:cNvSpPr/>
          <p:nvPr/>
        </p:nvSpPr>
        <p:spPr>
          <a:xfrm>
            <a:off x="2362200" y="2177213"/>
            <a:ext cx="5257800" cy="584775"/>
          </a:xfrm>
          <a:prstGeom prst="rect">
            <a:avLst/>
          </a:prstGeom>
        </p:spPr>
        <p:txBody>
          <a:bodyPr wrap="square">
            <a:spAutoFit/>
          </a:bodyPr>
          <a:lstStyle/>
          <a:p>
            <a:pPr algn="ctr"/>
            <a:r>
              <a:rPr lang="en-US" sz="32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PHÁT TRIỂN NHẬN THỨC</a:t>
            </a:r>
            <a:endParaRPr lang="vi-VN"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7" name="Picture 3" descr="D:\BICH HANG\CNTT\elearning 2021\LOGO TRUO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532930"/>
            <a:ext cx="1009650" cy="10168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1978" y="2700433"/>
            <a:ext cx="8001000" cy="1692771"/>
          </a:xfrm>
          <a:prstGeom prst="rect">
            <a:avLst/>
          </a:prstGeom>
        </p:spPr>
        <p:txBody>
          <a:bodyPr wrap="square">
            <a:spAutoFit/>
          </a:bodyPr>
          <a:lstStyle/>
          <a:p>
            <a:pPr lvl="0" algn="ctr"/>
            <a:r>
              <a:rPr lang="vi-VN" sz="2400" b="1">
                <a:ln w="10541" cmpd="sng">
                  <a:solidFill>
                    <a:srgbClr val="4F81BD">
                      <a:shade val="88000"/>
                      <a:satMod val="110000"/>
                    </a:srgbClr>
                  </a:solidFill>
                  <a:prstDash val="solid"/>
                </a:ln>
                <a:solidFill>
                  <a:schemeClr val="tx2">
                    <a:lumMod val="60000"/>
                    <a:lumOff val="40000"/>
                  </a:schemeClr>
                </a:solidFill>
                <a:latin typeface="Times New Roman"/>
              </a:rPr>
              <a:t>  </a:t>
            </a:r>
            <a:r>
              <a:rPr lang="en-US" sz="2800" b="1">
                <a:ln w="10541" cmpd="sng">
                  <a:solidFill>
                    <a:srgbClr val="4F81BD">
                      <a:shade val="88000"/>
                      <a:satMod val="110000"/>
                    </a:srgbClr>
                  </a:solidFill>
                  <a:prstDash val="solid"/>
                </a:ln>
                <a:solidFill>
                  <a:schemeClr val="tx2">
                    <a:lumMod val="60000"/>
                    <a:lumOff val="40000"/>
                  </a:schemeClr>
                </a:solidFill>
                <a:latin typeface="Times New Roman"/>
              </a:rPr>
              <a:t>RÁC THẢI VỚI MÔI TRƯỜNG SỐNG</a:t>
            </a:r>
          </a:p>
          <a:p>
            <a:pPr lvl="0" algn="ctr"/>
            <a:endParaRPr lang="en-US" sz="2400" b="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New Roman"/>
            </a:endParaRPr>
          </a:p>
          <a:p>
            <a:pPr lvl="0" algn="ctr"/>
            <a:r>
              <a:rPr lang="vi-VN" sz="2400" b="1">
                <a:ln w="10541" cmpd="sng">
                  <a:solidFill>
                    <a:srgbClr val="4F81BD">
                      <a:shade val="88000"/>
                      <a:satMod val="110000"/>
                    </a:srgbClr>
                  </a:solidFill>
                  <a:prstDash val="solid"/>
                </a:ln>
                <a:solidFill>
                  <a:schemeClr val="accent6">
                    <a:lumMod val="75000"/>
                  </a:schemeClr>
                </a:solidFill>
                <a:latin typeface="Times New Roman"/>
              </a:rPr>
              <a:t>Đối tượng: Trẻ mẫu giáo lớn </a:t>
            </a:r>
            <a:endParaRPr lang="en-US" sz="2400" b="1">
              <a:ln w="10541" cmpd="sng">
                <a:solidFill>
                  <a:srgbClr val="4F81BD">
                    <a:shade val="88000"/>
                    <a:satMod val="110000"/>
                  </a:srgbClr>
                </a:solidFill>
                <a:prstDash val="solid"/>
              </a:ln>
              <a:solidFill>
                <a:schemeClr val="accent6">
                  <a:lumMod val="75000"/>
                </a:schemeClr>
              </a:solidFill>
              <a:latin typeface="Times New Roman"/>
            </a:endParaRPr>
          </a:p>
          <a:p>
            <a:pPr lvl="0" algn="ctr"/>
            <a:r>
              <a:rPr lang="en-US" sz="2400" b="1">
                <a:ln w="10541" cmpd="sng">
                  <a:solidFill>
                    <a:srgbClr val="4F81BD">
                      <a:shade val="88000"/>
                      <a:satMod val="110000"/>
                    </a:srgbClr>
                  </a:solidFill>
                  <a:prstDash val="solid"/>
                </a:ln>
                <a:solidFill>
                  <a:schemeClr val="accent6">
                    <a:lumMod val="75000"/>
                  </a:schemeClr>
                </a:solidFill>
                <a:latin typeface="Times New Roman"/>
              </a:rPr>
              <a:t>Giáo viên</a:t>
            </a:r>
            <a:r>
              <a:rPr lang="vi-VN" sz="2400" b="1">
                <a:ln w="10541" cmpd="sng">
                  <a:solidFill>
                    <a:srgbClr val="4F81BD">
                      <a:shade val="88000"/>
                      <a:satMod val="110000"/>
                    </a:srgbClr>
                  </a:solidFill>
                  <a:prstDash val="solid"/>
                </a:ln>
                <a:solidFill>
                  <a:schemeClr val="accent6">
                    <a:lumMod val="75000"/>
                  </a:schemeClr>
                </a:solidFill>
                <a:latin typeface="Times New Roman"/>
              </a:rPr>
              <a:t>: </a:t>
            </a:r>
            <a:r>
              <a:rPr lang="en-US" sz="2400" b="1">
                <a:ln w="10541" cmpd="sng">
                  <a:solidFill>
                    <a:srgbClr val="4F81BD">
                      <a:shade val="88000"/>
                      <a:satMod val="110000"/>
                    </a:srgbClr>
                  </a:solidFill>
                  <a:prstDash val="solid"/>
                </a:ln>
                <a:solidFill>
                  <a:schemeClr val="accent6">
                    <a:lumMod val="75000"/>
                  </a:schemeClr>
                </a:solidFill>
                <a:latin typeface="Times New Roman"/>
              </a:rPr>
              <a:t>Trần Thị Bích Hằng</a:t>
            </a:r>
            <a:endParaRPr lang="en-US">
              <a:solidFill>
                <a:schemeClr val="accent6">
                  <a:lumMod val="75000"/>
                </a:schemeClr>
              </a:solidFill>
            </a:endParaRPr>
          </a:p>
        </p:txBody>
      </p:sp>
    </p:spTree>
    <p:extLst>
      <p:ext uri="{BB962C8B-B14F-4D97-AF65-F5344CB8AC3E}">
        <p14:creationId xmlns:p14="http://schemas.microsoft.com/office/powerpoint/2010/main" val="227334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par>
                          <p:cTn id="13" fill="hold">
                            <p:stCondLst>
                              <p:cond delay="2500"/>
                            </p:stCondLst>
                            <p:childTnLst>
                              <p:par>
                                <p:cTn id="14" presetID="21"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childTnLst>
                          </p:cTn>
                        </p:par>
                        <p:par>
                          <p:cTn id="17" fill="hold">
                            <p:stCondLst>
                              <p:cond delay="4500"/>
                            </p:stCondLst>
                            <p:childTnLst>
                              <p:par>
                                <p:cTn id="18" presetID="22" presetClass="entr" presetSubtype="4" fill="hold" nodeType="after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par>
                          <p:cTn id="21" fill="hold">
                            <p:stCondLst>
                              <p:cond delay="5000"/>
                            </p:stCondLst>
                            <p:childTnLst>
                              <p:par>
                                <p:cTn id="22" presetID="22" presetClass="entr" presetSubtype="4" fill="hold" nodeType="after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down)">
                                      <p:cBhvr>
                                        <p:cTn id="24" dur="500"/>
                                        <p:tgtEl>
                                          <p:spTgt spid="7">
                                            <p:txEl>
                                              <p:pRg st="2" end="2"/>
                                            </p:txEl>
                                          </p:spTgt>
                                        </p:tgtEl>
                                      </p:cBhvr>
                                    </p:animEffect>
                                  </p:childTnLst>
                                </p:cTn>
                              </p:par>
                            </p:childTnLst>
                          </p:cTn>
                        </p:par>
                        <p:par>
                          <p:cTn id="25" fill="hold">
                            <p:stCondLst>
                              <p:cond delay="5500"/>
                            </p:stCondLst>
                            <p:childTnLst>
                              <p:par>
                                <p:cTn id="26" presetID="22" presetClass="entr" presetSubtype="4" fill="hold" nodeType="after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wipe(down)">
                                      <p:cBhvr>
                                        <p:cTn id="2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2AC-B842-7B3E-2E13-876F3A071C74}"/>
              </a:ext>
            </a:extLst>
          </p:cNvPr>
          <p:cNvSpPr>
            <a:spLocks noGrp="1"/>
          </p:cNvSpPr>
          <p:nvPr>
            <p:ph type="title"/>
          </p:nvPr>
        </p:nvSpPr>
        <p:spPr/>
        <p:txBody>
          <a:bodyPr>
            <a:normAutofit fontScale="90000"/>
          </a:bodyPr>
          <a:lstStyle/>
          <a:p>
            <a:r>
              <a:rPr lang="en-US">
                <a:solidFill>
                  <a:schemeClr val="accent6">
                    <a:lumMod val="75000"/>
                  </a:schemeClr>
                </a:solidFill>
              </a:rPr>
              <a:t>Bé hãy đánh dấu </a:t>
            </a:r>
            <a:r>
              <a:rPr lang="en-US" b="1">
                <a:solidFill>
                  <a:srgbClr val="00B050"/>
                </a:solidFill>
              </a:rPr>
              <a:t>v</a:t>
            </a:r>
            <a:r>
              <a:rPr lang="en-US">
                <a:solidFill>
                  <a:schemeClr val="accent6">
                    <a:lumMod val="75000"/>
                  </a:schemeClr>
                </a:solidFill>
              </a:rPr>
              <a:t> vào hành động đúng, dấu </a:t>
            </a:r>
            <a:r>
              <a:rPr lang="en-US" b="1">
                <a:solidFill>
                  <a:srgbClr val="FF0000"/>
                </a:solidFill>
              </a:rPr>
              <a:t>x</a:t>
            </a:r>
            <a:r>
              <a:rPr lang="en-US">
                <a:solidFill>
                  <a:schemeClr val="accent6">
                    <a:lumMod val="75000"/>
                  </a:schemeClr>
                </a:solidFill>
              </a:rPr>
              <a:t> và hành động sai.</a:t>
            </a:r>
            <a:endParaRPr lang="en-US"/>
          </a:p>
        </p:txBody>
      </p:sp>
      <p:pic>
        <p:nvPicPr>
          <p:cNvPr id="1026" name="Picture 2" descr="6 Cách giáo dục môi trường cho trẻ Mầm Non">
            <a:extLst>
              <a:ext uri="{FF2B5EF4-FFF2-40B4-BE49-F238E27FC236}">
                <a16:creationId xmlns:a16="http://schemas.microsoft.com/office/drawing/2014/main" id="{3C1AFE3A-6BB5-A814-1350-0C82423E66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134" y="2209800"/>
            <a:ext cx="4419600" cy="4012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50 tranh vẽ bảo vệ môi trường 2023">
            <a:extLst>
              <a:ext uri="{FF2B5EF4-FFF2-40B4-BE49-F238E27FC236}">
                <a16:creationId xmlns:a16="http://schemas.microsoft.com/office/drawing/2014/main" id="{6AE0AAC7-595A-F6E0-4A53-A5E48087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724" y="2209800"/>
            <a:ext cx="4114801" cy="401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63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2AC-B842-7B3E-2E13-876F3A071C74}"/>
              </a:ext>
            </a:extLst>
          </p:cNvPr>
          <p:cNvSpPr>
            <a:spLocks noGrp="1"/>
          </p:cNvSpPr>
          <p:nvPr>
            <p:ph type="title"/>
          </p:nvPr>
        </p:nvSpPr>
        <p:spPr/>
        <p:txBody>
          <a:bodyPr>
            <a:normAutofit/>
          </a:bodyPr>
          <a:lstStyle/>
          <a:p>
            <a:r>
              <a:rPr lang="en-US">
                <a:solidFill>
                  <a:schemeClr val="accent6">
                    <a:lumMod val="75000"/>
                  </a:schemeClr>
                </a:solidFill>
              </a:rPr>
              <a:t>Đáp án:</a:t>
            </a:r>
            <a:endParaRPr lang="en-US"/>
          </a:p>
        </p:txBody>
      </p:sp>
      <p:pic>
        <p:nvPicPr>
          <p:cNvPr id="1026" name="Picture 2" descr="6 Cách giáo dục môi trường cho trẻ Mầm Non">
            <a:extLst>
              <a:ext uri="{FF2B5EF4-FFF2-40B4-BE49-F238E27FC236}">
                <a16:creationId xmlns:a16="http://schemas.microsoft.com/office/drawing/2014/main" id="{3C1AFE3A-6BB5-A814-1350-0C82423E66F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134" y="2209800"/>
            <a:ext cx="4419600" cy="40127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50 tranh vẽ bảo vệ môi trường 2023">
            <a:extLst>
              <a:ext uri="{FF2B5EF4-FFF2-40B4-BE49-F238E27FC236}">
                <a16:creationId xmlns:a16="http://schemas.microsoft.com/office/drawing/2014/main" id="{6AE0AAC7-595A-F6E0-4A53-A5E480870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018" y="2209800"/>
            <a:ext cx="4114801" cy="4012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D69345C-A368-6EE3-5D1B-3BC4479AA5DA}"/>
              </a:ext>
            </a:extLst>
          </p:cNvPr>
          <p:cNvSpPr txBox="1"/>
          <p:nvPr/>
        </p:nvSpPr>
        <p:spPr>
          <a:xfrm>
            <a:off x="4660066" y="1378803"/>
            <a:ext cx="533400" cy="830997"/>
          </a:xfrm>
          <a:prstGeom prst="rect">
            <a:avLst/>
          </a:prstGeom>
          <a:noFill/>
        </p:spPr>
        <p:txBody>
          <a:bodyPr wrap="square" rtlCol="0">
            <a:spAutoFit/>
          </a:bodyPr>
          <a:lstStyle/>
          <a:p>
            <a:r>
              <a:rPr lang="en-US" sz="4800" b="1">
                <a:solidFill>
                  <a:srgbClr val="FF0000"/>
                </a:solidFill>
              </a:rPr>
              <a:t>X</a:t>
            </a:r>
          </a:p>
        </p:txBody>
      </p:sp>
      <p:sp>
        <p:nvSpPr>
          <p:cNvPr id="4" name="TextBox 3">
            <a:extLst>
              <a:ext uri="{FF2B5EF4-FFF2-40B4-BE49-F238E27FC236}">
                <a16:creationId xmlns:a16="http://schemas.microsoft.com/office/drawing/2014/main" id="{7094001C-CCF0-8AE9-3EB6-79527A8A48FF}"/>
              </a:ext>
            </a:extLst>
          </p:cNvPr>
          <p:cNvSpPr txBox="1"/>
          <p:nvPr/>
        </p:nvSpPr>
        <p:spPr>
          <a:xfrm>
            <a:off x="214233" y="1229114"/>
            <a:ext cx="533400" cy="1015663"/>
          </a:xfrm>
          <a:prstGeom prst="rect">
            <a:avLst/>
          </a:prstGeom>
          <a:noFill/>
        </p:spPr>
        <p:txBody>
          <a:bodyPr wrap="square" rtlCol="0">
            <a:spAutoFit/>
          </a:bodyPr>
          <a:lstStyle/>
          <a:p>
            <a:r>
              <a:rPr lang="en-US" sz="6000" b="1">
                <a:solidFill>
                  <a:srgbClr val="00B050"/>
                </a:solidFill>
              </a:rPr>
              <a:t>v</a:t>
            </a:r>
          </a:p>
        </p:txBody>
      </p:sp>
    </p:spTree>
    <p:extLst>
      <p:ext uri="{BB962C8B-B14F-4D97-AF65-F5344CB8AC3E}">
        <p14:creationId xmlns:p14="http://schemas.microsoft.com/office/powerpoint/2010/main" val="28773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7916-5F0F-59F2-868F-64D7543AAF6A}"/>
              </a:ext>
            </a:extLst>
          </p:cNvPr>
          <p:cNvSpPr>
            <a:spLocks noGrp="1"/>
          </p:cNvSpPr>
          <p:nvPr>
            <p:ph type="title"/>
          </p:nvPr>
        </p:nvSpPr>
        <p:spPr/>
        <p:txBody>
          <a:bodyPr>
            <a:normAutofit fontScale="90000"/>
          </a:bodyPr>
          <a:lstStyle/>
          <a:p>
            <a:r>
              <a:rPr lang="en-US">
                <a:solidFill>
                  <a:schemeClr val="accent6">
                    <a:lumMod val="75000"/>
                  </a:schemeClr>
                </a:solidFill>
              </a:rPr>
              <a:t>Bé hãy đánh dấu </a:t>
            </a:r>
            <a:r>
              <a:rPr lang="en-US" b="1">
                <a:solidFill>
                  <a:srgbClr val="00B050"/>
                </a:solidFill>
              </a:rPr>
              <a:t>v</a:t>
            </a:r>
            <a:r>
              <a:rPr lang="en-US">
                <a:solidFill>
                  <a:schemeClr val="accent6">
                    <a:lumMod val="75000"/>
                  </a:schemeClr>
                </a:solidFill>
              </a:rPr>
              <a:t> vào hành động đúng, dấu </a:t>
            </a:r>
            <a:r>
              <a:rPr lang="en-US" b="1">
                <a:solidFill>
                  <a:srgbClr val="FF0000"/>
                </a:solidFill>
              </a:rPr>
              <a:t>x</a:t>
            </a:r>
            <a:r>
              <a:rPr lang="en-US">
                <a:solidFill>
                  <a:schemeClr val="accent6">
                    <a:lumMod val="75000"/>
                  </a:schemeClr>
                </a:solidFill>
              </a:rPr>
              <a:t> và hành động sai.</a:t>
            </a:r>
            <a:endParaRPr lang="en-US"/>
          </a:p>
        </p:txBody>
      </p:sp>
      <p:pic>
        <p:nvPicPr>
          <p:cNvPr id="2050" name="Picture 2" descr="Đứa Trẻ Nhỏ Cầm Một Lon Nước Trong Tay Và Tưới Cây Bằng Hoa Trong Chậu Bé  Trai Hay Bé Gái Chăm Sóc Cây Trồng Trong Nhà Khái Niệm Sinh Thái Làm">
            <a:extLst>
              <a:ext uri="{FF2B5EF4-FFF2-40B4-BE49-F238E27FC236}">
                <a16:creationId xmlns:a16="http://schemas.microsoft.com/office/drawing/2014/main" id="{09D8B36E-A737-A02C-7361-F15CBEF6B5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3886200" cy="48307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ứt rác xuống hồ nước sinh hoạt bị xử lý thế nào?">
            <a:extLst>
              <a:ext uri="{FF2B5EF4-FFF2-40B4-BE49-F238E27FC236}">
                <a16:creationId xmlns:a16="http://schemas.microsoft.com/office/drawing/2014/main" id="{C0EB450C-675F-6AC0-B245-7DD1B469A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09800"/>
            <a:ext cx="41910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119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7916-5F0F-59F2-868F-64D7543AAF6A}"/>
              </a:ext>
            </a:extLst>
          </p:cNvPr>
          <p:cNvSpPr>
            <a:spLocks noGrp="1"/>
          </p:cNvSpPr>
          <p:nvPr>
            <p:ph type="title"/>
          </p:nvPr>
        </p:nvSpPr>
        <p:spPr/>
        <p:txBody>
          <a:bodyPr>
            <a:normAutofit/>
          </a:bodyPr>
          <a:lstStyle/>
          <a:p>
            <a:r>
              <a:rPr lang="en-US">
                <a:solidFill>
                  <a:schemeClr val="accent6">
                    <a:lumMod val="75000"/>
                  </a:schemeClr>
                </a:solidFill>
              </a:rPr>
              <a:t>Đáp án:</a:t>
            </a:r>
            <a:endParaRPr lang="en-US"/>
          </a:p>
        </p:txBody>
      </p:sp>
      <p:pic>
        <p:nvPicPr>
          <p:cNvPr id="2050" name="Picture 2" descr="Đứa Trẻ Nhỏ Cầm Một Lon Nước Trong Tay Và Tưới Cây Bằng Hoa Trong Chậu Bé  Trai Hay Bé Gái Chăm Sóc Cây Trồng Trong Nhà Khái Niệm Sinh Thái Làm">
            <a:extLst>
              <a:ext uri="{FF2B5EF4-FFF2-40B4-BE49-F238E27FC236}">
                <a16:creationId xmlns:a16="http://schemas.microsoft.com/office/drawing/2014/main" id="{09D8B36E-A737-A02C-7361-F15CBEF6B5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3886200" cy="48307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ứt rác xuống hồ nước sinh hoạt bị xử lý thế nào?">
            <a:extLst>
              <a:ext uri="{FF2B5EF4-FFF2-40B4-BE49-F238E27FC236}">
                <a16:creationId xmlns:a16="http://schemas.microsoft.com/office/drawing/2014/main" id="{C0EB450C-675F-6AC0-B245-7DD1B469A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209800"/>
            <a:ext cx="4191000"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048482-9631-7FED-D089-5DBD0601FE49}"/>
              </a:ext>
            </a:extLst>
          </p:cNvPr>
          <p:cNvSpPr txBox="1"/>
          <p:nvPr/>
        </p:nvSpPr>
        <p:spPr>
          <a:xfrm>
            <a:off x="1143000" y="1244768"/>
            <a:ext cx="533400" cy="1015663"/>
          </a:xfrm>
          <a:prstGeom prst="rect">
            <a:avLst/>
          </a:prstGeom>
          <a:noFill/>
        </p:spPr>
        <p:txBody>
          <a:bodyPr wrap="square" rtlCol="0">
            <a:spAutoFit/>
          </a:bodyPr>
          <a:lstStyle/>
          <a:p>
            <a:r>
              <a:rPr lang="en-US" sz="6000" b="1">
                <a:solidFill>
                  <a:srgbClr val="00B050"/>
                </a:solidFill>
              </a:rPr>
              <a:t>v</a:t>
            </a:r>
          </a:p>
        </p:txBody>
      </p:sp>
      <p:sp>
        <p:nvSpPr>
          <p:cNvPr id="4" name="TextBox 3">
            <a:extLst>
              <a:ext uri="{FF2B5EF4-FFF2-40B4-BE49-F238E27FC236}">
                <a16:creationId xmlns:a16="http://schemas.microsoft.com/office/drawing/2014/main" id="{99AEA7D6-1986-36C4-6145-69909CA49BA2}"/>
              </a:ext>
            </a:extLst>
          </p:cNvPr>
          <p:cNvSpPr txBox="1"/>
          <p:nvPr/>
        </p:nvSpPr>
        <p:spPr>
          <a:xfrm>
            <a:off x="6092252" y="1077288"/>
            <a:ext cx="533400" cy="1015663"/>
          </a:xfrm>
          <a:prstGeom prst="rect">
            <a:avLst/>
          </a:prstGeom>
          <a:noFill/>
        </p:spPr>
        <p:txBody>
          <a:bodyPr wrap="square" rtlCol="0">
            <a:spAutoFit/>
          </a:bodyPr>
          <a:lstStyle/>
          <a:p>
            <a:r>
              <a:rPr lang="en-US" sz="6000" b="1">
                <a:solidFill>
                  <a:srgbClr val="FF0000"/>
                </a:solidFill>
              </a:rPr>
              <a:t>x</a:t>
            </a:r>
          </a:p>
        </p:txBody>
      </p:sp>
    </p:spTree>
    <p:extLst>
      <p:ext uri="{BB962C8B-B14F-4D97-AF65-F5344CB8AC3E}">
        <p14:creationId xmlns:p14="http://schemas.microsoft.com/office/powerpoint/2010/main" val="24592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ảnh giáo án toán\Blue sky_2.jpg"/>
          <p:cNvPicPr>
            <a:picLocks noChangeAspect="1" noChangeArrowheads="1"/>
          </p:cNvPicPr>
          <p:nvPr/>
        </p:nvPicPr>
        <p:blipFill>
          <a:blip r:embed="rId3" cstate="print"/>
          <a:srcRect/>
          <a:stretch>
            <a:fillRect/>
          </a:stretch>
        </p:blipFill>
        <p:spPr bwMode="auto">
          <a:xfrm>
            <a:off x="8238" y="125627"/>
            <a:ext cx="9144000" cy="6858000"/>
          </a:xfrm>
          <a:prstGeom prst="rect">
            <a:avLst/>
          </a:prstGeom>
          <a:noFill/>
        </p:spPr>
      </p:pic>
      <p:sp>
        <p:nvSpPr>
          <p:cNvPr id="5" name="Rectangle 4"/>
          <p:cNvSpPr/>
          <p:nvPr/>
        </p:nvSpPr>
        <p:spPr>
          <a:xfrm>
            <a:off x="385118" y="2361694"/>
            <a:ext cx="8229599" cy="10772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n-US" sz="3200" b="1">
              <a:solidFill>
                <a:srgbClr val="3333FF"/>
              </a:solidFill>
            </a:endParaRPr>
          </a:p>
          <a:p>
            <a:pPr algn="ctr"/>
            <a:endParaRPr lang="en-US" sz="3200" b="1">
              <a:solidFill>
                <a:schemeClr val="accent6">
                  <a:lumMod val="75000"/>
                </a:schemeClr>
              </a:solidFill>
            </a:endParaRPr>
          </a:p>
        </p:txBody>
      </p:sp>
      <p:pic>
        <p:nvPicPr>
          <p:cNvPr id="7" name="Picture 3" descr="D:\BICH HANG\CNTT\elearning 2021\LOGO TRUO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5413" y="914400"/>
            <a:ext cx="1009650" cy="10168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08339" y="2361694"/>
            <a:ext cx="7543798" cy="2554545"/>
          </a:xfrm>
          <a:prstGeom prst="rect">
            <a:avLst/>
          </a:prstGeom>
          <a:noFill/>
        </p:spPr>
        <p:txBody>
          <a:bodyPr wrap="square" lIns="91440" tIns="45720" rIns="91440" bIns="45720">
            <a:spAutoFit/>
          </a:bodyPr>
          <a:lstStyle/>
          <a:p>
            <a:pPr algn="ctr"/>
            <a:r>
              <a:rPr lang="en-US" sz="4000" b="1" cap="none" spc="0">
                <a:ln w="10541" cmpd="sng">
                  <a:solidFill>
                    <a:schemeClr val="accent1">
                      <a:shade val="88000"/>
                      <a:satMod val="110000"/>
                    </a:schemeClr>
                  </a:solidFill>
                  <a:prstDash val="solid"/>
                </a:ln>
                <a:solidFill>
                  <a:schemeClr val="accent6">
                    <a:lumMod val="75000"/>
                  </a:schemeClr>
                </a:solidFill>
                <a:effectLst/>
              </a:rPr>
              <a:t>Giờ học đã kết thúc rồi</a:t>
            </a:r>
          </a:p>
          <a:p>
            <a:pPr algn="ctr"/>
            <a:endParaRPr lang="en-US" sz="4000" b="1" cap="none" spc="0">
              <a:ln w="10541" cmpd="sng">
                <a:solidFill>
                  <a:schemeClr val="accent1">
                    <a:shade val="88000"/>
                    <a:satMod val="110000"/>
                  </a:schemeClr>
                </a:solidFill>
                <a:prstDash val="solid"/>
              </a:ln>
              <a:solidFill>
                <a:schemeClr val="accent6">
                  <a:lumMod val="75000"/>
                </a:schemeClr>
              </a:solidFill>
              <a:effectLst/>
            </a:endParaRPr>
          </a:p>
          <a:p>
            <a:pPr algn="ctr"/>
            <a:r>
              <a:rPr lang="en-US" sz="4000" b="1" cap="none" spc="0">
                <a:ln w="10541" cmpd="sng">
                  <a:solidFill>
                    <a:schemeClr val="accent1">
                      <a:shade val="88000"/>
                      <a:satMod val="110000"/>
                    </a:schemeClr>
                  </a:solidFill>
                  <a:prstDash val="solid"/>
                </a:ln>
                <a:solidFill>
                  <a:schemeClr val="accent6">
                    <a:lumMod val="75000"/>
                  </a:schemeClr>
                </a:solidFill>
                <a:effectLst/>
              </a:rPr>
              <a:t>Chúc các con</a:t>
            </a:r>
          </a:p>
          <a:p>
            <a:pPr algn="ctr"/>
            <a:r>
              <a:rPr lang="en-US" sz="4000" b="1" cap="none" spc="0">
                <a:ln w="10541" cmpd="sng">
                  <a:solidFill>
                    <a:schemeClr val="accent1">
                      <a:shade val="88000"/>
                      <a:satMod val="110000"/>
                    </a:schemeClr>
                  </a:solidFill>
                  <a:prstDash val="solid"/>
                </a:ln>
                <a:solidFill>
                  <a:schemeClr val="accent6">
                    <a:lumMod val="75000"/>
                  </a:schemeClr>
                </a:solidFill>
                <a:effectLst/>
              </a:rPr>
              <a:t> chăm ngoan, học giỏi!</a:t>
            </a:r>
          </a:p>
        </p:txBody>
      </p:sp>
    </p:spTree>
    <p:extLst>
      <p:ext uri="{BB962C8B-B14F-4D97-AF65-F5344CB8AC3E}">
        <p14:creationId xmlns:p14="http://schemas.microsoft.com/office/powerpoint/2010/main" val="16549694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circle(in)">
                                      <p:cBhvr>
                                        <p:cTn id="16" dur="2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3" y="0"/>
            <a:ext cx="9179071" cy="6858000"/>
          </a:xfrm>
          <a:prstGeom prst="rect">
            <a:avLst/>
          </a:prstGeom>
        </p:spPr>
      </p:pic>
      <p:sp>
        <p:nvSpPr>
          <p:cNvPr id="5" name="TextBox 4"/>
          <p:cNvSpPr txBox="1"/>
          <p:nvPr/>
        </p:nvSpPr>
        <p:spPr>
          <a:xfrm>
            <a:off x="2215978" y="838200"/>
            <a:ext cx="4953000" cy="707886"/>
          </a:xfrm>
          <a:prstGeom prst="rect">
            <a:avLst/>
          </a:prstGeom>
          <a:noFill/>
        </p:spPr>
        <p:txBody>
          <a:bodyPr wrap="square" rtlCol="0">
            <a:spAutoFit/>
          </a:bodyPr>
          <a:lstStyle/>
          <a:p>
            <a:pPr algn="ctr"/>
            <a:r>
              <a:rPr lang="en-US" sz="4000">
                <a:solidFill>
                  <a:schemeClr val="accent6">
                    <a:lumMod val="75000"/>
                  </a:schemeClr>
                </a:solidFill>
                <a:latin typeface="Times New Roman" pitchFamily="18" charset="0"/>
                <a:cs typeface="Times New Roman" pitchFamily="18" charset="0"/>
              </a:rPr>
              <a:t>Mục đích- Yêu cầu</a:t>
            </a:r>
            <a:endParaRPr lang="en-US" sz="4000" b="1">
              <a:solidFill>
                <a:schemeClr val="accent6">
                  <a:lumMod val="75000"/>
                </a:schemeClr>
              </a:solidFill>
              <a:latin typeface="Times New Roman" pitchFamily="18" charset="0"/>
              <a:cs typeface="Times New Roman" pitchFamily="18" charset="0"/>
            </a:endParaRPr>
          </a:p>
        </p:txBody>
      </p:sp>
      <p:pic>
        <p:nvPicPr>
          <p:cNvPr id="1027" name="Picture 3" descr="D:\BICH HANG\CNTT\elearning 2021\LOGO TRUO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7034"/>
            <a:ext cx="1009650" cy="10168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1978" y="2700433"/>
            <a:ext cx="8001000" cy="461665"/>
          </a:xfrm>
          <a:prstGeom prst="rect">
            <a:avLst/>
          </a:prstGeom>
        </p:spPr>
        <p:txBody>
          <a:bodyPr wrap="square">
            <a:spAutoFit/>
          </a:bodyPr>
          <a:lstStyle/>
          <a:p>
            <a:pPr lvl="0" algn="ctr"/>
            <a:r>
              <a:rPr lang="vi-VN" sz="2400" b="1">
                <a:ln w="10541" cmpd="sng">
                  <a:solidFill>
                    <a:srgbClr val="4F81BD">
                      <a:shade val="88000"/>
                      <a:satMod val="110000"/>
                    </a:srgbClr>
                  </a:solidFill>
                  <a:prstDash val="solid"/>
                </a:ln>
                <a:solidFill>
                  <a:schemeClr val="tx2">
                    <a:lumMod val="60000"/>
                    <a:lumOff val="40000"/>
                  </a:schemeClr>
                </a:solidFill>
                <a:latin typeface="Times New Roman"/>
              </a:rPr>
              <a:t>  </a:t>
            </a:r>
            <a:endParaRPr lang="en-US">
              <a:solidFill>
                <a:schemeClr val="accent6">
                  <a:lumMod val="75000"/>
                </a:schemeClr>
              </a:solidFill>
            </a:endParaRPr>
          </a:p>
        </p:txBody>
      </p:sp>
      <p:sp>
        <p:nvSpPr>
          <p:cNvPr id="2" name="TextBox 1">
            <a:extLst>
              <a:ext uri="{FF2B5EF4-FFF2-40B4-BE49-F238E27FC236}">
                <a16:creationId xmlns:a16="http://schemas.microsoft.com/office/drawing/2014/main" id="{F72B0142-A4A9-4B7C-953B-CDF7F0C597A4}"/>
              </a:ext>
            </a:extLst>
          </p:cNvPr>
          <p:cNvSpPr txBox="1"/>
          <p:nvPr/>
        </p:nvSpPr>
        <p:spPr>
          <a:xfrm>
            <a:off x="1249424" y="2153351"/>
            <a:ext cx="6602513" cy="1292662"/>
          </a:xfrm>
          <a:prstGeom prst="rect">
            <a:avLst/>
          </a:prstGeom>
          <a:noFill/>
        </p:spPr>
        <p:txBody>
          <a:bodyPr wrap="none" rtlCol="0">
            <a:spAutoFit/>
          </a:bodyPr>
          <a:lstStyle/>
          <a:p>
            <a:pPr marL="457200" indent="-457200">
              <a:buAutoNum type="arabicPeriod"/>
            </a:pPr>
            <a:r>
              <a:rPr lang="en-US" sz="2400" b="1">
                <a:solidFill>
                  <a:schemeClr val="accent6">
                    <a:lumMod val="75000"/>
                  </a:schemeClr>
                </a:solidFill>
                <a:latin typeface="Times New Roman" panose="02020603050405020304" pitchFamily="18" charset="0"/>
                <a:cs typeface="Times New Roman" panose="02020603050405020304" pitchFamily="18" charset="0"/>
              </a:rPr>
              <a:t>Kiến thức </a:t>
            </a:r>
          </a:p>
          <a:p>
            <a:r>
              <a:rPr lang="en-US">
                <a:solidFill>
                  <a:schemeClr val="accent6">
                    <a:lumMod val="75000"/>
                  </a:schemeClr>
                </a:solidFill>
              </a:rPr>
              <a:t> - Trẻ biết tác hại của rác đối với con người và môi trường</a:t>
            </a:r>
          </a:p>
          <a:p>
            <a:r>
              <a:rPr lang="en-US">
                <a:solidFill>
                  <a:schemeClr val="accent6">
                    <a:lumMod val="75000"/>
                  </a:schemeClr>
                </a:solidFill>
              </a:rPr>
              <a:t> - Trẻ biết rác xuất hiện ở khắp mọi nơi trong cuộc sống.</a:t>
            </a:r>
          </a:p>
          <a:p>
            <a:r>
              <a:rPr lang="en-US">
                <a:solidFill>
                  <a:schemeClr val="accent6">
                    <a:lumMod val="75000"/>
                  </a:schemeClr>
                </a:solidFill>
              </a:rPr>
              <a:t>- Trẻ biết tác dụng của việc phân loại rác và phân loại rác thông minh</a:t>
            </a:r>
          </a:p>
        </p:txBody>
      </p:sp>
      <p:sp>
        <p:nvSpPr>
          <p:cNvPr id="9" name="TextBox 8">
            <a:extLst>
              <a:ext uri="{FF2B5EF4-FFF2-40B4-BE49-F238E27FC236}">
                <a16:creationId xmlns:a16="http://schemas.microsoft.com/office/drawing/2014/main" id="{C8D0D7FE-E5F1-47E8-A249-F35925868C12}"/>
              </a:ext>
            </a:extLst>
          </p:cNvPr>
          <p:cNvSpPr txBox="1"/>
          <p:nvPr/>
        </p:nvSpPr>
        <p:spPr>
          <a:xfrm>
            <a:off x="1249680" y="3545263"/>
            <a:ext cx="7443298" cy="1569660"/>
          </a:xfrm>
          <a:prstGeom prst="rect">
            <a:avLst/>
          </a:prstGeom>
          <a:noFill/>
        </p:spPr>
        <p:txBody>
          <a:bodyPr wrap="square">
            <a:spAutoFit/>
          </a:bodyPr>
          <a:lstStyle/>
          <a:p>
            <a:r>
              <a:rPr lang="en-US" sz="2400" b="1">
                <a:solidFill>
                  <a:schemeClr val="accent6">
                    <a:lumMod val="75000"/>
                  </a:schemeClr>
                </a:solidFill>
                <a:latin typeface="Times New Roman" panose="02020603050405020304" pitchFamily="18" charset="0"/>
                <a:cs typeface="Times New Roman" panose="02020603050405020304" pitchFamily="18" charset="0"/>
              </a:rPr>
              <a:t>2. Kỹ năng</a:t>
            </a:r>
          </a:p>
          <a:p>
            <a:r>
              <a:rPr lang="en-US">
                <a:solidFill>
                  <a:schemeClr val="accent6">
                    <a:lumMod val="75000"/>
                  </a:schemeClr>
                </a:solidFill>
              </a:rPr>
              <a:t>- Trẻ có kỹ năng phân loại rác theo cách của mình và theo yêu cầu của cô</a:t>
            </a:r>
          </a:p>
          <a:p>
            <a:r>
              <a:rPr lang="en-US">
                <a:solidFill>
                  <a:schemeClr val="accent6">
                    <a:lumMod val="75000"/>
                  </a:schemeClr>
                </a:solidFill>
              </a:rPr>
              <a:t>-Trẻ phán đoán, ghi nhớ những hình ảnh trong vi deo và kiến thức trẻ có để trả lời câu hỏi của cô giáo.</a:t>
            </a:r>
          </a:p>
          <a:p>
            <a:r>
              <a:rPr lang="en-US">
                <a:solidFill>
                  <a:schemeClr val="accent6">
                    <a:lumMod val="75000"/>
                  </a:schemeClr>
                </a:solidFill>
              </a:rPr>
              <a:t>- Trẻ  trả lời rõ ràng đủ câu.</a:t>
            </a:r>
          </a:p>
        </p:txBody>
      </p:sp>
      <p:sp>
        <p:nvSpPr>
          <p:cNvPr id="10" name="TextBox 9">
            <a:extLst>
              <a:ext uri="{FF2B5EF4-FFF2-40B4-BE49-F238E27FC236}">
                <a16:creationId xmlns:a16="http://schemas.microsoft.com/office/drawing/2014/main" id="{61D77DAE-8150-4D9B-A6AB-15230AD4CBD7}"/>
              </a:ext>
            </a:extLst>
          </p:cNvPr>
          <p:cNvSpPr txBox="1"/>
          <p:nvPr/>
        </p:nvSpPr>
        <p:spPr>
          <a:xfrm>
            <a:off x="1219200" y="5161275"/>
            <a:ext cx="10440572" cy="1015663"/>
          </a:xfrm>
          <a:prstGeom prst="rect">
            <a:avLst/>
          </a:prstGeom>
          <a:noFill/>
        </p:spPr>
        <p:txBody>
          <a:bodyPr wrap="square">
            <a:spAutoFit/>
          </a:bodyPr>
          <a:lstStyle/>
          <a:p>
            <a:r>
              <a:rPr lang="en-US" sz="2400" b="1">
                <a:solidFill>
                  <a:schemeClr val="accent6">
                    <a:lumMod val="75000"/>
                  </a:schemeClr>
                </a:solidFill>
                <a:latin typeface="Times New Roman" panose="02020603050405020304" pitchFamily="18" charset="0"/>
                <a:cs typeface="Times New Roman" panose="02020603050405020304" pitchFamily="18" charset="0"/>
              </a:rPr>
              <a:t>3. Giáo dục</a:t>
            </a:r>
          </a:p>
          <a:p>
            <a:r>
              <a:rPr lang="en-US">
                <a:solidFill>
                  <a:schemeClr val="accent6">
                    <a:lumMod val="75000"/>
                  </a:schemeClr>
                </a:solidFill>
              </a:rPr>
              <a:t>- Trẻ hứng thú tham gia các hoạt  động</a:t>
            </a:r>
          </a:p>
          <a:p>
            <a:r>
              <a:rPr lang="en-US">
                <a:solidFill>
                  <a:schemeClr val="accent6">
                    <a:lumMod val="75000"/>
                  </a:schemeClr>
                </a:solidFill>
              </a:rPr>
              <a:t>- Giáo dục trẻ biết bảo vệ môi trường xanh-sạch-đẹp</a:t>
            </a:r>
          </a:p>
        </p:txBody>
      </p:sp>
    </p:spTree>
    <p:extLst>
      <p:ext uri="{BB962C8B-B14F-4D97-AF65-F5344CB8AC3E}">
        <p14:creationId xmlns:p14="http://schemas.microsoft.com/office/powerpoint/2010/main" val="72207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ircle(in)">
                                      <p:cBhvr>
                                        <p:cTn id="12" dur="2000"/>
                                        <p:tgtEl>
                                          <p:spTgt spid="1027"/>
                                        </p:tgtEl>
                                      </p:cBhvr>
                                    </p:animEffect>
                                  </p:childTnLst>
                                </p:cTn>
                              </p:par>
                            </p:childTnLst>
                          </p:cTn>
                        </p:par>
                        <p:par>
                          <p:cTn id="13" fill="hold">
                            <p:stCondLst>
                              <p:cond delay="2500"/>
                            </p:stCondLst>
                            <p:childTnLst>
                              <p:par>
                                <p:cTn id="14" presetID="22" presetClass="entr" presetSubtype="4"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down)">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barn(inVertical)">
                                      <p:cBhvr>
                                        <p:cTn id="28" dur="500"/>
                                        <p:tgtEl>
                                          <p:spTgt spid="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down)">
                                      <p:cBhvr>
                                        <p:cTn id="33" dur="500"/>
                                        <p:tgtEl>
                                          <p:spTgt spid="9">
                                            <p:txEl>
                                              <p:pRg st="0" end="0"/>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00"/>
                                        <p:tgtEl>
                                          <p:spTgt spid="9">
                                            <p:txEl>
                                              <p:pRg st="1" end="1"/>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animEffect transition="in" filter="wipe(down)">
                                      <p:cBhvr>
                                        <p:cTn id="39" dur="500"/>
                                        <p:tgtEl>
                                          <p:spTgt spid="9">
                                            <p:txEl>
                                              <p:pRg st="2" end="2"/>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wipe(down)">
                                      <p:cBhvr>
                                        <p:cTn id="42" dur="50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barn(inVertical)">
                                      <p:cBhvr>
                                        <p:cTn id="4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3F70D-F518-83B0-7A9C-1ED6615D7677}"/>
              </a:ext>
            </a:extLst>
          </p:cNvPr>
          <p:cNvSpPr>
            <a:spLocks noGrp="1"/>
          </p:cNvSpPr>
          <p:nvPr>
            <p:ph type="title"/>
          </p:nvPr>
        </p:nvSpPr>
        <p:spPr/>
        <p:txBody>
          <a:bodyPr>
            <a:normAutofit fontScale="90000"/>
          </a:bodyPr>
          <a:lstStyle/>
          <a:p>
            <a:r>
              <a:rPr lang="en-US" b="1">
                <a:solidFill>
                  <a:schemeClr val="accent6">
                    <a:lumMod val="75000"/>
                  </a:schemeClr>
                </a:solidFill>
              </a:rPr>
              <a:t>TÌNH TRẠNG RÁC THẢI HIỆN NAY NHƯ THẾ NÀO?</a:t>
            </a:r>
            <a:br>
              <a:rPr lang="en-US" b="1">
                <a:solidFill>
                  <a:schemeClr val="accent6">
                    <a:lumMod val="75000"/>
                  </a:schemeClr>
                </a:solidFill>
              </a:rPr>
            </a:br>
            <a:endParaRPr lang="en-US" b="1">
              <a:solidFill>
                <a:schemeClr val="accent6">
                  <a:lumMod val="75000"/>
                </a:schemeClr>
              </a:solidFill>
            </a:endParaRPr>
          </a:p>
        </p:txBody>
      </p:sp>
      <p:sp>
        <p:nvSpPr>
          <p:cNvPr id="3" name="Content Placeholder 2">
            <a:extLst>
              <a:ext uri="{FF2B5EF4-FFF2-40B4-BE49-F238E27FC236}">
                <a16:creationId xmlns:a16="http://schemas.microsoft.com/office/drawing/2014/main" id="{7ED29FF8-22E1-89E6-733A-6ED010C30DE0}"/>
              </a:ext>
            </a:extLst>
          </p:cNvPr>
          <p:cNvSpPr>
            <a:spLocks noGrp="1"/>
          </p:cNvSpPr>
          <p:nvPr>
            <p:ph idx="1"/>
          </p:nvPr>
        </p:nvSpPr>
        <p:spPr>
          <a:xfrm>
            <a:off x="457200" y="1600200"/>
            <a:ext cx="3657600" cy="4525963"/>
          </a:xfrm>
        </p:spPr>
        <p:txBody>
          <a:bodyPr>
            <a:normAutofit lnSpcReduction="10000"/>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lgn="just">
              <a:buNone/>
            </a:pPr>
            <a:r>
              <a:rPr lang="en-US" b="1">
                <a:solidFill>
                  <a:schemeClr val="accent6">
                    <a:lumMod val="75000"/>
                  </a:schemeClr>
                </a:solidFill>
              </a:rPr>
              <a:t>A. Vẫn còn có người vứt rác bừa bãi.</a:t>
            </a:r>
          </a:p>
        </p:txBody>
      </p:sp>
      <p:sp>
        <p:nvSpPr>
          <p:cNvPr id="6" name="Content Placeholder 2">
            <a:extLst>
              <a:ext uri="{FF2B5EF4-FFF2-40B4-BE49-F238E27FC236}">
                <a16:creationId xmlns:a16="http://schemas.microsoft.com/office/drawing/2014/main" id="{11F31B4A-A8A6-A16C-C11A-7495DA674DD0}"/>
              </a:ext>
            </a:extLst>
          </p:cNvPr>
          <p:cNvSpPr txBox="1">
            <a:spLocks/>
          </p:cNvSpPr>
          <p:nvPr/>
        </p:nvSpPr>
        <p:spPr>
          <a:xfrm>
            <a:off x="4267200" y="1571469"/>
            <a:ext cx="3657600" cy="452596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p>
          <a:p>
            <a:pPr marL="0" indent="0">
              <a:buNone/>
            </a:pPr>
            <a:endParaRPr lang="en-US"/>
          </a:p>
          <a:p>
            <a:pPr marL="0" indent="0">
              <a:buNone/>
            </a:pPr>
            <a:endParaRPr lang="en-US"/>
          </a:p>
          <a:p>
            <a:pPr marL="0" indent="0">
              <a:buNone/>
            </a:pPr>
            <a:endParaRPr lang="en-US"/>
          </a:p>
          <a:p>
            <a:pPr marL="0" indent="0" algn="just">
              <a:buNone/>
            </a:pPr>
            <a:endParaRPr lang="en-US"/>
          </a:p>
          <a:p>
            <a:pPr marL="0" indent="0" algn="just">
              <a:buNone/>
            </a:pPr>
            <a:r>
              <a:rPr lang="en-US" b="1">
                <a:solidFill>
                  <a:srgbClr val="00B050"/>
                </a:solidFill>
              </a:rPr>
              <a:t>B. tất cả mọi người đều có ý thức vứt rác đúng nơi quy định.</a:t>
            </a:r>
          </a:p>
        </p:txBody>
      </p:sp>
      <p:pic>
        <p:nvPicPr>
          <p:cNvPr id="8" name="Picture 7">
            <a:extLst>
              <a:ext uri="{FF2B5EF4-FFF2-40B4-BE49-F238E27FC236}">
                <a16:creationId xmlns:a16="http://schemas.microsoft.com/office/drawing/2014/main" id="{E8F8548C-399C-3E99-D727-F97E1D353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 y="1571468"/>
            <a:ext cx="4429425" cy="2314732"/>
          </a:xfrm>
          <a:prstGeom prst="rect">
            <a:avLst/>
          </a:prstGeom>
        </p:spPr>
      </p:pic>
      <p:pic>
        <p:nvPicPr>
          <p:cNvPr id="10" name="Picture 9">
            <a:extLst>
              <a:ext uri="{FF2B5EF4-FFF2-40B4-BE49-F238E27FC236}">
                <a16:creationId xmlns:a16="http://schemas.microsoft.com/office/drawing/2014/main" id="{E0A2DC16-3D6F-1BDE-9C6F-C790F4F3DD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33" b="89778" l="7556" r="92889">
                        <a14:foregroundMark x1="16000" y1="38667" x2="16000" y2="38667"/>
                        <a14:foregroundMark x1="19556" y1="15111" x2="19556" y2="15111"/>
                        <a14:foregroundMark x1="18222" y1="21333" x2="18222" y2="21333"/>
                        <a14:foregroundMark x1="7556" y1="21778" x2="7556" y2="21778"/>
                        <a14:foregroundMark x1="23111" y1="33778" x2="23111" y2="33778"/>
                        <a14:foregroundMark x1="13778" y1="45778" x2="15556" y2="46222"/>
                        <a14:foregroundMark x1="24444" y1="57778" x2="24444" y2="57778"/>
                        <a14:foregroundMark x1="16889" y1="86667" x2="16889" y2="86667"/>
                        <a14:foregroundMark x1="32000" y1="86222" x2="32000" y2="86222"/>
                        <a14:foregroundMark x1="28000" y1="44444" x2="28000" y2="44444"/>
                        <a14:foregroundMark x1="37333" y1="42667" x2="37333" y2="42667"/>
                        <a14:foregroundMark x1="44889" y1="46667" x2="44889" y2="46667"/>
                        <a14:foregroundMark x1="40444" y1="46222" x2="40444" y2="46222"/>
                        <a14:foregroundMark x1="48000" y1="51111" x2="48000" y2="51111"/>
                        <a14:foregroundMark x1="59111" y1="48444" x2="59111" y2="48444"/>
                        <a14:foregroundMark x1="63111" y1="45778" x2="63111" y2="45778"/>
                        <a14:foregroundMark x1="23111" y1="51111" x2="23111" y2="51111"/>
                        <a14:foregroundMark x1="87556" y1="46222" x2="87556" y2="46222"/>
                        <a14:foregroundMark x1="77333" y1="58222" x2="77333" y2="58222"/>
                        <a14:foregroundMark x1="81778" y1="43556" x2="81778" y2="43556"/>
                        <a14:foregroundMark x1="87556" y1="39556" x2="87556" y2="39556"/>
                        <a14:foregroundMark x1="92889" y1="43556" x2="92889" y2="43556"/>
                        <a14:foregroundMark x1="78222" y1="70222" x2="78222" y2="70222"/>
                        <a14:foregroundMark x1="75111" y1="76889" x2="75111" y2="76889"/>
                        <a14:foregroundMark x1="87556" y1="84444" x2="87556" y2="84444"/>
                        <a14:foregroundMark x1="82222" y1="83111" x2="82222" y2="83111"/>
                        <a14:foregroundMark x1="88000" y1="88444" x2="88000" y2="88444"/>
                        <a14:foregroundMark x1="87556" y1="86667" x2="87556" y2="86667"/>
                        <a14:foregroundMark x1="93333" y1="69778" x2="93333" y2="69778"/>
                        <a14:foregroundMark x1="67111" y1="52889" x2="67111" y2="52889"/>
                        <a14:foregroundMark x1="48000" y1="80444" x2="50222" y2="80889"/>
                        <a14:foregroundMark x1="56889" y1="69778" x2="56889" y2="69778"/>
                        <a14:foregroundMark x1="51111" y1="58667" x2="51111" y2="58667"/>
                        <a14:foregroundMark x1="20444" y1="9333" x2="20444" y2="9333"/>
                        <a14:foregroundMark x1="69778" y1="84889" x2="69778" y2="84889"/>
                        <a14:foregroundMark x1="71556" y1="83111" x2="71556" y2="83111"/>
                        <a14:foregroundMark x1="69333" y1="88889" x2="69333" y2="88889"/>
                        <a14:foregroundMark x1="72444" y1="86667" x2="72444" y2="86667"/>
                        <a14:foregroundMark x1="91556" y1="69778" x2="91556" y2="69778"/>
                        <a14:foregroundMark x1="16889" y1="63556" x2="16889" y2="63556"/>
                      </a14:backgroundRemoval>
                    </a14:imgEffect>
                  </a14:imgLayer>
                </a14:imgProps>
              </a:ext>
              <a:ext uri="{28A0092B-C50C-407E-A947-70E740481C1C}">
                <a14:useLocalDpi xmlns:a14="http://schemas.microsoft.com/office/drawing/2010/main" val="0"/>
              </a:ext>
            </a:extLst>
          </a:blip>
          <a:stretch>
            <a:fillRect/>
          </a:stretch>
        </p:blipFill>
        <p:spPr>
          <a:xfrm>
            <a:off x="4664314" y="1116954"/>
            <a:ext cx="2997845" cy="2997845"/>
          </a:xfrm>
          <a:prstGeom prst="rect">
            <a:avLst/>
          </a:prstGeom>
        </p:spPr>
      </p:pic>
    </p:spTree>
    <p:extLst>
      <p:ext uri="{BB962C8B-B14F-4D97-AF65-F5344CB8AC3E}">
        <p14:creationId xmlns:p14="http://schemas.microsoft.com/office/powerpoint/2010/main" val="3102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1000"/>
                                        <p:tgtEl>
                                          <p:spTgt spid="3">
                                            <p:txEl>
                                              <p:pRg st="6" end="6"/>
                                            </p:txEl>
                                          </p:spTgt>
                                        </p:tgtEl>
                                      </p:cBhvr>
                                    </p:animEffect>
                                    <p:anim calcmode="lin" valueType="num">
                                      <p:cBhvr>
                                        <p:cTn id="1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1000"/>
                                        <p:tgtEl>
                                          <p:spTgt spid="6">
                                            <p:txEl>
                                              <p:pRg st="5" end="5"/>
                                            </p:txEl>
                                          </p:spTgt>
                                        </p:tgtEl>
                                      </p:cBhvr>
                                    </p:animEffect>
                                    <p:anim calcmode="lin" valueType="num">
                                      <p:cBhvr>
                                        <p:cTn id="31"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3F70D-F518-83B0-7A9C-1ED6615D7677}"/>
              </a:ext>
            </a:extLst>
          </p:cNvPr>
          <p:cNvSpPr>
            <a:spLocks noGrp="1"/>
          </p:cNvSpPr>
          <p:nvPr>
            <p:ph type="title"/>
          </p:nvPr>
        </p:nvSpPr>
        <p:spPr/>
        <p:txBody>
          <a:bodyPr>
            <a:normAutofit fontScale="90000"/>
          </a:bodyPr>
          <a:lstStyle/>
          <a:p>
            <a:r>
              <a:rPr lang="en-US" b="1">
                <a:solidFill>
                  <a:srgbClr val="00B050"/>
                </a:solidFill>
              </a:rPr>
              <a:t>đáp án: </a:t>
            </a:r>
            <a:r>
              <a:rPr lang="en-US" b="1">
                <a:solidFill>
                  <a:schemeClr val="accent6">
                    <a:lumMod val="75000"/>
                  </a:schemeClr>
                </a:solidFill>
              </a:rPr>
              <a:t>TÌNH TRẠNG RÁC THẢI HIỆN NAY NHƯ THẾ NÀO?</a:t>
            </a:r>
            <a:br>
              <a:rPr lang="en-US" b="1">
                <a:solidFill>
                  <a:schemeClr val="accent6">
                    <a:lumMod val="75000"/>
                  </a:schemeClr>
                </a:solidFill>
              </a:rPr>
            </a:br>
            <a:endParaRPr lang="en-US" b="1">
              <a:solidFill>
                <a:schemeClr val="accent6">
                  <a:lumMod val="75000"/>
                </a:schemeClr>
              </a:solidFill>
            </a:endParaRPr>
          </a:p>
        </p:txBody>
      </p:sp>
      <p:sp>
        <p:nvSpPr>
          <p:cNvPr id="3" name="Content Placeholder 2">
            <a:extLst>
              <a:ext uri="{FF2B5EF4-FFF2-40B4-BE49-F238E27FC236}">
                <a16:creationId xmlns:a16="http://schemas.microsoft.com/office/drawing/2014/main" id="{7ED29FF8-22E1-89E6-733A-6ED010C30DE0}"/>
              </a:ext>
            </a:extLst>
          </p:cNvPr>
          <p:cNvSpPr>
            <a:spLocks noGrp="1"/>
          </p:cNvSpPr>
          <p:nvPr>
            <p:ph idx="1"/>
          </p:nvPr>
        </p:nvSpPr>
        <p:spPr>
          <a:xfrm>
            <a:off x="457200" y="1600200"/>
            <a:ext cx="8229600" cy="4651063"/>
          </a:xfrm>
        </p:spPr>
        <p:txBody>
          <a:bodyPr>
            <a:normAutofit/>
          </a:bodyPr>
          <a:lstStyle/>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r>
              <a:rPr lang="en-US" b="1">
                <a:solidFill>
                  <a:schemeClr val="accent6">
                    <a:lumMod val="75000"/>
                  </a:schemeClr>
                </a:solidFill>
              </a:rPr>
              <a:t>A. Vẫn còn có người vứt rác bừa bãi.</a:t>
            </a:r>
          </a:p>
        </p:txBody>
      </p:sp>
      <p:sp>
        <p:nvSpPr>
          <p:cNvPr id="6" name="Content Placeholder 2">
            <a:extLst>
              <a:ext uri="{FF2B5EF4-FFF2-40B4-BE49-F238E27FC236}">
                <a16:creationId xmlns:a16="http://schemas.microsoft.com/office/drawing/2014/main" id="{11F31B4A-A8A6-A16C-C11A-7495DA674DD0}"/>
              </a:ext>
            </a:extLst>
          </p:cNvPr>
          <p:cNvSpPr txBox="1">
            <a:spLocks/>
          </p:cNvSpPr>
          <p:nvPr/>
        </p:nvSpPr>
        <p:spPr>
          <a:xfrm>
            <a:off x="4267200" y="1571469"/>
            <a:ext cx="3657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p>
          <a:p>
            <a:pPr marL="0" indent="0">
              <a:buNone/>
            </a:pPr>
            <a:endParaRPr lang="en-US"/>
          </a:p>
          <a:p>
            <a:pPr marL="0" indent="0">
              <a:buNone/>
            </a:pPr>
            <a:endParaRPr lang="en-US"/>
          </a:p>
          <a:p>
            <a:pPr marL="0" indent="0">
              <a:buNone/>
            </a:pPr>
            <a:endParaRPr lang="en-US"/>
          </a:p>
          <a:p>
            <a:pPr marL="0" indent="0" algn="just">
              <a:buNone/>
            </a:pPr>
            <a:endParaRPr lang="en-US"/>
          </a:p>
        </p:txBody>
      </p:sp>
      <p:pic>
        <p:nvPicPr>
          <p:cNvPr id="8" name="Picture 7">
            <a:extLst>
              <a:ext uri="{FF2B5EF4-FFF2-40B4-BE49-F238E27FC236}">
                <a16:creationId xmlns:a16="http://schemas.microsoft.com/office/drawing/2014/main" id="{E8F8548C-399C-3E99-D727-F97E1D353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489" y="1600200"/>
            <a:ext cx="5395148" cy="2819400"/>
          </a:xfrm>
          <a:prstGeom prst="rect">
            <a:avLst/>
          </a:prstGeom>
        </p:spPr>
      </p:pic>
    </p:spTree>
    <p:extLst>
      <p:ext uri="{BB962C8B-B14F-4D97-AF65-F5344CB8AC3E}">
        <p14:creationId xmlns:p14="http://schemas.microsoft.com/office/powerpoint/2010/main" val="51815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1000"/>
                                        <p:tgtEl>
                                          <p:spTgt spid="3">
                                            <p:txEl>
                                              <p:pRg st="6" end="6"/>
                                            </p:txEl>
                                          </p:spTgt>
                                        </p:tgtEl>
                                      </p:cBhvr>
                                    </p:animEffect>
                                    <p:anim calcmode="lin" valueType="num">
                                      <p:cBhvr>
                                        <p:cTn id="1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3748-1C31-7F76-E4FE-EBA8D18FFE20}"/>
              </a:ext>
            </a:extLst>
          </p:cNvPr>
          <p:cNvSpPr>
            <a:spLocks noGrp="1"/>
          </p:cNvSpPr>
          <p:nvPr>
            <p:ph type="title"/>
          </p:nvPr>
        </p:nvSpPr>
        <p:spPr/>
        <p:txBody>
          <a:bodyPr/>
          <a:lstStyle/>
          <a:p>
            <a:endParaRPr lang="en-US"/>
          </a:p>
        </p:txBody>
      </p:sp>
      <p:pic>
        <p:nvPicPr>
          <p:cNvPr id="4" name="tinh trang rác thai hienj nay">
            <a:hlinkClick r:id="" action="ppaction://media"/>
            <a:extLst>
              <a:ext uri="{FF2B5EF4-FFF2-40B4-BE49-F238E27FC236}">
                <a16:creationId xmlns:a16="http://schemas.microsoft.com/office/drawing/2014/main" id="{EBEA230B-BF15-C130-FE4B-4B3AB07DDE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351284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3F70D-F518-83B0-7A9C-1ED6615D7677}"/>
              </a:ext>
            </a:extLst>
          </p:cNvPr>
          <p:cNvSpPr>
            <a:spLocks noGrp="1"/>
          </p:cNvSpPr>
          <p:nvPr>
            <p:ph type="title"/>
          </p:nvPr>
        </p:nvSpPr>
        <p:spPr/>
        <p:txBody>
          <a:bodyPr>
            <a:normAutofit fontScale="90000"/>
          </a:bodyPr>
          <a:lstStyle/>
          <a:p>
            <a:r>
              <a:rPr lang="en-US" b="1">
                <a:solidFill>
                  <a:schemeClr val="accent6">
                    <a:lumMod val="75000"/>
                  </a:schemeClr>
                </a:solidFill>
              </a:rPr>
              <a:t>Ảnh hưởng của rác thải với môi trường sống ?</a:t>
            </a:r>
            <a:br>
              <a:rPr lang="en-US" b="1">
                <a:solidFill>
                  <a:schemeClr val="accent6">
                    <a:lumMod val="75000"/>
                  </a:schemeClr>
                </a:solidFill>
              </a:rPr>
            </a:br>
            <a:endParaRPr lang="en-US" b="1">
              <a:solidFill>
                <a:schemeClr val="accent6">
                  <a:lumMod val="75000"/>
                </a:schemeClr>
              </a:solidFill>
            </a:endParaRPr>
          </a:p>
        </p:txBody>
      </p:sp>
      <p:sp>
        <p:nvSpPr>
          <p:cNvPr id="3" name="Content Placeholder 2">
            <a:extLst>
              <a:ext uri="{FF2B5EF4-FFF2-40B4-BE49-F238E27FC236}">
                <a16:creationId xmlns:a16="http://schemas.microsoft.com/office/drawing/2014/main" id="{7ED29FF8-22E1-89E6-733A-6ED010C30DE0}"/>
              </a:ext>
            </a:extLst>
          </p:cNvPr>
          <p:cNvSpPr>
            <a:spLocks noGrp="1"/>
          </p:cNvSpPr>
          <p:nvPr>
            <p:ph idx="1"/>
          </p:nvPr>
        </p:nvSpPr>
        <p:spPr>
          <a:xfrm>
            <a:off x="457200" y="1600200"/>
            <a:ext cx="3657600" cy="4525963"/>
          </a:xfrm>
        </p:spPr>
        <p:txBody>
          <a:bodyPr>
            <a:normAutofit fontScale="85000" lnSpcReduction="20000"/>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lgn="just">
              <a:buNone/>
            </a:pPr>
            <a:r>
              <a:rPr lang="en-US" b="1">
                <a:solidFill>
                  <a:schemeClr val="accent6">
                    <a:lumMod val="75000"/>
                  </a:schemeClr>
                </a:solidFill>
              </a:rPr>
              <a:t>A. Ô nhiễm môi trường: Gây mùi hôi thối, mất cảnh quan môi trường, ảnh hưởng đến sức khoẻ…..</a:t>
            </a:r>
          </a:p>
        </p:txBody>
      </p:sp>
      <p:sp>
        <p:nvSpPr>
          <p:cNvPr id="6" name="Content Placeholder 2">
            <a:extLst>
              <a:ext uri="{FF2B5EF4-FFF2-40B4-BE49-F238E27FC236}">
                <a16:creationId xmlns:a16="http://schemas.microsoft.com/office/drawing/2014/main" id="{11F31B4A-A8A6-A16C-C11A-7495DA674DD0}"/>
              </a:ext>
            </a:extLst>
          </p:cNvPr>
          <p:cNvSpPr txBox="1">
            <a:spLocks/>
          </p:cNvSpPr>
          <p:nvPr/>
        </p:nvSpPr>
        <p:spPr>
          <a:xfrm>
            <a:off x="4267200" y="1571469"/>
            <a:ext cx="3657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a:p>
          <a:p>
            <a:pPr marL="0" indent="0">
              <a:buNone/>
            </a:pPr>
            <a:endParaRPr lang="en-US"/>
          </a:p>
          <a:p>
            <a:pPr marL="0" indent="0">
              <a:buNone/>
            </a:pPr>
            <a:endParaRPr lang="en-US"/>
          </a:p>
          <a:p>
            <a:pPr marL="0" indent="0">
              <a:buNone/>
            </a:pPr>
            <a:endParaRPr lang="en-US"/>
          </a:p>
          <a:p>
            <a:pPr marL="0" indent="0" algn="just">
              <a:buNone/>
            </a:pPr>
            <a:endParaRPr lang="en-US"/>
          </a:p>
          <a:p>
            <a:pPr marL="0" indent="0" algn="just">
              <a:buNone/>
            </a:pPr>
            <a:r>
              <a:rPr lang="en-US" b="1">
                <a:solidFill>
                  <a:srgbClr val="00B050"/>
                </a:solidFill>
              </a:rPr>
              <a:t>B. Không ảnh hưởng gì cả?</a:t>
            </a:r>
          </a:p>
        </p:txBody>
      </p:sp>
      <p:pic>
        <p:nvPicPr>
          <p:cNvPr id="5" name="Picture 4">
            <a:extLst>
              <a:ext uri="{FF2B5EF4-FFF2-40B4-BE49-F238E27FC236}">
                <a16:creationId xmlns:a16="http://schemas.microsoft.com/office/drawing/2014/main" id="{3D295E23-1D9F-BB8B-D76E-252B56476F55}"/>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127103" y="1120703"/>
            <a:ext cx="3886200" cy="2819400"/>
          </a:xfrm>
          <a:prstGeom prst="rect">
            <a:avLst/>
          </a:prstGeom>
        </p:spPr>
      </p:pic>
      <p:pic>
        <p:nvPicPr>
          <p:cNvPr id="9" name="Picture 8">
            <a:extLst>
              <a:ext uri="{FF2B5EF4-FFF2-40B4-BE49-F238E27FC236}">
                <a16:creationId xmlns:a16="http://schemas.microsoft.com/office/drawing/2014/main" id="{7ADFB788-E4B0-28FD-5CED-D98B6A99C0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923" y="1120702"/>
            <a:ext cx="3886200" cy="2819400"/>
          </a:xfrm>
          <a:prstGeom prst="rect">
            <a:avLst/>
          </a:prstGeom>
        </p:spPr>
      </p:pic>
    </p:spTree>
    <p:extLst>
      <p:ext uri="{BB962C8B-B14F-4D97-AF65-F5344CB8AC3E}">
        <p14:creationId xmlns:p14="http://schemas.microsoft.com/office/powerpoint/2010/main" val="367078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1000"/>
                                        <p:tgtEl>
                                          <p:spTgt spid="6">
                                            <p:txEl>
                                              <p:pRg st="5" end="5"/>
                                            </p:txEl>
                                          </p:spTgt>
                                        </p:tgtEl>
                                      </p:cBhvr>
                                    </p:animEffect>
                                    <p:anim calcmode="lin" valueType="num">
                                      <p:cBhvr>
                                        <p:cTn id="3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B91C0-CD90-3760-D64A-FFDD89A74672}"/>
              </a:ext>
            </a:extLst>
          </p:cNvPr>
          <p:cNvSpPr>
            <a:spLocks noGrp="1"/>
          </p:cNvSpPr>
          <p:nvPr>
            <p:ph type="title"/>
          </p:nvPr>
        </p:nvSpPr>
        <p:spPr/>
        <p:txBody>
          <a:bodyPr/>
          <a:lstStyle/>
          <a:p>
            <a:endParaRPr lang="en-US"/>
          </a:p>
        </p:txBody>
      </p:sp>
      <p:pic>
        <p:nvPicPr>
          <p:cNvPr id="4" name="A5 TÁC HẠI CỦA RÁC THẢI VƠI MOI TRƯỜNG VÀ CON NGƯỜI">
            <a:hlinkClick r:id="" action="ppaction://media"/>
            <a:extLst>
              <a:ext uri="{FF2B5EF4-FFF2-40B4-BE49-F238E27FC236}">
                <a16:creationId xmlns:a16="http://schemas.microsoft.com/office/drawing/2014/main" id="{1542157C-847A-82EE-A94D-C612916E47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0"/>
            <a:ext cx="8991600" cy="6858000"/>
          </a:xfrm>
        </p:spPr>
      </p:pic>
    </p:spTree>
    <p:extLst>
      <p:ext uri="{BB962C8B-B14F-4D97-AF65-F5344CB8AC3E}">
        <p14:creationId xmlns:p14="http://schemas.microsoft.com/office/powerpoint/2010/main" val="137836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12C5-9232-F57D-8DE8-94155D546733}"/>
              </a:ext>
            </a:extLst>
          </p:cNvPr>
          <p:cNvSpPr>
            <a:spLocks noGrp="1"/>
          </p:cNvSpPr>
          <p:nvPr>
            <p:ph type="title"/>
          </p:nvPr>
        </p:nvSpPr>
        <p:spPr/>
        <p:txBody>
          <a:bodyPr>
            <a:normAutofit fontScale="90000"/>
          </a:bodyPr>
          <a:lstStyle/>
          <a:p>
            <a:r>
              <a:rPr lang="en-US">
                <a:solidFill>
                  <a:schemeClr val="accent6">
                    <a:lumMod val="75000"/>
                  </a:schemeClr>
                </a:solidFill>
              </a:rPr>
              <a:t>Bé hãy đánh dấu </a:t>
            </a:r>
            <a:r>
              <a:rPr lang="en-US" b="1">
                <a:solidFill>
                  <a:srgbClr val="00B050"/>
                </a:solidFill>
              </a:rPr>
              <a:t>v</a:t>
            </a:r>
            <a:r>
              <a:rPr lang="en-US">
                <a:solidFill>
                  <a:schemeClr val="accent6">
                    <a:lumMod val="75000"/>
                  </a:schemeClr>
                </a:solidFill>
              </a:rPr>
              <a:t> vào hành động đúng, dấu </a:t>
            </a:r>
            <a:r>
              <a:rPr lang="en-US" b="1">
                <a:solidFill>
                  <a:srgbClr val="FF0000"/>
                </a:solidFill>
              </a:rPr>
              <a:t>x</a:t>
            </a:r>
            <a:r>
              <a:rPr lang="en-US">
                <a:solidFill>
                  <a:schemeClr val="accent6">
                    <a:lumMod val="75000"/>
                  </a:schemeClr>
                </a:solidFill>
              </a:rPr>
              <a:t> và hành động sai.</a:t>
            </a:r>
          </a:p>
        </p:txBody>
      </p:sp>
      <p:pic>
        <p:nvPicPr>
          <p:cNvPr id="5" name="Content Placeholder 4">
            <a:extLst>
              <a:ext uri="{FF2B5EF4-FFF2-40B4-BE49-F238E27FC236}">
                <a16:creationId xmlns:a16="http://schemas.microsoft.com/office/drawing/2014/main" id="{B6BE5300-3D3B-5887-A8E4-3C25169112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1485"/>
          <a:stretch/>
        </p:blipFill>
        <p:spPr>
          <a:xfrm>
            <a:off x="609600" y="1676400"/>
            <a:ext cx="8077200" cy="4906961"/>
          </a:xfrm>
        </p:spPr>
      </p:pic>
    </p:spTree>
    <p:extLst>
      <p:ext uri="{BB962C8B-B14F-4D97-AF65-F5344CB8AC3E}">
        <p14:creationId xmlns:p14="http://schemas.microsoft.com/office/powerpoint/2010/main" val="88900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012C5-9232-F57D-8DE8-94155D546733}"/>
              </a:ext>
            </a:extLst>
          </p:cNvPr>
          <p:cNvSpPr>
            <a:spLocks noGrp="1"/>
          </p:cNvSpPr>
          <p:nvPr>
            <p:ph type="title"/>
          </p:nvPr>
        </p:nvSpPr>
        <p:spPr>
          <a:xfrm>
            <a:off x="457200" y="274638"/>
            <a:ext cx="8229600" cy="563562"/>
          </a:xfrm>
        </p:spPr>
        <p:txBody>
          <a:bodyPr>
            <a:normAutofit fontScale="90000"/>
          </a:bodyPr>
          <a:lstStyle/>
          <a:p>
            <a:r>
              <a:rPr lang="en-US">
                <a:solidFill>
                  <a:schemeClr val="accent6">
                    <a:lumMod val="75000"/>
                  </a:schemeClr>
                </a:solidFill>
              </a:rPr>
              <a:t>Đáp an:</a:t>
            </a:r>
          </a:p>
        </p:txBody>
      </p:sp>
      <p:pic>
        <p:nvPicPr>
          <p:cNvPr id="5" name="Content Placeholder 4">
            <a:extLst>
              <a:ext uri="{FF2B5EF4-FFF2-40B4-BE49-F238E27FC236}">
                <a16:creationId xmlns:a16="http://schemas.microsoft.com/office/drawing/2014/main" id="{B6BE5300-3D3B-5887-A8E4-3C251691129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1485"/>
          <a:stretch/>
        </p:blipFill>
        <p:spPr>
          <a:xfrm>
            <a:off x="609600" y="1066800"/>
            <a:ext cx="8077200" cy="5516561"/>
          </a:xfrm>
        </p:spPr>
      </p:pic>
      <p:sp>
        <p:nvSpPr>
          <p:cNvPr id="3" name="TextBox 2">
            <a:extLst>
              <a:ext uri="{FF2B5EF4-FFF2-40B4-BE49-F238E27FC236}">
                <a16:creationId xmlns:a16="http://schemas.microsoft.com/office/drawing/2014/main" id="{5AA0D6CA-A47D-1808-C80F-429DB3A77FAB}"/>
              </a:ext>
            </a:extLst>
          </p:cNvPr>
          <p:cNvSpPr txBox="1"/>
          <p:nvPr/>
        </p:nvSpPr>
        <p:spPr>
          <a:xfrm>
            <a:off x="4038600" y="1295400"/>
            <a:ext cx="533400" cy="830997"/>
          </a:xfrm>
          <a:prstGeom prst="rect">
            <a:avLst/>
          </a:prstGeom>
          <a:noFill/>
        </p:spPr>
        <p:txBody>
          <a:bodyPr wrap="square" rtlCol="0">
            <a:spAutoFit/>
          </a:bodyPr>
          <a:lstStyle/>
          <a:p>
            <a:r>
              <a:rPr lang="en-US" sz="4800" b="1">
                <a:solidFill>
                  <a:srgbClr val="FF0000"/>
                </a:solidFill>
              </a:rPr>
              <a:t>X</a:t>
            </a:r>
          </a:p>
        </p:txBody>
      </p:sp>
      <p:sp>
        <p:nvSpPr>
          <p:cNvPr id="4" name="TextBox 3">
            <a:extLst>
              <a:ext uri="{FF2B5EF4-FFF2-40B4-BE49-F238E27FC236}">
                <a16:creationId xmlns:a16="http://schemas.microsoft.com/office/drawing/2014/main" id="{54C0BB3A-DA1F-069B-EE72-BE1AB2FD5A2B}"/>
              </a:ext>
            </a:extLst>
          </p:cNvPr>
          <p:cNvSpPr txBox="1"/>
          <p:nvPr/>
        </p:nvSpPr>
        <p:spPr>
          <a:xfrm>
            <a:off x="7966023" y="1080541"/>
            <a:ext cx="533400" cy="830997"/>
          </a:xfrm>
          <a:prstGeom prst="rect">
            <a:avLst/>
          </a:prstGeom>
          <a:noFill/>
        </p:spPr>
        <p:txBody>
          <a:bodyPr wrap="square" rtlCol="0">
            <a:spAutoFit/>
          </a:bodyPr>
          <a:lstStyle/>
          <a:p>
            <a:r>
              <a:rPr lang="en-US" sz="4800" b="1">
                <a:solidFill>
                  <a:srgbClr val="00B050"/>
                </a:solidFill>
              </a:rPr>
              <a:t>v</a:t>
            </a:r>
          </a:p>
        </p:txBody>
      </p:sp>
    </p:spTree>
    <p:extLst>
      <p:ext uri="{BB962C8B-B14F-4D97-AF65-F5344CB8AC3E}">
        <p14:creationId xmlns:p14="http://schemas.microsoft.com/office/powerpoint/2010/main" val="67337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 calcmode="lin" valueType="num">
                                      <p:cBhvr additive="base">
                                        <p:cTn id="2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FOLDER_UPDATED" val="1"/>
  <p:tag name="ISPRING_PROJECT_VERSION" val="9.3"/>
  <p:tag name="ISPRING_UUID" val="{AC2C54BC-E4A4-4E6A-889A-FBED0BADAAF6}"/>
  <p:tag name="ISPRING_RESOURCE_FOLDER" val="D:\BICH HANG\CNTT\elearning 2021\NB chu so 8, sl, stt pv8\"/>
  <p:tag name="ISPRING_PRESENTATION_PATH" val="D:\BICH HANG\CNTT\elearning 2021\NB chu so 8, sl, stt pv8.pptx"/>
  <p:tag name="ISPRING_SCREEN_RECS_UPDATED" val="D:\BICH HANG\CNTT\elearning 2021\NB chu so 8, sl, stt pv8\"/>
  <p:tag name="ISPRING_PRESENTATION_TITLE" val="NB chu so 8, sl, stt pv8"/>
  <p:tag name="ISPRING_FIRST_PUBLI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1047</TotalTime>
  <Words>364</Words>
  <Application>Microsoft Office PowerPoint</Application>
  <PresentationFormat>On-screen Show (4:3)</PresentationFormat>
  <Paragraphs>79</Paragraphs>
  <Slides>14</Slides>
  <Notes>3</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TÌNH TRẠNG RÁC THẢI HIỆN NAY NHƯ THẾ NÀO? </vt:lpstr>
      <vt:lpstr>đáp án: TÌNH TRẠNG RÁC THẢI HIỆN NAY NHƯ THẾ NÀO? </vt:lpstr>
      <vt:lpstr>PowerPoint Presentation</vt:lpstr>
      <vt:lpstr>Ảnh hưởng của rác thải với môi trường sống ? </vt:lpstr>
      <vt:lpstr>PowerPoint Presentation</vt:lpstr>
      <vt:lpstr>Bé hãy đánh dấu v vào hành động đúng, dấu x và hành động sai.</vt:lpstr>
      <vt:lpstr>Đáp an:</vt:lpstr>
      <vt:lpstr>Bé hãy đánh dấu v vào hành động đúng, dấu x và hành động sai.</vt:lpstr>
      <vt:lpstr>Đáp án:</vt:lpstr>
      <vt:lpstr>Bé hãy đánh dấu v vào hành động đúng, dấu x và hành động sai.</vt:lpstr>
      <vt:lpstr>Đáp án: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NB chu so 8, sl, stt pv8</dc:title>
  <dc:creator>Admin</dc:creator>
  <cp:lastModifiedBy>Administrator</cp:lastModifiedBy>
  <cp:revision>93</cp:revision>
  <dcterms:created xsi:type="dcterms:W3CDTF">2017-10-30T21:06:45Z</dcterms:created>
  <dcterms:modified xsi:type="dcterms:W3CDTF">2023-04-10T06:40:44Z</dcterms:modified>
</cp:coreProperties>
</file>