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5D414E-6C15-CFED-73AA-3B78008D3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EBA3937-802E-5554-3D1E-1F064F439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1A8203-DEA9-1E61-3396-23781A4B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33CCDC-E7C3-C567-0CE3-E299E93F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5B12D5-6758-73D4-1A1D-F79BD77D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88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5165B7-8624-D38A-F910-57033522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C014080-AB83-8E70-6AC4-3BA9EA11F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0CF826-F41B-2653-7558-43AB161A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C5A666-EFE6-09F9-247E-2DC7B35C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ABF3D0-7330-1B61-1454-75FD37EA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64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3311D43-694E-FE7A-4183-75DBDDF3F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C1DEF3-D0F8-FF5E-7B83-7C2C8A0A2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1CD9DF-76D2-74C3-2226-D004A415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FE42E-D837-A4D8-8157-2B8215BD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373BF5-8B61-BF9D-F39E-007CD37C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16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A1EB97-7CEA-E8C2-C67A-1A3A3F60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1178C88-D377-66A8-D211-364D52EDF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845F4E-2B7D-C96E-24E4-C7106C2C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3E3047-5AEA-40D7-95C1-A25EE587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3510BB-4225-B1BA-6943-3DD1AB4B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3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DCAAA5-81FE-410F-1196-2B79E984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DDBF2AC-96BD-AD0C-B9BA-820BDD5CB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3A92A67-C0CC-0A4A-069D-ED4FA63A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41A8AC-A469-4104-020D-22EA8CEA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A64B31-3B0A-3570-BC61-5EBD56CB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8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750EC8-BDA2-3727-A476-F7CCB46C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203738-85A2-ACEA-AC2E-4A8CCB5B1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746160-0B31-A9A3-2E5F-2C5D46337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30B102-51FE-0B9D-0AD7-F6D4121E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9A99FB8-13FA-08AE-272B-462AA5F2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CB4A897-4B81-8904-2828-83F88D60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9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76539A-C6FD-1278-D03D-97411115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B7E61-7F2E-7586-1697-B611EFD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F0BF394-DFC1-9F48-BB6E-348D0996C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5C9B2D2-5589-5D78-C775-242AB7962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5EABFC3-5C87-51D7-8FB4-10DC0B0F7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F6A0959-29ED-488C-A865-D7B83995A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F16765F-5A4F-3A0B-EDA2-B90D8638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AE351B9-78EF-1A28-0832-06585484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48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37CE6D-7AB8-A4AF-3C7C-30FC2C3C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E7FF49C-8935-8630-1BED-A82B92BF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6CF05D7-9625-77EA-FAAC-32CC8A23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431643-FEDE-D30F-346E-DF6E7B19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18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CE28F4B-9029-A2B2-A126-7904CB5F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F7A2FB4-1F23-CE0A-2BE0-266764F7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4ED9FA6-AFC7-6759-C486-2C98E406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7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F695FB-AE33-0109-1D14-F6CACF2C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EC00086-1F6F-1379-E10A-2E1A5EEE2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8333B2-4DD3-C1BF-1A91-3515ED03B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769FFAA-8715-1BA3-DF55-A81C317D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49B453-6C23-9D86-2C70-3E29AD60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6D9488-4426-A705-1352-4298D405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53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97E23B-B36C-AA42-1628-B83D7C94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119F937-E0CC-1B4D-1967-747E047EA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0EEE19-CDE0-1D7B-44FC-B2E25B2DD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01DCBF-4A86-D49B-4A7B-981D5B08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68D274-6E8F-075C-33F8-17E82AC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AF7640F-DC86-9898-6B23-CB9BB860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66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56BCD67-EBC6-DB43-70B2-3AB98833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DA58038-0DEE-7B57-E000-FD3BCAFAF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40F851-6FA5-993D-D0D8-14D0AAEAB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37A4-7610-4BE1-932B-78E2BE093282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68ED98-9613-7E3D-099E-E165D6121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9E503E-6E86-2EAF-528D-49EC553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45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84393B5-55D2-C793-BF5F-E446B16A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661AB86-3917-88F4-D950-0F3869E14B2D}"/>
              </a:ext>
            </a:extLst>
          </p:cNvPr>
          <p:cNvSpPr txBox="1"/>
          <p:nvPr/>
        </p:nvSpPr>
        <p:spPr>
          <a:xfrm>
            <a:off x="2869809" y="281354"/>
            <a:ext cx="6471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PHÒNG GIÁO DỤC VÀ ĐẦO TẠO QUẬN LONG BIÊN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824B40E-9DD4-B2EC-923D-68BC19F6A665}"/>
              </a:ext>
            </a:extLst>
          </p:cNvPr>
          <p:cNvSpPr txBox="1"/>
          <p:nvPr/>
        </p:nvSpPr>
        <p:spPr>
          <a:xfrm>
            <a:off x="3502855" y="681464"/>
            <a:ext cx="5205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TRƯỜNG MẦM NON ĐỨC GIANG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6C595F8-82F9-73CB-A973-7EBEF0661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40" y="1115924"/>
            <a:ext cx="865122" cy="87033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E7C0991-9C07-0376-CCBF-B9545F377A57}"/>
              </a:ext>
            </a:extLst>
          </p:cNvPr>
          <p:cNvSpPr txBox="1"/>
          <p:nvPr/>
        </p:nvSpPr>
        <p:spPr>
          <a:xfrm>
            <a:off x="3256670" y="2143484"/>
            <a:ext cx="589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NHẬN BIẾT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CB7BBD-0267-A867-4DF7-97A970A8F98F}"/>
              </a:ext>
            </a:extLst>
          </p:cNvPr>
          <p:cNvSpPr txBox="1"/>
          <p:nvPr/>
        </p:nvSpPr>
        <p:spPr>
          <a:xfrm>
            <a:off x="2585899" y="2744032"/>
            <a:ext cx="735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TÀU THỦY – THUYỀN BUỒM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23B6D85-9A39-971A-33BB-C49027DB906E}"/>
              </a:ext>
            </a:extLst>
          </p:cNvPr>
          <p:cNvSpPr txBox="1"/>
          <p:nvPr/>
        </p:nvSpPr>
        <p:spPr>
          <a:xfrm>
            <a:off x="6203852" y="4360573"/>
            <a:ext cx="526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GIÁO VIÊN: NGUYỄN KIỀU ANH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BE394E-4D62-DA66-AF5B-071258824BCA}"/>
              </a:ext>
            </a:extLst>
          </p:cNvPr>
          <p:cNvSpPr txBox="1"/>
          <p:nvPr/>
        </p:nvSpPr>
        <p:spPr>
          <a:xfrm>
            <a:off x="6264600" y="4893553"/>
            <a:ext cx="436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LỚP: NHÀ TRẺ 24-36 THÁNG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69929AF-301A-FD47-A2F1-0AC93342B4BB}"/>
              </a:ext>
            </a:extLst>
          </p:cNvPr>
          <p:cNvSpPr txBox="1"/>
          <p:nvPr/>
        </p:nvSpPr>
        <p:spPr>
          <a:xfrm>
            <a:off x="4628270" y="6176536"/>
            <a:ext cx="350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+mj-lt"/>
              </a:rPr>
              <a:t>NĂM HỌC: 2022 -2023</a:t>
            </a:r>
          </a:p>
        </p:txBody>
      </p:sp>
    </p:spTree>
    <p:extLst>
      <p:ext uri="{BB962C8B-B14F-4D97-AF65-F5344CB8AC3E}">
        <p14:creationId xmlns:p14="http://schemas.microsoft.com/office/powerpoint/2010/main" val="16183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C623BC5-FE80-477F-3431-B055E5CB2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6470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279001F-8C52-64FE-A69A-7B254C18220F}"/>
              </a:ext>
            </a:extLst>
          </p:cNvPr>
          <p:cNvSpPr txBox="1"/>
          <p:nvPr/>
        </p:nvSpPr>
        <p:spPr>
          <a:xfrm>
            <a:off x="4473527" y="6088559"/>
            <a:ext cx="3770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CA NÔ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8AB96DC-572F-2938-7EC6-8A9A78CC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237" y="100749"/>
            <a:ext cx="7864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95C07AD-5535-631C-BB39-14937C40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5063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C1413A-D0C2-D5AB-6FF4-BB3067FB2332}"/>
              </a:ext>
            </a:extLst>
          </p:cNvPr>
          <p:cNvSpPr txBox="1"/>
          <p:nvPr/>
        </p:nvSpPr>
        <p:spPr>
          <a:xfrm>
            <a:off x="3685735" y="5950634"/>
            <a:ext cx="4614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TÀU NGẦM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3E309B-5ED1-0826-145B-6EF03DB7A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48" y="-1"/>
            <a:ext cx="7864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4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9E912C5-2DC3-9CB2-3A22-AF09CF7B6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9436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1743B75-BF80-B785-67CC-C1150B988A8D}"/>
              </a:ext>
            </a:extLst>
          </p:cNvPr>
          <p:cNvSpPr txBox="1"/>
          <p:nvPr/>
        </p:nvSpPr>
        <p:spPr>
          <a:xfrm>
            <a:off x="4473527" y="6002011"/>
            <a:ext cx="3798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DU THUYỀN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CD83A5A-EED7-5D0C-6CBF-B0A27DA26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95" y="0"/>
            <a:ext cx="711305" cy="7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DI CHOI THUYEN">
            <a:hlinkClick r:id="" action="ppaction://media"/>
            <a:extLst>
              <a:ext uri="{FF2B5EF4-FFF2-40B4-BE49-F238E27FC236}">
                <a16:creationId xmlns:a16="http://schemas.microsoft.com/office/drawing/2014/main" id="{65CB4F98-CBA3-BA1F-BCD8-5A3A41183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A22EA1D-0CC1-E3F7-69FA-78DC5592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F4D2593-F496-9F06-9411-BBD21CE7B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644" y="0"/>
            <a:ext cx="831356" cy="8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FEF7B8B-6613-3EF2-C877-792B697AA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6FA956-B23A-65DC-FD89-D687F5DA1FF1}"/>
              </a:ext>
            </a:extLst>
          </p:cNvPr>
          <p:cNvSpPr txBox="1"/>
          <p:nvPr/>
        </p:nvSpPr>
        <p:spPr>
          <a:xfrm>
            <a:off x="2278966" y="211015"/>
            <a:ext cx="714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MỤC ĐÍCH – YÊU CẦU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89D2CFD-2360-3A02-7816-B796DC13A6AD}"/>
              </a:ext>
            </a:extLst>
          </p:cNvPr>
          <p:cNvSpPr txBox="1"/>
          <p:nvPr/>
        </p:nvSpPr>
        <p:spPr>
          <a:xfrm>
            <a:off x="468923" y="1196261"/>
            <a:ext cx="112541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u="sng" dirty="0" err="1">
                <a:solidFill>
                  <a:srgbClr val="C00000"/>
                </a:solidFill>
                <a:effectLst/>
                <a:latin typeface="Time nes New Roman"/>
              </a:rPr>
              <a:t>a.Kiến</a:t>
            </a:r>
            <a:r>
              <a:rPr lang="vi-VN" sz="2800" b="1" i="0" u="sng" dirty="0">
                <a:solidFill>
                  <a:srgbClr val="C00000"/>
                </a:solidFill>
                <a:effectLst/>
                <a:latin typeface="Time nes New Roman"/>
              </a:rPr>
              <a:t> </a:t>
            </a:r>
            <a:r>
              <a:rPr lang="vi-VN" sz="2800" b="1" i="0" u="sng" dirty="0" err="1">
                <a:solidFill>
                  <a:srgbClr val="C00000"/>
                </a:solidFill>
                <a:effectLst/>
                <a:latin typeface="Time nes New Roman"/>
              </a:rPr>
              <a:t>thức</a:t>
            </a:r>
            <a:r>
              <a:rPr lang="vi-VN" sz="2800" b="1" i="0" u="sng" dirty="0">
                <a:solidFill>
                  <a:srgbClr val="C00000"/>
                </a:solidFill>
                <a:effectLst/>
                <a:latin typeface="Time nes New Roman"/>
              </a:rPr>
              <a:t>:</a:t>
            </a:r>
            <a:endParaRPr lang="vi-VN" sz="2800" b="0" i="0" u="sng" dirty="0">
              <a:solidFill>
                <a:srgbClr val="C00000"/>
              </a:solidFill>
              <a:effectLst/>
              <a:latin typeface="Time nes New Roman"/>
            </a:endParaRP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Trẻ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nói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được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tên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các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phương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tiện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giao thông: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thủy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,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buồm</a:t>
            </a:r>
            <a:endParaRPr lang="vi-VN" sz="2800" b="0" i="0" dirty="0">
              <a:solidFill>
                <a:srgbClr val="3C3C3C"/>
              </a:solidFill>
              <a:effectLst/>
              <a:latin typeface="Time nes New Roman"/>
            </a:endParaRP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Biết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một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số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đặc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điểm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của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buồm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(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Gồm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mui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thuyền,khoang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, đuôi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)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và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thủy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(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gồm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mui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, khoang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, thân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)</a:t>
            </a:r>
          </a:p>
          <a:p>
            <a:pPr algn="l"/>
            <a:endParaRPr lang="vi-VN" sz="2800" b="1" i="0" dirty="0">
              <a:solidFill>
                <a:srgbClr val="3C3C3C"/>
              </a:solidFill>
              <a:effectLst/>
              <a:latin typeface="Time nes New Roman"/>
            </a:endParaRPr>
          </a:p>
          <a:p>
            <a:pPr algn="l"/>
            <a:r>
              <a:rPr lang="vi-VN" sz="2800" b="1" i="0" u="sng" dirty="0" err="1">
                <a:solidFill>
                  <a:srgbClr val="C00000"/>
                </a:solidFill>
                <a:effectLst/>
                <a:latin typeface="Time nes New Roman"/>
              </a:rPr>
              <a:t>b.Kĩ</a:t>
            </a:r>
            <a:r>
              <a:rPr lang="vi-VN" sz="2800" b="1" i="0" u="sng" dirty="0">
                <a:solidFill>
                  <a:srgbClr val="C00000"/>
                </a:solidFill>
                <a:effectLst/>
                <a:latin typeface="Time nes New Roman"/>
              </a:rPr>
              <a:t> năng</a:t>
            </a:r>
            <a:r>
              <a:rPr lang="vi-VN" sz="2800" b="0" i="0" u="sng" dirty="0">
                <a:solidFill>
                  <a:srgbClr val="C00000"/>
                </a:solidFill>
                <a:effectLst/>
                <a:latin typeface="Time nes New Roman"/>
              </a:rPr>
              <a:t>.</a:t>
            </a: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Phát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triển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ngôn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ngữ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cho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trẻ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.</a:t>
            </a: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Trẻ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nói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to,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rõ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ràng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,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mạch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lạc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.</a:t>
            </a:r>
          </a:p>
          <a:p>
            <a:pPr algn="l"/>
            <a:endParaRPr lang="vi-VN" sz="2800" b="1" i="0" dirty="0">
              <a:solidFill>
                <a:srgbClr val="3C3C3C"/>
              </a:solidFill>
              <a:effectLst/>
              <a:latin typeface="Time nes New Roman"/>
            </a:endParaRPr>
          </a:p>
          <a:p>
            <a:pPr algn="l"/>
            <a:r>
              <a:rPr lang="vi-VN" sz="2800" b="1" i="0" dirty="0" err="1">
                <a:solidFill>
                  <a:srgbClr val="C00000"/>
                </a:solidFill>
                <a:effectLst/>
                <a:latin typeface="Time nes New Roman"/>
              </a:rPr>
              <a:t>c.Thái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 nes New Roman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Time nes New Roman"/>
              </a:rPr>
              <a:t>độ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 nes New Roman"/>
              </a:rPr>
              <a:t>.</a:t>
            </a:r>
            <a:endParaRPr lang="vi-VN" sz="2800" b="0" i="0" dirty="0">
              <a:solidFill>
                <a:srgbClr val="C00000"/>
              </a:solidFill>
              <a:effectLst/>
              <a:latin typeface="Time nes New Roman"/>
            </a:endParaRP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Giáo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dục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trẻ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khi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ngồi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trên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tàu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,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thuyền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phải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ngồi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ngay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ngắn</a:t>
            </a:r>
            <a:endParaRPr lang="vi-VN" sz="2800" b="0" i="0" dirty="0">
              <a:solidFill>
                <a:srgbClr val="3C3C3C"/>
              </a:solidFill>
              <a:effectLst/>
              <a:latin typeface="Time nes New Roman"/>
            </a:endParaRPr>
          </a:p>
          <a:p>
            <a:pPr algn="l"/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-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Trẻ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hứng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thú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tham gia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hoạt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 nes New Roman"/>
              </a:rPr>
              <a:t> </a:t>
            </a:r>
            <a:r>
              <a:rPr lang="vi-VN" sz="2800" b="0" i="0" dirty="0" err="1">
                <a:solidFill>
                  <a:srgbClr val="3C3C3C"/>
                </a:solidFill>
                <a:effectLst/>
                <a:latin typeface="Time nes New Roman"/>
              </a:rPr>
              <a:t>động</a:t>
            </a:r>
            <a:endParaRPr lang="vi-VN" sz="2800" b="0" i="0" dirty="0">
              <a:solidFill>
                <a:srgbClr val="3C3C3C"/>
              </a:solidFill>
              <a:effectLst/>
              <a:latin typeface="Time nes New Roman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85A743-F563-4DEB-CA5C-734C36A6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86" y="0"/>
            <a:ext cx="754214" cy="7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TAU THUYEN">
            <a:hlinkClick r:id="" action="ppaction://media"/>
            <a:extLst>
              <a:ext uri="{FF2B5EF4-FFF2-40B4-BE49-F238E27FC236}">
                <a16:creationId xmlns:a16="http://schemas.microsoft.com/office/drawing/2014/main" id="{E97D095D-2CE5-5A42-E149-7904458AE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21E2E80-477F-73BF-759F-7DCB60217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39"/>
            <a:ext cx="12192000" cy="607724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468C008-9875-FC22-6A75-3B540840F262}"/>
              </a:ext>
            </a:extLst>
          </p:cNvPr>
          <p:cNvSpPr txBox="1"/>
          <p:nvPr/>
        </p:nvSpPr>
        <p:spPr>
          <a:xfrm>
            <a:off x="4262511" y="6246055"/>
            <a:ext cx="409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TÀU THỦY</a:t>
            </a:r>
          </a:p>
        </p:txBody>
      </p:sp>
      <p:sp>
        <p:nvSpPr>
          <p:cNvPr id="9" name="Mũi tên: Xuống 8">
            <a:extLst>
              <a:ext uri="{FF2B5EF4-FFF2-40B4-BE49-F238E27FC236}">
                <a16:creationId xmlns:a16="http://schemas.microsoft.com/office/drawing/2014/main" id="{14EB8D2F-69A7-3959-9B01-B667A3E475D8}"/>
              </a:ext>
            </a:extLst>
          </p:cNvPr>
          <p:cNvSpPr/>
          <p:nvPr/>
        </p:nvSpPr>
        <p:spPr>
          <a:xfrm rot="2794191" flipH="1">
            <a:off x="10650678" y="3244152"/>
            <a:ext cx="267286" cy="1125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C0000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EE64DB1-BF2D-4EEB-6297-B66980661DCF}"/>
              </a:ext>
            </a:extLst>
          </p:cNvPr>
          <p:cNvSpPr txBox="1"/>
          <p:nvPr/>
        </p:nvSpPr>
        <p:spPr>
          <a:xfrm>
            <a:off x="10661070" y="2630073"/>
            <a:ext cx="162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C00000"/>
                </a:solidFill>
                <a:latin typeface="+mj-lt"/>
              </a:rPr>
              <a:t>Đầu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C0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Mũi tên: Lên 10">
            <a:extLst>
              <a:ext uri="{FF2B5EF4-FFF2-40B4-BE49-F238E27FC236}">
                <a16:creationId xmlns:a16="http://schemas.microsoft.com/office/drawing/2014/main" id="{F1147150-EAAE-6B1D-661A-6A07AFFB5B5A}"/>
              </a:ext>
            </a:extLst>
          </p:cNvPr>
          <p:cNvSpPr/>
          <p:nvPr/>
        </p:nvSpPr>
        <p:spPr>
          <a:xfrm rot="2400670">
            <a:off x="2067952" y="3427764"/>
            <a:ext cx="337624" cy="14018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DF10527-A399-FA51-CFBC-EF35D53DA525}"/>
              </a:ext>
            </a:extLst>
          </p:cNvPr>
          <p:cNvSpPr txBox="1"/>
          <p:nvPr/>
        </p:nvSpPr>
        <p:spPr>
          <a:xfrm>
            <a:off x="590843" y="5064369"/>
            <a:ext cx="24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Thân </a:t>
            </a:r>
            <a:r>
              <a:rPr lang="vi-VN" sz="2400" b="1" dirty="0" err="1">
                <a:solidFill>
                  <a:srgbClr val="C0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ũi tên: Xuống 12">
            <a:extLst>
              <a:ext uri="{FF2B5EF4-FFF2-40B4-BE49-F238E27FC236}">
                <a16:creationId xmlns:a16="http://schemas.microsoft.com/office/drawing/2014/main" id="{F3C5B54F-47F6-0CAF-8374-C9EBBC4EE458}"/>
              </a:ext>
            </a:extLst>
          </p:cNvPr>
          <p:cNvSpPr/>
          <p:nvPr/>
        </p:nvSpPr>
        <p:spPr>
          <a:xfrm rot="19611099">
            <a:off x="1516134" y="1202787"/>
            <a:ext cx="281354" cy="11816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C356786-304A-B445-5ECE-53721762FD73}"/>
              </a:ext>
            </a:extLst>
          </p:cNvPr>
          <p:cNvSpPr txBox="1"/>
          <p:nvPr/>
        </p:nvSpPr>
        <p:spPr>
          <a:xfrm>
            <a:off x="365760" y="694637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Khoang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635FFEC-8882-0FAA-8224-5BF10D0A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819" y="-99097"/>
            <a:ext cx="816181" cy="8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7DE83C3-44CD-F92C-F779-C2342BF8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2756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903C8F-7377-8453-F412-EF66D0B19677}"/>
              </a:ext>
            </a:extLst>
          </p:cNvPr>
          <p:cNvSpPr txBox="1"/>
          <p:nvPr/>
        </p:nvSpPr>
        <p:spPr>
          <a:xfrm>
            <a:off x="2757268" y="858129"/>
            <a:ext cx="7216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vi-VN" sz="3600" b="1" u="sng" dirty="0" err="1">
                <a:solidFill>
                  <a:srgbClr val="FF0000"/>
                </a:solidFill>
                <a:latin typeface="+mj-lt"/>
              </a:rPr>
              <a:t>đố</a:t>
            </a:r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Thuyền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Nổi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trên sông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buồm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giăng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Nhanh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tới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bến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887964-563E-7F80-4134-90446EA52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373" y="0"/>
            <a:ext cx="887627" cy="8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FA8DC0A-3CB1-B623-A8DC-235097F78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31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1433C3D-E06F-3B56-8DEE-6501996C0F83}"/>
              </a:ext>
            </a:extLst>
          </p:cNvPr>
          <p:cNvSpPr txBox="1"/>
          <p:nvPr/>
        </p:nvSpPr>
        <p:spPr>
          <a:xfrm>
            <a:off x="4065563" y="6334780"/>
            <a:ext cx="455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THUYỀN BUỒM</a:t>
            </a:r>
          </a:p>
        </p:txBody>
      </p:sp>
      <p:sp>
        <p:nvSpPr>
          <p:cNvPr id="8" name="Mũi tên: Xuống 7">
            <a:extLst>
              <a:ext uri="{FF2B5EF4-FFF2-40B4-BE49-F238E27FC236}">
                <a16:creationId xmlns:a16="http://schemas.microsoft.com/office/drawing/2014/main" id="{624D61E4-D406-2BF7-3BF5-18A1724292BC}"/>
              </a:ext>
            </a:extLst>
          </p:cNvPr>
          <p:cNvSpPr/>
          <p:nvPr/>
        </p:nvSpPr>
        <p:spPr>
          <a:xfrm rot="3631857">
            <a:off x="7849775" y="569740"/>
            <a:ext cx="253218" cy="13364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05817CB-44FE-2B8D-6B84-072DBF0BE326}"/>
              </a:ext>
            </a:extLst>
          </p:cNvPr>
          <p:cNvSpPr txBox="1"/>
          <p:nvPr/>
        </p:nvSpPr>
        <p:spPr>
          <a:xfrm>
            <a:off x="8806375" y="533215"/>
            <a:ext cx="216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Cánh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buồm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Mũi tên: Trái 9">
            <a:extLst>
              <a:ext uri="{FF2B5EF4-FFF2-40B4-BE49-F238E27FC236}">
                <a16:creationId xmlns:a16="http://schemas.microsoft.com/office/drawing/2014/main" id="{74C30B12-D59B-144D-5B69-78789E1D1D2E}"/>
              </a:ext>
            </a:extLst>
          </p:cNvPr>
          <p:cNvSpPr/>
          <p:nvPr/>
        </p:nvSpPr>
        <p:spPr>
          <a:xfrm rot="465977">
            <a:off x="8440615" y="5528603"/>
            <a:ext cx="1288098" cy="1856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BF3013-DCE1-6D07-7800-AF7875C92E7B}"/>
              </a:ext>
            </a:extLst>
          </p:cNvPr>
          <p:cNvSpPr txBox="1"/>
          <p:nvPr/>
        </p:nvSpPr>
        <p:spPr>
          <a:xfrm>
            <a:off x="9917723" y="5277261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Mũi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A84F771-D764-78FA-2A95-AC0D0349E60F}"/>
              </a:ext>
            </a:extLst>
          </p:cNvPr>
          <p:cNvSpPr/>
          <p:nvPr/>
        </p:nvSpPr>
        <p:spPr>
          <a:xfrm rot="19959862">
            <a:off x="2824424" y="5780008"/>
            <a:ext cx="1301378" cy="2605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C0680C-6E74-3B6B-D6B8-7D76F4F52697}"/>
              </a:ext>
            </a:extLst>
          </p:cNvPr>
          <p:cNvSpPr txBox="1"/>
          <p:nvPr/>
        </p:nvSpPr>
        <p:spPr>
          <a:xfrm>
            <a:off x="1589649" y="6198978"/>
            <a:ext cx="216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Thân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Mũi tên: Xuống 13">
            <a:extLst>
              <a:ext uri="{FF2B5EF4-FFF2-40B4-BE49-F238E27FC236}">
                <a16:creationId xmlns:a16="http://schemas.microsoft.com/office/drawing/2014/main" id="{854E12AA-724C-783A-7D39-D04137E01AA5}"/>
              </a:ext>
            </a:extLst>
          </p:cNvPr>
          <p:cNvSpPr/>
          <p:nvPr/>
        </p:nvSpPr>
        <p:spPr>
          <a:xfrm rot="18989518">
            <a:off x="675249" y="4135902"/>
            <a:ext cx="225083" cy="11413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B3E0C56-201F-42CA-9F02-6B91A615ABD9}"/>
              </a:ext>
            </a:extLst>
          </p:cNvPr>
          <p:cNvSpPr txBox="1"/>
          <p:nvPr/>
        </p:nvSpPr>
        <p:spPr>
          <a:xfrm>
            <a:off x="0" y="3691980"/>
            <a:ext cx="2053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Đuôi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F99A2E3-3F10-4F7B-FB55-36162009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694" y="65500"/>
            <a:ext cx="825305" cy="8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E0ABC561-607F-DF30-92C7-1C982BF5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323E8FA-F1B7-3FBC-C206-89C35516ACE1}"/>
              </a:ext>
            </a:extLst>
          </p:cNvPr>
          <p:cNvSpPr txBox="1"/>
          <p:nvPr/>
        </p:nvSpPr>
        <p:spPr>
          <a:xfrm>
            <a:off x="1125415" y="970671"/>
            <a:ext cx="99036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  <a:latin typeface="Time nes New Roman"/>
              </a:rPr>
              <a:t>MỞ RỘNG: </a:t>
            </a:r>
            <a:r>
              <a:rPr lang="en-US" sz="4000" dirty="0">
                <a:latin typeface="Time nes New Roman"/>
              </a:rPr>
              <a:t>Cô </a:t>
            </a:r>
            <a:r>
              <a:rPr lang="en-US" sz="4000" dirty="0" err="1">
                <a:latin typeface="Time nes New Roman"/>
              </a:rPr>
              <a:t>và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các</a:t>
            </a:r>
            <a:r>
              <a:rPr lang="en-US" sz="4000" dirty="0">
                <a:latin typeface="Time nes New Roman"/>
              </a:rPr>
              <a:t> con vừa </a:t>
            </a:r>
            <a:r>
              <a:rPr lang="en-US" sz="4000" dirty="0" err="1">
                <a:latin typeface="Time nes New Roman"/>
              </a:rPr>
              <a:t>tìm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hiểu</a:t>
            </a:r>
            <a:r>
              <a:rPr lang="en-US" sz="4000" dirty="0">
                <a:latin typeface="Time nes New Roman"/>
              </a:rPr>
              <a:t> về </a:t>
            </a:r>
            <a:r>
              <a:rPr lang="en-US" sz="4000" dirty="0" err="1">
                <a:latin typeface="Time nes New Roman"/>
              </a:rPr>
              <a:t>tàu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thủy</a:t>
            </a:r>
            <a:r>
              <a:rPr lang="en-US" sz="4000" dirty="0">
                <a:latin typeface="Time nes New Roman"/>
              </a:rPr>
              <a:t>, </a:t>
            </a:r>
            <a:r>
              <a:rPr lang="en-US" sz="4000" dirty="0" err="1">
                <a:latin typeface="Time nes New Roman"/>
              </a:rPr>
              <a:t>thuyền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buồm</a:t>
            </a:r>
            <a:r>
              <a:rPr lang="en-US" sz="4000" dirty="0">
                <a:latin typeface="Time nes New Roman"/>
              </a:rPr>
              <a:t>. </a:t>
            </a:r>
            <a:r>
              <a:rPr lang="en-US" sz="4000" dirty="0" err="1">
                <a:latin typeface="Time nes New Roman"/>
              </a:rPr>
              <a:t>Các</a:t>
            </a:r>
            <a:r>
              <a:rPr lang="en-US" sz="4000" dirty="0">
                <a:latin typeface="Time nes New Roman"/>
              </a:rPr>
              <a:t> con có </a:t>
            </a:r>
            <a:r>
              <a:rPr lang="en-US" sz="4000" dirty="0" err="1">
                <a:latin typeface="Time nes New Roman"/>
              </a:rPr>
              <a:t>biết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tàu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thủy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và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thuyền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buồm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chạy</a:t>
            </a:r>
            <a:r>
              <a:rPr lang="en-US" sz="4000" dirty="0">
                <a:latin typeface="Time nes New Roman"/>
              </a:rPr>
              <a:t> ở đâu </a:t>
            </a:r>
            <a:r>
              <a:rPr lang="en-US" sz="4000" dirty="0" err="1">
                <a:latin typeface="Time nes New Roman"/>
              </a:rPr>
              <a:t>không</a:t>
            </a:r>
            <a:r>
              <a:rPr lang="en-US" sz="4000" dirty="0">
                <a:latin typeface="Time nes New Roman"/>
              </a:rPr>
              <a:t>? À, đúng rồi, </a:t>
            </a:r>
            <a:r>
              <a:rPr lang="en-US" sz="4000" dirty="0" err="1">
                <a:latin typeface="Time nes New Roman"/>
              </a:rPr>
              <a:t>tàu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thủy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và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thuyền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buồm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chạy</a:t>
            </a:r>
            <a:r>
              <a:rPr lang="en-US" sz="4000" dirty="0">
                <a:latin typeface="Time nes New Roman"/>
              </a:rPr>
              <a:t> ở </a:t>
            </a:r>
            <a:r>
              <a:rPr lang="en-US" sz="4000" dirty="0" err="1">
                <a:latin typeface="Time nes New Roman"/>
              </a:rPr>
              <a:t>trên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sông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nước</a:t>
            </a:r>
            <a:r>
              <a:rPr lang="en-US" sz="4000" dirty="0">
                <a:latin typeface="Time nes New Roman"/>
              </a:rPr>
              <a:t> đấy. </a:t>
            </a:r>
            <a:r>
              <a:rPr lang="en-US" sz="4000" dirty="0" err="1">
                <a:latin typeface="Time nes New Roman"/>
              </a:rPr>
              <a:t>Các</a:t>
            </a:r>
            <a:r>
              <a:rPr lang="en-US" sz="4000" dirty="0">
                <a:latin typeface="Time nes New Roman"/>
              </a:rPr>
              <a:t> con có </a:t>
            </a:r>
            <a:r>
              <a:rPr lang="en-US" sz="4000" dirty="0" err="1">
                <a:latin typeface="Time nes New Roman"/>
              </a:rPr>
              <a:t>biết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những</a:t>
            </a:r>
            <a:r>
              <a:rPr lang="en-US" sz="4000" dirty="0">
                <a:latin typeface="Time nes New Roman"/>
              </a:rPr>
              <a:t> phượng </a:t>
            </a:r>
            <a:r>
              <a:rPr lang="en-US" sz="4000" dirty="0" err="1">
                <a:latin typeface="Time nes New Roman"/>
              </a:rPr>
              <a:t>tiện</a:t>
            </a:r>
            <a:r>
              <a:rPr lang="en-US" sz="4000" dirty="0">
                <a:latin typeface="Time nes New Roman"/>
              </a:rPr>
              <a:t> nào </a:t>
            </a:r>
            <a:r>
              <a:rPr lang="en-US" sz="4000" dirty="0" err="1">
                <a:latin typeface="Time nes New Roman"/>
              </a:rPr>
              <a:t>chạy</a:t>
            </a:r>
            <a:r>
              <a:rPr lang="en-US" sz="4000" dirty="0">
                <a:latin typeface="Time nes New Roman"/>
              </a:rPr>
              <a:t> ở </a:t>
            </a:r>
            <a:r>
              <a:rPr lang="en-US" sz="4000" dirty="0" err="1">
                <a:latin typeface="Time nes New Roman"/>
              </a:rPr>
              <a:t>trên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sông</a:t>
            </a:r>
            <a:r>
              <a:rPr lang="en-US" sz="4000" dirty="0">
                <a:latin typeface="Time nes New Roman"/>
              </a:rPr>
              <a:t> nữa </a:t>
            </a:r>
            <a:r>
              <a:rPr lang="en-US" sz="4000" dirty="0" err="1">
                <a:latin typeface="Time nes New Roman"/>
              </a:rPr>
              <a:t>không</a:t>
            </a:r>
            <a:r>
              <a:rPr lang="en-US" sz="4000" dirty="0">
                <a:latin typeface="Time nes New Roman"/>
              </a:rPr>
              <a:t>? À có </a:t>
            </a:r>
            <a:r>
              <a:rPr lang="en-US" sz="4000" dirty="0" err="1">
                <a:latin typeface="Time nes New Roman"/>
              </a:rPr>
              <a:t>phà</a:t>
            </a:r>
            <a:r>
              <a:rPr lang="en-US" sz="4000" dirty="0">
                <a:latin typeface="Time nes New Roman"/>
              </a:rPr>
              <a:t>, </a:t>
            </a:r>
            <a:r>
              <a:rPr lang="en-US" sz="4000" dirty="0" err="1">
                <a:latin typeface="Time nes New Roman"/>
              </a:rPr>
              <a:t>sà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lan</a:t>
            </a:r>
            <a:r>
              <a:rPr lang="en-US" sz="4000" dirty="0">
                <a:latin typeface="Time nes New Roman"/>
              </a:rPr>
              <a:t>, ca </a:t>
            </a:r>
            <a:r>
              <a:rPr lang="en-US" sz="4000" dirty="0" err="1">
                <a:latin typeface="Time nes New Roman"/>
              </a:rPr>
              <a:t>nô</a:t>
            </a:r>
            <a:r>
              <a:rPr lang="en-US" sz="4000" dirty="0">
                <a:latin typeface="Time nes New Roman"/>
              </a:rPr>
              <a:t>, </a:t>
            </a:r>
            <a:r>
              <a:rPr lang="en-US" sz="4000" dirty="0" err="1">
                <a:latin typeface="Time nes New Roman"/>
              </a:rPr>
              <a:t>tàu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ngầm</a:t>
            </a:r>
            <a:r>
              <a:rPr lang="en-US" sz="4000" dirty="0">
                <a:latin typeface="Time nes New Roman"/>
              </a:rPr>
              <a:t>, du </a:t>
            </a:r>
            <a:r>
              <a:rPr lang="en-US" sz="4000" dirty="0" err="1">
                <a:latin typeface="Time nes New Roman"/>
              </a:rPr>
              <a:t>thuyền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và</a:t>
            </a:r>
            <a:r>
              <a:rPr lang="en-US" sz="4000" dirty="0">
                <a:latin typeface="Time nes New Roman"/>
              </a:rPr>
              <a:t> </a:t>
            </a:r>
            <a:r>
              <a:rPr lang="en-US" sz="4000" dirty="0" err="1">
                <a:latin typeface="Time nes New Roman"/>
              </a:rPr>
              <a:t>nhiều</a:t>
            </a:r>
            <a:r>
              <a:rPr lang="en-US" sz="4000" dirty="0">
                <a:latin typeface="Time nes New Roman"/>
              </a:rPr>
              <a:t> phượng </a:t>
            </a:r>
            <a:r>
              <a:rPr lang="en-US" sz="4000" dirty="0" err="1">
                <a:latin typeface="Time nes New Roman"/>
              </a:rPr>
              <a:t>tiện</a:t>
            </a:r>
            <a:r>
              <a:rPr lang="en-US" sz="4000" dirty="0">
                <a:latin typeface="Time nes New Roman"/>
              </a:rPr>
              <a:t> khác nữa đấy.</a:t>
            </a:r>
            <a:endParaRPr lang="vi-VN" sz="4000" dirty="0">
              <a:latin typeface="Time nes New Roman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733426B-10C9-FCCD-E6EF-4E8C3EDDF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847" y="0"/>
            <a:ext cx="789153" cy="7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3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E0DC2E4-C910-E267-9023-8EE754EC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7876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8D0E4-9954-7280-8BC1-407EAB77A988}"/>
              </a:ext>
            </a:extLst>
          </p:cNvPr>
          <p:cNvSpPr txBox="1"/>
          <p:nvPr/>
        </p:nvSpPr>
        <p:spPr>
          <a:xfrm>
            <a:off x="4262510" y="6088559"/>
            <a:ext cx="4135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PHÀ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993B3D-A595-1718-4871-333E6025E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48" y="86682"/>
            <a:ext cx="7864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45F0CFD-BB5A-CFDF-50F6-CCB95EFE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57818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3F3E7F0-8FC0-F3DA-6DEF-C5064B040AB8}"/>
              </a:ext>
            </a:extLst>
          </p:cNvPr>
          <p:cNvSpPr txBox="1"/>
          <p:nvPr/>
        </p:nvSpPr>
        <p:spPr>
          <a:xfrm>
            <a:off x="3798277" y="6147582"/>
            <a:ext cx="4656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 nes New Roman"/>
              </a:rPr>
              <a:t>SÀ </a:t>
            </a:r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LAN</a:t>
            </a:r>
            <a:endParaRPr lang="vi-VN" sz="4000" b="1" dirty="0">
              <a:solidFill>
                <a:srgbClr val="FF0000"/>
              </a:solidFill>
              <a:latin typeface="Time nes New Roman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E055955-4CAE-CF06-B553-789DA092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48" y="-1"/>
            <a:ext cx="78645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5974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283</Words>
  <Application>Microsoft Office PowerPoint</Application>
  <PresentationFormat>Màn hình rộng</PresentationFormat>
  <Paragraphs>38</Paragraphs>
  <Slides>14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Time nes New Roman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84976056384</dc:creator>
  <cp:lastModifiedBy>84976056384</cp:lastModifiedBy>
  <cp:revision>3</cp:revision>
  <dcterms:created xsi:type="dcterms:W3CDTF">2023-04-14T15:03:46Z</dcterms:created>
  <dcterms:modified xsi:type="dcterms:W3CDTF">2023-04-18T13:06:11Z</dcterms:modified>
</cp:coreProperties>
</file>