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5" r:id="rId5"/>
    <p:sldId id="264" r:id="rId6"/>
    <p:sldId id="261" r:id="rId7"/>
    <p:sldId id="262" r:id="rId8"/>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3" d="100"/>
          <a:sy n="83" d="100"/>
        </p:scale>
        <p:origin x="6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vi-V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AEBED121-2B79-4E3D-8E1C-D1C22A2A1153}" type="datetimeFigureOut">
              <a:rPr lang="vi-VN" smtClean="0"/>
              <a:t>21/11/2023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6D571E1A-88DC-4691-A365-1885B92782A0}" type="slidenum">
              <a:rPr lang="vi-VN" smtClean="0"/>
              <a:t>‹#›</a:t>
            </a:fld>
            <a:endParaRPr lang="vi-VN"/>
          </a:p>
        </p:txBody>
      </p:sp>
    </p:spTree>
    <p:extLst>
      <p:ext uri="{BB962C8B-B14F-4D97-AF65-F5344CB8AC3E}">
        <p14:creationId xmlns:p14="http://schemas.microsoft.com/office/powerpoint/2010/main" val="26566375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AEBED121-2B79-4E3D-8E1C-D1C22A2A1153}" type="datetimeFigureOut">
              <a:rPr lang="vi-VN" smtClean="0"/>
              <a:t>21/11/2023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6D571E1A-88DC-4691-A365-1885B92782A0}" type="slidenum">
              <a:rPr lang="vi-VN" smtClean="0"/>
              <a:t>‹#›</a:t>
            </a:fld>
            <a:endParaRPr lang="vi-VN"/>
          </a:p>
        </p:txBody>
      </p:sp>
    </p:spTree>
    <p:extLst>
      <p:ext uri="{BB962C8B-B14F-4D97-AF65-F5344CB8AC3E}">
        <p14:creationId xmlns:p14="http://schemas.microsoft.com/office/powerpoint/2010/main" val="1207190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AEBED121-2B79-4E3D-8E1C-D1C22A2A1153}" type="datetimeFigureOut">
              <a:rPr lang="vi-VN" smtClean="0"/>
              <a:t>21/11/2023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6D571E1A-88DC-4691-A365-1885B92782A0}" type="slidenum">
              <a:rPr lang="vi-VN" smtClean="0"/>
              <a:t>‹#›</a:t>
            </a:fld>
            <a:endParaRPr lang="vi-VN"/>
          </a:p>
        </p:txBody>
      </p:sp>
    </p:spTree>
    <p:extLst>
      <p:ext uri="{BB962C8B-B14F-4D97-AF65-F5344CB8AC3E}">
        <p14:creationId xmlns:p14="http://schemas.microsoft.com/office/powerpoint/2010/main" val="30592892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AEBED121-2B79-4E3D-8E1C-D1C22A2A1153}" type="datetimeFigureOut">
              <a:rPr lang="vi-VN" smtClean="0"/>
              <a:t>21/11/2023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6D571E1A-88DC-4691-A365-1885B92782A0}" type="slidenum">
              <a:rPr lang="vi-VN" smtClean="0"/>
              <a:t>‹#›</a:t>
            </a:fld>
            <a:endParaRPr lang="vi-VN"/>
          </a:p>
        </p:txBody>
      </p:sp>
    </p:spTree>
    <p:extLst>
      <p:ext uri="{BB962C8B-B14F-4D97-AF65-F5344CB8AC3E}">
        <p14:creationId xmlns:p14="http://schemas.microsoft.com/office/powerpoint/2010/main" val="12918958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vi-V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EBED121-2B79-4E3D-8E1C-D1C22A2A1153}" type="datetimeFigureOut">
              <a:rPr lang="vi-VN" smtClean="0"/>
              <a:t>21/11/2023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6D571E1A-88DC-4691-A365-1885B92782A0}" type="slidenum">
              <a:rPr lang="vi-VN" smtClean="0"/>
              <a:t>‹#›</a:t>
            </a:fld>
            <a:endParaRPr lang="vi-VN"/>
          </a:p>
        </p:txBody>
      </p:sp>
    </p:spTree>
    <p:extLst>
      <p:ext uri="{BB962C8B-B14F-4D97-AF65-F5344CB8AC3E}">
        <p14:creationId xmlns:p14="http://schemas.microsoft.com/office/powerpoint/2010/main" val="621816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AEBED121-2B79-4E3D-8E1C-D1C22A2A1153}" type="datetimeFigureOut">
              <a:rPr lang="vi-VN" smtClean="0"/>
              <a:t>21/11/2023</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6D571E1A-88DC-4691-A365-1885B92782A0}" type="slidenum">
              <a:rPr lang="vi-VN" smtClean="0"/>
              <a:t>‹#›</a:t>
            </a:fld>
            <a:endParaRPr lang="vi-VN"/>
          </a:p>
        </p:txBody>
      </p:sp>
    </p:spTree>
    <p:extLst>
      <p:ext uri="{BB962C8B-B14F-4D97-AF65-F5344CB8AC3E}">
        <p14:creationId xmlns:p14="http://schemas.microsoft.com/office/powerpoint/2010/main" val="7997110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vi-V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AEBED121-2B79-4E3D-8E1C-D1C22A2A1153}" type="datetimeFigureOut">
              <a:rPr lang="vi-VN" smtClean="0"/>
              <a:t>21/11/2023</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6D571E1A-88DC-4691-A365-1885B92782A0}" type="slidenum">
              <a:rPr lang="vi-VN" smtClean="0"/>
              <a:t>‹#›</a:t>
            </a:fld>
            <a:endParaRPr lang="vi-VN"/>
          </a:p>
        </p:txBody>
      </p:sp>
    </p:spTree>
    <p:extLst>
      <p:ext uri="{BB962C8B-B14F-4D97-AF65-F5344CB8AC3E}">
        <p14:creationId xmlns:p14="http://schemas.microsoft.com/office/powerpoint/2010/main" val="39077502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AEBED121-2B79-4E3D-8E1C-D1C22A2A1153}" type="datetimeFigureOut">
              <a:rPr lang="vi-VN" smtClean="0"/>
              <a:t>21/11/2023</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6D571E1A-88DC-4691-A365-1885B92782A0}" type="slidenum">
              <a:rPr lang="vi-VN" smtClean="0"/>
              <a:t>‹#›</a:t>
            </a:fld>
            <a:endParaRPr lang="vi-VN"/>
          </a:p>
        </p:txBody>
      </p:sp>
    </p:spTree>
    <p:extLst>
      <p:ext uri="{BB962C8B-B14F-4D97-AF65-F5344CB8AC3E}">
        <p14:creationId xmlns:p14="http://schemas.microsoft.com/office/powerpoint/2010/main" val="3938545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BED121-2B79-4E3D-8E1C-D1C22A2A1153}" type="datetimeFigureOut">
              <a:rPr lang="vi-VN" smtClean="0"/>
              <a:t>21/11/2023</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6D571E1A-88DC-4691-A365-1885B92782A0}" type="slidenum">
              <a:rPr lang="vi-VN" smtClean="0"/>
              <a:t>‹#›</a:t>
            </a:fld>
            <a:endParaRPr lang="vi-VN"/>
          </a:p>
        </p:txBody>
      </p:sp>
    </p:spTree>
    <p:extLst>
      <p:ext uri="{BB962C8B-B14F-4D97-AF65-F5344CB8AC3E}">
        <p14:creationId xmlns:p14="http://schemas.microsoft.com/office/powerpoint/2010/main" val="25457251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EBED121-2B79-4E3D-8E1C-D1C22A2A1153}" type="datetimeFigureOut">
              <a:rPr lang="vi-VN" smtClean="0"/>
              <a:t>21/11/2023</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6D571E1A-88DC-4691-A365-1885B92782A0}" type="slidenum">
              <a:rPr lang="vi-VN" smtClean="0"/>
              <a:t>‹#›</a:t>
            </a:fld>
            <a:endParaRPr lang="vi-VN"/>
          </a:p>
        </p:txBody>
      </p:sp>
    </p:spTree>
    <p:extLst>
      <p:ext uri="{BB962C8B-B14F-4D97-AF65-F5344CB8AC3E}">
        <p14:creationId xmlns:p14="http://schemas.microsoft.com/office/powerpoint/2010/main" val="37688191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EBED121-2B79-4E3D-8E1C-D1C22A2A1153}" type="datetimeFigureOut">
              <a:rPr lang="vi-VN" smtClean="0"/>
              <a:t>21/11/2023</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6D571E1A-88DC-4691-A365-1885B92782A0}" type="slidenum">
              <a:rPr lang="vi-VN" smtClean="0"/>
              <a:t>‹#›</a:t>
            </a:fld>
            <a:endParaRPr lang="vi-VN"/>
          </a:p>
        </p:txBody>
      </p:sp>
    </p:spTree>
    <p:extLst>
      <p:ext uri="{BB962C8B-B14F-4D97-AF65-F5344CB8AC3E}">
        <p14:creationId xmlns:p14="http://schemas.microsoft.com/office/powerpoint/2010/main" val="3791755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BED121-2B79-4E3D-8E1C-D1C22A2A1153}" type="datetimeFigureOut">
              <a:rPr lang="vi-VN" smtClean="0"/>
              <a:t>21/11/2023</a:t>
            </a:fld>
            <a:endParaRPr lang="vi-V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571E1A-88DC-4691-A365-1885B92782A0}" type="slidenum">
              <a:rPr lang="vi-VN" smtClean="0"/>
              <a:t>‹#›</a:t>
            </a:fld>
            <a:endParaRPr lang="vi-VN"/>
          </a:p>
        </p:txBody>
      </p:sp>
    </p:spTree>
    <p:extLst>
      <p:ext uri="{BB962C8B-B14F-4D97-AF65-F5344CB8AC3E}">
        <p14:creationId xmlns:p14="http://schemas.microsoft.com/office/powerpoint/2010/main" val="23292512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7.xml"/><Relationship Id="rId4" Type="http://schemas.openxmlformats.org/officeDocument/2006/relationships/image" Target="../media/image6.jpg"/></Relationships>
</file>

<file path=ppt/slides/_rels/slide4.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jpg"/><Relationship Id="rId1" Type="http://schemas.openxmlformats.org/officeDocument/2006/relationships/slideLayout" Target="../slideLayouts/slideLayout7.xml"/><Relationship Id="rId5" Type="http://schemas.openxmlformats.org/officeDocument/2006/relationships/image" Target="../media/image11.jpg"/><Relationship Id="rId4" Type="http://schemas.openxmlformats.org/officeDocument/2006/relationships/image" Target="../media/image10.jpeg"/></Relationships>
</file>

<file path=ppt/slides/_rels/slide7.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5" name="TextBox 4"/>
          <p:cNvSpPr txBox="1"/>
          <p:nvPr/>
        </p:nvSpPr>
        <p:spPr>
          <a:xfrm>
            <a:off x="997527" y="480291"/>
            <a:ext cx="9679709" cy="1200329"/>
          </a:xfrm>
          <a:prstGeom prst="rect">
            <a:avLst/>
          </a:prstGeom>
          <a:noFill/>
        </p:spPr>
        <p:txBody>
          <a:bodyPr wrap="square" rtlCol="0">
            <a:spAutoFit/>
          </a:bodyPr>
          <a:lstStyle/>
          <a:p>
            <a:pPr algn="ctr"/>
            <a:r>
              <a:rPr lang="vi-VN" sz="3600" b="1" dirty="0" smtClean="0">
                <a:solidFill>
                  <a:srgbClr val="FF0000"/>
                </a:solidFill>
                <a:latin typeface="+mj-lt"/>
              </a:rPr>
              <a:t>ỦY BAN NHÂN DÂN QUẬN LONG BIÊN</a:t>
            </a:r>
          </a:p>
          <a:p>
            <a:pPr algn="ctr"/>
            <a:r>
              <a:rPr lang="vi-VN" sz="3600" dirty="0" smtClean="0">
                <a:solidFill>
                  <a:srgbClr val="FF0000"/>
                </a:solidFill>
                <a:latin typeface="+mj-lt"/>
              </a:rPr>
              <a:t>Trường mầm non Đức Giang </a:t>
            </a:r>
            <a:endParaRPr lang="vi-VN" sz="3600" dirty="0">
              <a:solidFill>
                <a:srgbClr val="FF0000"/>
              </a:solidFill>
              <a:latin typeface="+mj-lt"/>
            </a:endParaRPr>
          </a:p>
        </p:txBody>
      </p:sp>
      <p:sp>
        <p:nvSpPr>
          <p:cNvPr id="6" name="TextBox 5"/>
          <p:cNvSpPr txBox="1"/>
          <p:nvPr/>
        </p:nvSpPr>
        <p:spPr>
          <a:xfrm>
            <a:off x="1376218" y="2650837"/>
            <a:ext cx="9301018" cy="1077218"/>
          </a:xfrm>
          <a:prstGeom prst="rect">
            <a:avLst/>
          </a:prstGeom>
          <a:noFill/>
        </p:spPr>
        <p:txBody>
          <a:bodyPr wrap="square" rtlCol="0">
            <a:spAutoFit/>
          </a:bodyPr>
          <a:lstStyle/>
          <a:p>
            <a:pPr algn="ctr"/>
            <a:r>
              <a:rPr lang="vi-VN" sz="3200" dirty="0" smtClean="0">
                <a:solidFill>
                  <a:srgbClr val="FF0000"/>
                </a:solidFill>
                <a:latin typeface="+mj-lt"/>
              </a:rPr>
              <a:t>LĨNH VỰC PHÁT TRIỂM THẨM MỸ</a:t>
            </a:r>
          </a:p>
          <a:p>
            <a:pPr algn="ctr"/>
            <a:r>
              <a:rPr lang="vi-VN" sz="3200" dirty="0" smtClean="0">
                <a:solidFill>
                  <a:srgbClr val="FF0000"/>
                </a:solidFill>
                <a:latin typeface="+mj-lt"/>
              </a:rPr>
              <a:t>Đề tài : Dán ngôi nhà của bé</a:t>
            </a:r>
            <a:endParaRPr lang="vi-VN" sz="3200" dirty="0">
              <a:solidFill>
                <a:srgbClr val="FF0000"/>
              </a:solidFill>
              <a:latin typeface="+mj-lt"/>
            </a:endParaRPr>
          </a:p>
        </p:txBody>
      </p:sp>
      <p:sp>
        <p:nvSpPr>
          <p:cNvPr id="8" name="TextBox 7"/>
          <p:cNvSpPr txBox="1"/>
          <p:nvPr/>
        </p:nvSpPr>
        <p:spPr>
          <a:xfrm>
            <a:off x="1524001" y="3926319"/>
            <a:ext cx="9458036" cy="1354217"/>
          </a:xfrm>
          <a:prstGeom prst="rect">
            <a:avLst/>
          </a:prstGeom>
          <a:noFill/>
        </p:spPr>
        <p:txBody>
          <a:bodyPr wrap="square" rtlCol="0">
            <a:spAutoFit/>
          </a:bodyPr>
          <a:lstStyle/>
          <a:p>
            <a:pPr algn="ctr"/>
            <a:r>
              <a:rPr lang="vi-VN" sz="2000" dirty="0" smtClean="0">
                <a:latin typeface="+mj-lt"/>
              </a:rPr>
              <a:t>  </a:t>
            </a:r>
            <a:r>
              <a:rPr lang="vi-VN" sz="3200" dirty="0" smtClean="0">
                <a:solidFill>
                  <a:srgbClr val="FF0000"/>
                </a:solidFill>
                <a:latin typeface="+mj-lt"/>
              </a:rPr>
              <a:t>Lứa tuổi: Mẫu Giáo Bé</a:t>
            </a:r>
          </a:p>
          <a:p>
            <a:pPr algn="ctr"/>
            <a:r>
              <a:rPr lang="vi-VN" sz="3200" dirty="0" smtClean="0">
                <a:solidFill>
                  <a:srgbClr val="FF0000"/>
                </a:solidFill>
                <a:latin typeface="+mj-lt"/>
              </a:rPr>
              <a:t>Giáo Viên : Nguyễn Thị Hoa</a:t>
            </a:r>
          </a:p>
          <a:p>
            <a:pPr algn="ctr"/>
            <a:endParaRPr lang="vi-VN" dirty="0"/>
          </a:p>
        </p:txBody>
      </p:sp>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58867" y="1680620"/>
            <a:ext cx="935720" cy="811709"/>
          </a:xfrm>
          <a:prstGeom prst="rect">
            <a:avLst/>
          </a:prstGeom>
        </p:spPr>
      </p:pic>
    </p:spTree>
    <p:extLst>
      <p:ext uri="{BB962C8B-B14F-4D97-AF65-F5344CB8AC3E}">
        <p14:creationId xmlns:p14="http://schemas.microsoft.com/office/powerpoint/2010/main" val="37062093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heel(1)">
                                      <p:cBhvr>
                                        <p:cTn id="12" dur="20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heel(1)">
                                      <p:cBhvr>
                                        <p:cTn id="17" dur="20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wheel(1)">
                                      <p:cBhvr>
                                        <p:cTn id="22"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2" name="TextBox 1"/>
          <p:cNvSpPr txBox="1"/>
          <p:nvPr/>
        </p:nvSpPr>
        <p:spPr>
          <a:xfrm>
            <a:off x="4552950" y="847725"/>
            <a:ext cx="3114675" cy="400110"/>
          </a:xfrm>
          <a:prstGeom prst="rect">
            <a:avLst/>
          </a:prstGeom>
          <a:noFill/>
        </p:spPr>
        <p:txBody>
          <a:bodyPr wrap="square" rtlCol="0">
            <a:spAutoFit/>
          </a:bodyPr>
          <a:lstStyle/>
          <a:p>
            <a:r>
              <a:rPr lang="vi-VN" sz="2000" b="1" dirty="0" smtClean="0">
                <a:solidFill>
                  <a:srgbClr val="FF0000"/>
                </a:solidFill>
                <a:latin typeface="+mj-lt"/>
              </a:rPr>
              <a:t>MỤC ĐÍCH – YÊU CẦU</a:t>
            </a:r>
            <a:endParaRPr lang="vi-VN" sz="2000" b="1" dirty="0">
              <a:solidFill>
                <a:srgbClr val="FF0000"/>
              </a:solidFill>
              <a:latin typeface="+mj-lt"/>
            </a:endParaRPr>
          </a:p>
        </p:txBody>
      </p:sp>
      <p:sp>
        <p:nvSpPr>
          <p:cNvPr id="3" name="Rectangle 1"/>
          <p:cNvSpPr>
            <a:spLocks noChangeArrowheads="1"/>
          </p:cNvSpPr>
          <p:nvPr/>
        </p:nvSpPr>
        <p:spPr bwMode="auto">
          <a:xfrm rot="10800000" flipV="1">
            <a:off x="2043111" y="2403827"/>
            <a:ext cx="8134352" cy="286232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vi-VN" altLang="vi-VN" b="0" i="1" u="none" strike="noStrike" cap="none" normalizeH="0" baseline="0" dirty="0" smtClean="0">
                <a:ln>
                  <a:noFill/>
                </a:ln>
                <a:solidFill>
                  <a:srgbClr val="FF0000"/>
                </a:solidFill>
                <a:effectLst/>
                <a:latin typeface="+mj-lt"/>
                <a:cs typeface="Times New Roman" panose="02020603050405020304" pitchFamily="18" charset="0"/>
              </a:rPr>
              <a:t>1.Kiến thức</a:t>
            </a:r>
            <a:r>
              <a:rPr kumimoji="0" lang="vi-VN" altLang="vi-VN" b="1" i="1" u="none" strike="noStrike" cap="none" normalizeH="0" baseline="0" dirty="0" smtClean="0">
                <a:ln>
                  <a:noFill/>
                </a:ln>
                <a:solidFill>
                  <a:srgbClr val="FF0000"/>
                </a:solidFill>
                <a:effectLst/>
                <a:latin typeface="+mj-lt"/>
                <a:cs typeface="Times New Roman" panose="02020603050405020304" pitchFamily="18" charset="0"/>
              </a:rPr>
              <a:t>:</a:t>
            </a:r>
          </a:p>
          <a:p>
            <a:pPr marL="0" marR="0" lvl="0" indent="0" algn="just" defTabSz="914400" rtl="0" eaLnBrk="0" fontAlgn="base" latinLnBrk="0" hangingPunct="0">
              <a:lnSpc>
                <a:spcPct val="100000"/>
              </a:lnSpc>
              <a:spcBef>
                <a:spcPct val="0"/>
              </a:spcBef>
              <a:spcAft>
                <a:spcPct val="0"/>
              </a:spcAft>
              <a:buClrTx/>
              <a:buSzTx/>
              <a:buFontTx/>
              <a:buNone/>
              <a:tabLst/>
            </a:pPr>
            <a:r>
              <a:rPr kumimoji="0" lang="vi-VN" altLang="vi-VN" b="0" i="0" u="none" strike="noStrike" cap="none" normalizeH="0" baseline="0" dirty="0" smtClean="0">
                <a:ln>
                  <a:noFill/>
                </a:ln>
                <a:solidFill>
                  <a:srgbClr val="FF0000"/>
                </a:solidFill>
                <a:effectLst/>
                <a:latin typeface="+mj-lt"/>
                <a:cs typeface="Times New Roman" panose="02020603050405020304" pitchFamily="18" charset="0"/>
              </a:rPr>
              <a:t> -Trẻ biết dùng các </a:t>
            </a:r>
            <a:r>
              <a:rPr kumimoji="0" lang="vi-VN" altLang="vi-VN" b="0" i="0" u="none" strike="noStrike" cap="none" normalizeH="0" baseline="0" smtClean="0">
                <a:ln>
                  <a:noFill/>
                </a:ln>
                <a:solidFill>
                  <a:srgbClr val="FF0000"/>
                </a:solidFill>
                <a:effectLst/>
                <a:latin typeface="+mj-lt"/>
                <a:cs typeface="Times New Roman" panose="02020603050405020304" pitchFamily="18" charset="0"/>
              </a:rPr>
              <a:t>hình vuông làm tường nhà, </a:t>
            </a:r>
            <a:r>
              <a:rPr kumimoji="0" lang="vi-VN" altLang="vi-VN" b="0" i="0" u="none" strike="noStrike" cap="none" normalizeH="0" baseline="0" dirty="0" smtClean="0">
                <a:ln>
                  <a:noFill/>
                </a:ln>
                <a:solidFill>
                  <a:srgbClr val="FF0000"/>
                </a:solidFill>
                <a:effectLst/>
                <a:latin typeface="+mj-lt"/>
                <a:cs typeface="Times New Roman" panose="02020603050405020304" pitchFamily="18" charset="0"/>
              </a:rPr>
              <a:t>hình tam </a:t>
            </a:r>
            <a:r>
              <a:rPr kumimoji="0" lang="vi-VN" altLang="vi-VN" b="0" i="0" u="none" strike="noStrike" cap="none" normalizeH="0" baseline="0" smtClean="0">
                <a:ln>
                  <a:noFill/>
                </a:ln>
                <a:solidFill>
                  <a:srgbClr val="FF0000"/>
                </a:solidFill>
                <a:effectLst/>
                <a:latin typeface="+mj-lt"/>
                <a:cs typeface="Times New Roman" panose="02020603050405020304" pitchFamily="18" charset="0"/>
              </a:rPr>
              <a:t>giác làm mái nhà để </a:t>
            </a:r>
            <a:r>
              <a:rPr kumimoji="0" lang="vi-VN" altLang="vi-VN" b="0" i="0" u="none" strike="noStrike" cap="none" normalizeH="0" baseline="0" dirty="0" smtClean="0">
                <a:ln>
                  <a:noFill/>
                </a:ln>
                <a:solidFill>
                  <a:srgbClr val="FF0000"/>
                </a:solidFill>
                <a:effectLst/>
                <a:latin typeface="+mj-lt"/>
                <a:cs typeface="Times New Roman" panose="02020603050405020304" pitchFamily="18" charset="0"/>
              </a:rPr>
              <a:t>dán thành ngôi nhà và thể hiện được đặc điểm của ngôi nhà.</a:t>
            </a:r>
          </a:p>
          <a:p>
            <a:pPr marL="0" marR="0" lvl="0" indent="0" algn="just" defTabSz="914400" rtl="0" eaLnBrk="0" fontAlgn="base" latinLnBrk="0" hangingPunct="0">
              <a:lnSpc>
                <a:spcPct val="100000"/>
              </a:lnSpc>
              <a:spcBef>
                <a:spcPct val="0"/>
              </a:spcBef>
              <a:spcAft>
                <a:spcPct val="0"/>
              </a:spcAft>
              <a:buClrTx/>
              <a:buSzTx/>
              <a:buFontTx/>
              <a:buNone/>
              <a:tabLst/>
            </a:pPr>
            <a:r>
              <a:rPr lang="vi-VN" altLang="vi-VN" dirty="0">
                <a:solidFill>
                  <a:srgbClr val="FF0000"/>
                </a:solidFill>
                <a:latin typeface="+mj-lt"/>
                <a:cs typeface="Times New Roman" panose="02020603050405020304" pitchFamily="18" charset="0"/>
              </a:rPr>
              <a:t>-</a:t>
            </a:r>
            <a:r>
              <a:rPr kumimoji="0" lang="vi-VN" altLang="vi-VN" b="0" i="0" u="none" strike="noStrike" cap="none" normalizeH="0" baseline="0" dirty="0" smtClean="0">
                <a:ln>
                  <a:noFill/>
                </a:ln>
                <a:solidFill>
                  <a:srgbClr val="FF0000"/>
                </a:solidFill>
                <a:effectLst/>
                <a:latin typeface="+mj-lt"/>
                <a:cs typeface="Times New Roman" panose="02020603050405020304" pitchFamily="18" charset="0"/>
              </a:rPr>
              <a:t> Củng cố cho trẻ tên gọi, đặc điểm của các hình hình học.</a:t>
            </a:r>
            <a:endParaRPr kumimoji="0" lang="vi-VN" altLang="vi-VN" b="0" i="0" u="none" strike="noStrike" cap="none" normalizeH="0" baseline="0" dirty="0" smtClean="0">
              <a:ln>
                <a:noFill/>
              </a:ln>
              <a:solidFill>
                <a:srgbClr val="FF0000"/>
              </a:solidFill>
              <a:effectLst/>
              <a:latin typeface="+mj-lt"/>
            </a:endParaRPr>
          </a:p>
          <a:p>
            <a:pPr marL="0" marR="0" lvl="0" indent="0" algn="just" defTabSz="914400" rtl="0" eaLnBrk="0" fontAlgn="base" latinLnBrk="0" hangingPunct="0">
              <a:lnSpc>
                <a:spcPct val="100000"/>
              </a:lnSpc>
              <a:spcBef>
                <a:spcPct val="0"/>
              </a:spcBef>
              <a:spcAft>
                <a:spcPct val="0"/>
              </a:spcAft>
              <a:buClrTx/>
              <a:buSzTx/>
              <a:buFontTx/>
              <a:buNone/>
              <a:tabLst/>
            </a:pPr>
            <a:r>
              <a:rPr lang="vi-VN" altLang="vi-VN" i="1" dirty="0" smtClean="0">
                <a:solidFill>
                  <a:srgbClr val="FF0000"/>
                </a:solidFill>
                <a:latin typeface="+mj-lt"/>
                <a:cs typeface="Times New Roman" panose="02020603050405020304" pitchFamily="18" charset="0"/>
              </a:rPr>
              <a:t>2.</a:t>
            </a:r>
            <a:r>
              <a:rPr kumimoji="0" lang="vi-VN" altLang="vi-VN" b="0" i="1" u="none" strike="noStrike" cap="none" normalizeH="0" baseline="0" dirty="0" smtClean="0">
                <a:ln>
                  <a:noFill/>
                </a:ln>
                <a:solidFill>
                  <a:srgbClr val="FF0000"/>
                </a:solidFill>
                <a:effectLst/>
                <a:latin typeface="+mj-lt"/>
                <a:cs typeface="Times New Roman" panose="02020603050405020304" pitchFamily="18" charset="0"/>
              </a:rPr>
              <a:t> Kỹ năng:</a:t>
            </a:r>
            <a:r>
              <a:rPr kumimoji="0" lang="vi-VN" altLang="vi-VN" b="0" i="0" u="none" strike="noStrike" cap="none" normalizeH="0" baseline="0" dirty="0" smtClean="0">
                <a:ln>
                  <a:noFill/>
                </a:ln>
                <a:solidFill>
                  <a:srgbClr val="FF0000"/>
                </a:solidFill>
                <a:effectLst/>
                <a:latin typeface="+mj-lt"/>
                <a:cs typeface="Times New Roman" panose="02020603050405020304" pitchFamily="18" charset="0"/>
              </a:rPr>
              <a:t>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vi-VN" altLang="vi-VN" b="0" i="0" u="none" strike="noStrike" cap="none" normalizeH="0" baseline="0" dirty="0" smtClean="0">
                <a:ln>
                  <a:noFill/>
                </a:ln>
                <a:solidFill>
                  <a:srgbClr val="FF0000"/>
                </a:solidFill>
                <a:effectLst/>
                <a:latin typeface="+mj-lt"/>
                <a:cs typeface="Times New Roman" panose="02020603050405020304" pitchFamily="18" charset="0"/>
              </a:rPr>
              <a:t>- Rèn khả năng quan sát, ghi nhớ, chú ý có chủ định.</a:t>
            </a:r>
            <a:endParaRPr kumimoji="0" lang="vi-VN" altLang="vi-VN" b="0" i="0" u="none" strike="noStrike" cap="none" normalizeH="0" baseline="0" dirty="0" smtClean="0">
              <a:ln>
                <a:noFill/>
              </a:ln>
              <a:solidFill>
                <a:srgbClr val="FF0000"/>
              </a:solidFill>
              <a:effectLst/>
              <a:latin typeface="+mj-l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vi-VN" altLang="vi-VN" b="0" i="0" u="none" strike="noStrike" cap="none" normalizeH="0" baseline="0" dirty="0" smtClean="0">
                <a:ln>
                  <a:noFill/>
                </a:ln>
                <a:solidFill>
                  <a:srgbClr val="FF0000"/>
                </a:solidFill>
                <a:effectLst/>
                <a:latin typeface="+mj-lt"/>
                <a:cs typeface="Times New Roman" panose="02020603050405020304" pitchFamily="18" charset="0"/>
              </a:rPr>
              <a:t>- Trẻ biết cách phết hồ vào mặt trái của hình, biết xây dựng bố cục bức tranh.</a:t>
            </a:r>
            <a:endParaRPr kumimoji="0" lang="vi-VN" altLang="vi-VN" b="0" i="0" u="none" strike="noStrike" cap="none" normalizeH="0" baseline="0" dirty="0" smtClean="0">
              <a:ln>
                <a:noFill/>
              </a:ln>
              <a:solidFill>
                <a:srgbClr val="FF0000"/>
              </a:solidFill>
              <a:effectLst/>
              <a:latin typeface="+mj-lt"/>
            </a:endParaRPr>
          </a:p>
          <a:p>
            <a:pPr marL="0" marR="0" lvl="0" indent="0" algn="just" defTabSz="914400" rtl="0" eaLnBrk="0" fontAlgn="base" latinLnBrk="0" hangingPunct="0">
              <a:lnSpc>
                <a:spcPct val="100000"/>
              </a:lnSpc>
              <a:spcBef>
                <a:spcPct val="0"/>
              </a:spcBef>
              <a:spcAft>
                <a:spcPct val="0"/>
              </a:spcAft>
              <a:buClrTx/>
              <a:buSzTx/>
              <a:buFontTx/>
              <a:buNone/>
              <a:tabLst/>
            </a:pPr>
            <a:r>
              <a:rPr lang="vi-VN" altLang="vi-VN" i="1" dirty="0" smtClean="0">
                <a:solidFill>
                  <a:srgbClr val="FF0000"/>
                </a:solidFill>
                <a:latin typeface="+mj-lt"/>
                <a:cs typeface="Times New Roman" panose="02020603050405020304" pitchFamily="18" charset="0"/>
              </a:rPr>
              <a:t>3.</a:t>
            </a:r>
            <a:r>
              <a:rPr kumimoji="0" lang="vi-VN" altLang="vi-VN" b="0" i="1" u="none" strike="noStrike" cap="none" normalizeH="0" baseline="0" dirty="0" smtClean="0">
                <a:ln>
                  <a:noFill/>
                </a:ln>
                <a:solidFill>
                  <a:srgbClr val="FF0000"/>
                </a:solidFill>
                <a:effectLst/>
                <a:latin typeface="+mj-lt"/>
                <a:cs typeface="Times New Roman" panose="02020603050405020304" pitchFamily="18" charset="0"/>
              </a:rPr>
              <a:t> Thái độ:</a:t>
            </a:r>
            <a:r>
              <a:rPr kumimoji="0" lang="vi-VN" altLang="vi-VN" b="0" i="0" u="none" strike="noStrike" cap="none" normalizeH="0" baseline="0" dirty="0" smtClean="0">
                <a:ln>
                  <a:noFill/>
                </a:ln>
                <a:solidFill>
                  <a:srgbClr val="FF0000"/>
                </a:solidFill>
                <a:effectLst/>
                <a:latin typeface="+mj-lt"/>
                <a:cs typeface="Times New Roman" panose="02020603050405020304" pitchFamily="18" charset="0"/>
              </a:rPr>
              <a:t>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vi-VN" altLang="vi-VN" b="0" i="0" u="none" strike="noStrike" cap="none" normalizeH="0" baseline="0" dirty="0" smtClean="0">
                <a:ln>
                  <a:noFill/>
                </a:ln>
                <a:solidFill>
                  <a:srgbClr val="FF0000"/>
                </a:solidFill>
                <a:effectLst/>
                <a:latin typeface="+mj-lt"/>
                <a:cs typeface="Times New Roman" panose="02020603050405020304" pitchFamily="18" charset="0"/>
              </a:rPr>
              <a:t>Giáo dục trẻ biết tự hào và giữ gìn sản phẩm của mình và của bạn, biết yêu thích cái đẹp, bảo vệ và giữ gìn vệ sinh cho ngôi nhà của mình.</a:t>
            </a:r>
            <a:endParaRPr kumimoji="0" lang="vi-VN" altLang="vi-VN" b="0" i="0" u="none" strike="noStrike" cap="none" normalizeH="0" baseline="0" dirty="0" smtClean="0">
              <a:ln>
                <a:noFill/>
              </a:ln>
              <a:solidFill>
                <a:srgbClr val="FF0000"/>
              </a:solidFill>
              <a:effectLst/>
              <a:latin typeface="+mj-lt"/>
            </a:endParaRPr>
          </a:p>
        </p:txBody>
      </p:sp>
    </p:spTree>
    <p:extLst>
      <p:ext uri="{BB962C8B-B14F-4D97-AF65-F5344CB8AC3E}">
        <p14:creationId xmlns:p14="http://schemas.microsoft.com/office/powerpoint/2010/main" val="182522104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heel(1)">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1000"/>
                                        <p:tgtEl>
                                          <p:spTgt spid="3">
                                            <p:txEl>
                                              <p:pRg st="1" end="1"/>
                                            </p:txEl>
                                          </p:spTgt>
                                        </p:tgtEl>
                                      </p:cBhvr>
                                    </p:animEffect>
                                    <p:anim calcmode="lin" valueType="num">
                                      <p:cBhvr>
                                        <p:cTn id="1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1000"/>
                                        <p:tgtEl>
                                          <p:spTgt spid="3">
                                            <p:txEl>
                                              <p:pRg st="2" end="2"/>
                                            </p:txEl>
                                          </p:spTgt>
                                        </p:tgtEl>
                                      </p:cBhvr>
                                    </p:animEffect>
                                    <p:anim calcmode="lin" valueType="num">
                                      <p:cBhvr>
                                        <p:cTn id="2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1000"/>
                                        <p:tgtEl>
                                          <p:spTgt spid="3">
                                            <p:txEl>
                                              <p:pRg st="3" end="3"/>
                                            </p:txEl>
                                          </p:spTgt>
                                        </p:tgtEl>
                                      </p:cBhvr>
                                    </p:animEffect>
                                    <p:anim calcmode="lin" valueType="num">
                                      <p:cBhvr>
                                        <p:cTn id="2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1000"/>
                                        <p:tgtEl>
                                          <p:spTgt spid="3">
                                            <p:txEl>
                                              <p:pRg st="4" end="4"/>
                                            </p:txEl>
                                          </p:spTgt>
                                        </p:tgtEl>
                                      </p:cBhvr>
                                    </p:animEffect>
                                    <p:anim calcmode="lin" valueType="num">
                                      <p:cBhvr>
                                        <p:cTn id="3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1000"/>
                                        <p:tgtEl>
                                          <p:spTgt spid="3">
                                            <p:txEl>
                                              <p:pRg st="5" end="5"/>
                                            </p:txEl>
                                          </p:spTgt>
                                        </p:tgtEl>
                                      </p:cBhvr>
                                    </p:animEffect>
                                    <p:anim calcmode="lin" valueType="num">
                                      <p:cBhvr>
                                        <p:cTn id="3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5" end="5"/>
                                            </p:txEl>
                                          </p:spTgt>
                                        </p:tgtEl>
                                        <p:attrNameLst>
                                          <p:attrName>ppt_y</p:attrName>
                                        </p:attrNameLst>
                                      </p:cBhvr>
                                      <p:tavLst>
                                        <p:tav tm="0">
                                          <p:val>
                                            <p:strVal val="#ppt_y+.1"/>
                                          </p:val>
                                        </p:tav>
                                        <p:tav tm="100000">
                                          <p:val>
                                            <p:strVal val="#ppt_y"/>
                                          </p:val>
                                        </p:tav>
                                      </p:tavLst>
                                    </p:anim>
                                  </p:childTnLst>
                                </p:cTn>
                              </p:par>
                              <p:par>
                                <p:cTn id="40" presetID="42" presetClass="entr" presetSubtype="0" fill="hold" nodeType="with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5" presetID="42" presetClass="entr" presetSubtype="0" fill="hold" nodeType="with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fade">
                                      <p:cBhvr>
                                        <p:cTn id="47" dur="1000"/>
                                        <p:tgtEl>
                                          <p:spTgt spid="3">
                                            <p:txEl>
                                              <p:pRg st="7" end="7"/>
                                            </p:txEl>
                                          </p:spTgt>
                                        </p:tgtEl>
                                      </p:cBhvr>
                                    </p:animEffect>
                                    <p:anim calcmode="lin" valueType="num">
                                      <p:cBhvr>
                                        <p:cTn id="48"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5000" b="-15000"/>
          </a:stretch>
        </a:blipFill>
        <a:effectLst/>
      </p:bgPr>
    </p:bg>
    <p:spTree>
      <p:nvGrpSpPr>
        <p:cNvPr id="1" name=""/>
        <p:cNvGrpSpPr/>
        <p:nvPr/>
      </p:nvGrpSpPr>
      <p:grpSpPr>
        <a:xfrm>
          <a:off x="0" y="0"/>
          <a:ext cx="0" cy="0"/>
          <a:chOff x="0" y="0"/>
          <a:chExt cx="0" cy="0"/>
        </a:xfrm>
      </p:grpSpPr>
      <p:sp>
        <p:nvSpPr>
          <p:cNvPr id="2" name="TextBox 1"/>
          <p:cNvSpPr txBox="1"/>
          <p:nvPr/>
        </p:nvSpPr>
        <p:spPr>
          <a:xfrm>
            <a:off x="-733425" y="1057275"/>
            <a:ext cx="7267575" cy="369332"/>
          </a:xfrm>
          <a:prstGeom prst="rect">
            <a:avLst/>
          </a:prstGeom>
          <a:noFill/>
        </p:spPr>
        <p:txBody>
          <a:bodyPr wrap="square" rtlCol="0">
            <a:spAutoFit/>
          </a:bodyPr>
          <a:lstStyle/>
          <a:p>
            <a:pPr algn="ctr"/>
            <a:r>
              <a:rPr lang="vi-VN" dirty="0" smtClean="0">
                <a:latin typeface="+mj-lt"/>
              </a:rPr>
              <a:t>Cô và các con vừa hát xong bài hát gì?</a:t>
            </a:r>
            <a:endParaRPr lang="vi-VN" dirty="0">
              <a:latin typeface="+mj-lt"/>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43700" y="2085974"/>
            <a:ext cx="4311649" cy="3463925"/>
          </a:xfrm>
          <a:prstGeom prst="rect">
            <a:avLst/>
          </a:prstGeom>
        </p:spPr>
      </p:pic>
      <p:sp>
        <p:nvSpPr>
          <p:cNvPr id="4" name="TextBox 3"/>
          <p:cNvSpPr txBox="1"/>
          <p:nvPr/>
        </p:nvSpPr>
        <p:spPr>
          <a:xfrm>
            <a:off x="6324600" y="1057275"/>
            <a:ext cx="4730749" cy="369332"/>
          </a:xfrm>
          <a:prstGeom prst="rect">
            <a:avLst/>
          </a:prstGeom>
          <a:noFill/>
        </p:spPr>
        <p:txBody>
          <a:bodyPr wrap="square" rtlCol="0">
            <a:spAutoFit/>
          </a:bodyPr>
          <a:lstStyle/>
          <a:p>
            <a:pPr algn="ctr"/>
            <a:r>
              <a:rPr lang="vi-VN" dirty="0" smtClean="0">
                <a:latin typeface="+mj-lt"/>
              </a:rPr>
              <a:t>Trong bài hát nhắc đến cái gì?</a:t>
            </a:r>
            <a:endParaRPr lang="vi-VN" dirty="0">
              <a:latin typeface="+mj-lt"/>
            </a:endParaRPr>
          </a:p>
        </p:txBody>
      </p:sp>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4350" y="2152649"/>
            <a:ext cx="4810126" cy="3463925"/>
          </a:xfrm>
          <a:prstGeom prst="rect">
            <a:avLst/>
          </a:prstGeom>
        </p:spPr>
      </p:pic>
    </p:spTree>
    <p:extLst>
      <p:ext uri="{BB962C8B-B14F-4D97-AF65-F5344CB8AC3E}">
        <p14:creationId xmlns:p14="http://schemas.microsoft.com/office/powerpoint/2010/main" val="152019825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4" presetClass="entr" presetSubtype="10"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randombar(horizontal)">
                                      <p:cBhvr>
                                        <p:cTn id="14" dur="500"/>
                                        <p:tgtEl>
                                          <p:spTgt spid="5"/>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1000"/>
                                        <p:tgtEl>
                                          <p:spTgt spid="4"/>
                                        </p:tgtEl>
                                      </p:cBhvr>
                                    </p:animEffect>
                                    <p:anim calcmode="lin" valueType="num">
                                      <p:cBhvr>
                                        <p:cTn id="20" dur="1000" fill="hold"/>
                                        <p:tgtEl>
                                          <p:spTgt spid="4"/>
                                        </p:tgtEl>
                                        <p:attrNameLst>
                                          <p:attrName>ppt_x</p:attrName>
                                        </p:attrNameLst>
                                      </p:cBhvr>
                                      <p:tavLst>
                                        <p:tav tm="0">
                                          <p:val>
                                            <p:strVal val="#ppt_x"/>
                                          </p:val>
                                        </p:tav>
                                        <p:tav tm="100000">
                                          <p:val>
                                            <p:strVal val="#ppt_x"/>
                                          </p:val>
                                        </p:tav>
                                      </p:tavLst>
                                    </p:anim>
                                    <p:anim calcmode="lin" valueType="num">
                                      <p:cBhvr>
                                        <p:cTn id="21"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6" presetClass="entr" presetSubtype="16" fill="hold" nodeType="clickEffect">
                                  <p:stCondLst>
                                    <p:cond delay="0"/>
                                  </p:stCondLst>
                                  <p:childTnLst>
                                    <p:set>
                                      <p:cBhvr>
                                        <p:cTn id="25" dur="1" fill="hold">
                                          <p:stCondLst>
                                            <p:cond delay="0"/>
                                          </p:stCondLst>
                                        </p:cTn>
                                        <p:tgtEl>
                                          <p:spTgt spid="3"/>
                                        </p:tgtEl>
                                        <p:attrNameLst>
                                          <p:attrName>style.visibility</p:attrName>
                                        </p:attrNameLst>
                                      </p:cBhvr>
                                      <p:to>
                                        <p:strVal val="visible"/>
                                      </p:to>
                                    </p:set>
                                    <p:animEffect transition="in" filter="circle(in)">
                                      <p:cBhvr>
                                        <p:cTn id="26"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2" name="TextBox 1"/>
          <p:cNvSpPr txBox="1"/>
          <p:nvPr/>
        </p:nvSpPr>
        <p:spPr>
          <a:xfrm flipH="1">
            <a:off x="3569967" y="2590800"/>
            <a:ext cx="6107432" cy="584775"/>
          </a:xfrm>
          <a:prstGeom prst="rect">
            <a:avLst/>
          </a:prstGeom>
          <a:noFill/>
        </p:spPr>
        <p:txBody>
          <a:bodyPr wrap="square" rtlCol="0">
            <a:spAutoFit/>
          </a:bodyPr>
          <a:lstStyle/>
          <a:p>
            <a:r>
              <a:rPr lang="vi-VN" sz="3200" b="1" dirty="0" smtClean="0">
                <a:solidFill>
                  <a:srgbClr val="FF0000"/>
                </a:solidFill>
                <a:latin typeface="+mj-lt"/>
              </a:rPr>
              <a:t>TRẺ QUAN SÁT ĐÀM THOẠI</a:t>
            </a:r>
            <a:endParaRPr lang="vi-VN" sz="3200" b="1" dirty="0">
              <a:solidFill>
                <a:srgbClr val="FF0000"/>
              </a:solidFill>
              <a:latin typeface="+mj-lt"/>
            </a:endParaRPr>
          </a:p>
        </p:txBody>
      </p:sp>
    </p:spTree>
    <p:extLst>
      <p:ext uri="{BB962C8B-B14F-4D97-AF65-F5344CB8AC3E}">
        <p14:creationId xmlns:p14="http://schemas.microsoft.com/office/powerpoint/2010/main" val="326115998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reeform 2"/>
          <p:cNvSpPr/>
          <p:nvPr/>
        </p:nvSpPr>
        <p:spPr>
          <a:xfrm>
            <a:off x="-322217" y="4288173"/>
            <a:ext cx="12653554" cy="2809313"/>
          </a:xfrm>
          <a:custGeom>
            <a:avLst/>
            <a:gdLst>
              <a:gd name="connsiteX0" fmla="*/ 469759 w 13104788"/>
              <a:gd name="connsiteY0" fmla="*/ 1141401 h 2474033"/>
              <a:gd name="connsiteX1" fmla="*/ 1593165 w 13104788"/>
              <a:gd name="connsiteY1" fmla="*/ 305378 h 2474033"/>
              <a:gd name="connsiteX2" fmla="*/ 3796434 w 13104788"/>
              <a:gd name="connsiteY2" fmla="*/ 70246 h 2474033"/>
              <a:gd name="connsiteX3" fmla="*/ 10981005 w 13104788"/>
              <a:gd name="connsiteY3" fmla="*/ 61538 h 2474033"/>
              <a:gd name="connsiteX4" fmla="*/ 12670468 w 13104788"/>
              <a:gd name="connsiteY4" fmla="*/ 801766 h 2474033"/>
              <a:gd name="connsiteX5" fmla="*/ 12696594 w 13104788"/>
              <a:gd name="connsiteY5" fmla="*/ 2378018 h 2474033"/>
              <a:gd name="connsiteX6" fmla="*/ 8020091 w 13104788"/>
              <a:gd name="connsiteY6" fmla="*/ 2308349 h 2474033"/>
              <a:gd name="connsiteX7" fmla="*/ 652639 w 13104788"/>
              <a:gd name="connsiteY7" fmla="*/ 2351892 h 2474033"/>
              <a:gd name="connsiteX8" fmla="*/ 469759 w 13104788"/>
              <a:gd name="connsiteY8" fmla="*/ 1141401 h 24740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104788" h="2474033">
                <a:moveTo>
                  <a:pt x="469759" y="1141401"/>
                </a:moveTo>
                <a:cubicBezTo>
                  <a:pt x="626513" y="800315"/>
                  <a:pt x="1038719" y="483904"/>
                  <a:pt x="1593165" y="305378"/>
                </a:cubicBezTo>
                <a:cubicBezTo>
                  <a:pt x="2147611" y="126852"/>
                  <a:pt x="2231794" y="110886"/>
                  <a:pt x="3796434" y="70246"/>
                </a:cubicBezTo>
                <a:cubicBezTo>
                  <a:pt x="5361074" y="29606"/>
                  <a:pt x="9501999" y="-60382"/>
                  <a:pt x="10981005" y="61538"/>
                </a:cubicBezTo>
                <a:cubicBezTo>
                  <a:pt x="12460011" y="183458"/>
                  <a:pt x="12384537" y="415686"/>
                  <a:pt x="12670468" y="801766"/>
                </a:cubicBezTo>
                <a:cubicBezTo>
                  <a:pt x="12956399" y="1187846"/>
                  <a:pt x="13471657" y="2126921"/>
                  <a:pt x="12696594" y="2378018"/>
                </a:cubicBezTo>
                <a:cubicBezTo>
                  <a:pt x="11921531" y="2629115"/>
                  <a:pt x="8020091" y="2308349"/>
                  <a:pt x="8020091" y="2308349"/>
                </a:cubicBezTo>
                <a:cubicBezTo>
                  <a:pt x="6012765" y="2303995"/>
                  <a:pt x="1909576" y="2552189"/>
                  <a:pt x="652639" y="2351892"/>
                </a:cubicBezTo>
                <a:cubicBezTo>
                  <a:pt x="-604298" y="2151595"/>
                  <a:pt x="313005" y="1482487"/>
                  <a:pt x="469759" y="1141401"/>
                </a:cubicBezTo>
                <a:close/>
              </a:path>
            </a:pathLst>
          </a:cu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p:cNvGrpSpPr/>
          <p:nvPr/>
        </p:nvGrpSpPr>
        <p:grpSpPr>
          <a:xfrm>
            <a:off x="4297680" y="756030"/>
            <a:ext cx="3718560" cy="3892732"/>
            <a:chOff x="4188822" y="940525"/>
            <a:chExt cx="3718560" cy="4319452"/>
          </a:xfrm>
        </p:grpSpPr>
        <p:sp>
          <p:nvSpPr>
            <p:cNvPr id="4" name="Rectangle 3"/>
            <p:cNvSpPr/>
            <p:nvPr/>
          </p:nvSpPr>
          <p:spPr>
            <a:xfrm>
              <a:off x="4650377" y="2455817"/>
              <a:ext cx="2795451" cy="2804160"/>
            </a:xfrm>
            <a:prstGeom prst="rect">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Isosceles Triangle 4"/>
            <p:cNvSpPr/>
            <p:nvPr/>
          </p:nvSpPr>
          <p:spPr>
            <a:xfrm>
              <a:off x="4188822" y="940525"/>
              <a:ext cx="3718560" cy="1515292"/>
            </a:xfrm>
            <a:prstGeom prst="triangl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 name="Group 11"/>
          <p:cNvGrpSpPr/>
          <p:nvPr/>
        </p:nvGrpSpPr>
        <p:grpSpPr>
          <a:xfrm>
            <a:off x="9244194" y="1361531"/>
            <a:ext cx="2476500" cy="3287231"/>
            <a:chOff x="8769531" y="1524000"/>
            <a:chExt cx="2551612" cy="3265714"/>
          </a:xfrm>
        </p:grpSpPr>
        <p:sp>
          <p:nvSpPr>
            <p:cNvPr id="6" name="Trapezoid 5"/>
            <p:cNvSpPr/>
            <p:nvPr/>
          </p:nvSpPr>
          <p:spPr>
            <a:xfrm>
              <a:off x="9823269" y="3352800"/>
              <a:ext cx="513806" cy="1436914"/>
            </a:xfrm>
            <a:prstGeom prst="trapezoid">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loud 6"/>
            <p:cNvSpPr/>
            <p:nvPr/>
          </p:nvSpPr>
          <p:spPr>
            <a:xfrm>
              <a:off x="8769531" y="1524000"/>
              <a:ext cx="2551612" cy="2039583"/>
            </a:xfrm>
            <a:prstGeom prst="cloud">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 name="Freeform 8"/>
          <p:cNvSpPr/>
          <p:nvPr/>
        </p:nvSpPr>
        <p:spPr>
          <a:xfrm>
            <a:off x="-169817" y="4440573"/>
            <a:ext cx="12653554" cy="2809313"/>
          </a:xfrm>
          <a:custGeom>
            <a:avLst/>
            <a:gdLst>
              <a:gd name="connsiteX0" fmla="*/ 469759 w 13104788"/>
              <a:gd name="connsiteY0" fmla="*/ 1141401 h 2474033"/>
              <a:gd name="connsiteX1" fmla="*/ 1593165 w 13104788"/>
              <a:gd name="connsiteY1" fmla="*/ 305378 h 2474033"/>
              <a:gd name="connsiteX2" fmla="*/ 3796434 w 13104788"/>
              <a:gd name="connsiteY2" fmla="*/ 70246 h 2474033"/>
              <a:gd name="connsiteX3" fmla="*/ 10981005 w 13104788"/>
              <a:gd name="connsiteY3" fmla="*/ 61538 h 2474033"/>
              <a:gd name="connsiteX4" fmla="*/ 12670468 w 13104788"/>
              <a:gd name="connsiteY4" fmla="*/ 801766 h 2474033"/>
              <a:gd name="connsiteX5" fmla="*/ 12696594 w 13104788"/>
              <a:gd name="connsiteY5" fmla="*/ 2378018 h 2474033"/>
              <a:gd name="connsiteX6" fmla="*/ 8020091 w 13104788"/>
              <a:gd name="connsiteY6" fmla="*/ 2308349 h 2474033"/>
              <a:gd name="connsiteX7" fmla="*/ 652639 w 13104788"/>
              <a:gd name="connsiteY7" fmla="*/ 2351892 h 2474033"/>
              <a:gd name="connsiteX8" fmla="*/ 469759 w 13104788"/>
              <a:gd name="connsiteY8" fmla="*/ 1141401 h 24740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104788" h="2474033">
                <a:moveTo>
                  <a:pt x="469759" y="1141401"/>
                </a:moveTo>
                <a:cubicBezTo>
                  <a:pt x="626513" y="800315"/>
                  <a:pt x="1038719" y="483904"/>
                  <a:pt x="1593165" y="305378"/>
                </a:cubicBezTo>
                <a:cubicBezTo>
                  <a:pt x="2147611" y="126852"/>
                  <a:pt x="2231794" y="110886"/>
                  <a:pt x="3796434" y="70246"/>
                </a:cubicBezTo>
                <a:cubicBezTo>
                  <a:pt x="5361074" y="29606"/>
                  <a:pt x="9501999" y="-60382"/>
                  <a:pt x="10981005" y="61538"/>
                </a:cubicBezTo>
                <a:cubicBezTo>
                  <a:pt x="12460011" y="183458"/>
                  <a:pt x="12384537" y="415686"/>
                  <a:pt x="12670468" y="801766"/>
                </a:cubicBezTo>
                <a:cubicBezTo>
                  <a:pt x="12956399" y="1187846"/>
                  <a:pt x="13471657" y="2126921"/>
                  <a:pt x="12696594" y="2378018"/>
                </a:cubicBezTo>
                <a:cubicBezTo>
                  <a:pt x="11921531" y="2629115"/>
                  <a:pt x="8020091" y="2308349"/>
                  <a:pt x="8020091" y="2308349"/>
                </a:cubicBezTo>
                <a:cubicBezTo>
                  <a:pt x="6012765" y="2303995"/>
                  <a:pt x="1909576" y="2552189"/>
                  <a:pt x="652639" y="2351892"/>
                </a:cubicBezTo>
                <a:cubicBezTo>
                  <a:pt x="-604298" y="2151595"/>
                  <a:pt x="313005" y="1482487"/>
                  <a:pt x="469759" y="1141401"/>
                </a:cubicBezTo>
                <a:close/>
              </a:path>
            </a:pathLst>
          </a:cu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p:cNvGrpSpPr/>
          <p:nvPr/>
        </p:nvGrpSpPr>
        <p:grpSpPr>
          <a:xfrm>
            <a:off x="54006" y="2132494"/>
            <a:ext cx="2398939" cy="2896425"/>
            <a:chOff x="8769531" y="1524000"/>
            <a:chExt cx="2551612" cy="3265714"/>
          </a:xfrm>
        </p:grpSpPr>
        <p:sp>
          <p:nvSpPr>
            <p:cNvPr id="11" name="Trapezoid 10"/>
            <p:cNvSpPr/>
            <p:nvPr/>
          </p:nvSpPr>
          <p:spPr>
            <a:xfrm>
              <a:off x="9823269" y="3352800"/>
              <a:ext cx="513806" cy="1436914"/>
            </a:xfrm>
            <a:prstGeom prst="trapezoid">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Cloud 13"/>
            <p:cNvSpPr/>
            <p:nvPr/>
          </p:nvSpPr>
          <p:spPr>
            <a:xfrm>
              <a:off x="8769531" y="1524000"/>
              <a:ext cx="2551612" cy="2039583"/>
            </a:xfrm>
            <a:prstGeom prst="cloud">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8" name="Cloud 7"/>
          <p:cNvSpPr/>
          <p:nvPr/>
        </p:nvSpPr>
        <p:spPr>
          <a:xfrm>
            <a:off x="1044695" y="447675"/>
            <a:ext cx="803155" cy="319223"/>
          </a:xfrm>
          <a:prstGeom prst="cloud">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5" name="Cloud 14"/>
          <p:cNvSpPr/>
          <p:nvPr/>
        </p:nvSpPr>
        <p:spPr>
          <a:xfrm>
            <a:off x="3340220" y="128452"/>
            <a:ext cx="812680" cy="452573"/>
          </a:xfrm>
          <a:prstGeom prst="cloud">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6" name="Sun 15"/>
          <p:cNvSpPr/>
          <p:nvPr/>
        </p:nvSpPr>
        <p:spPr>
          <a:xfrm flipH="1">
            <a:off x="9534526" y="242344"/>
            <a:ext cx="800100" cy="524554"/>
          </a:xfrm>
          <a:prstGeom prst="sun">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7" name="Left Arrow 16"/>
          <p:cNvSpPr/>
          <p:nvPr/>
        </p:nvSpPr>
        <p:spPr>
          <a:xfrm>
            <a:off x="7210425" y="1533525"/>
            <a:ext cx="666750" cy="257175"/>
          </a:xfrm>
          <a:prstGeom prst="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8" name="Left Arrow 17"/>
          <p:cNvSpPr/>
          <p:nvPr/>
        </p:nvSpPr>
        <p:spPr>
          <a:xfrm>
            <a:off x="7387894" y="3101127"/>
            <a:ext cx="800100" cy="313425"/>
          </a:xfrm>
          <a:prstGeom prst="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10806710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circle(in)">
                                      <p:cBhvr>
                                        <p:cTn id="7" dur="20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xit" presetSubtype="21" fill="hold" grpId="1" nodeType="clickEffect">
                                  <p:stCondLst>
                                    <p:cond delay="0"/>
                                  </p:stCondLst>
                                  <p:childTnLst>
                                    <p:animEffect transition="out" filter="barn(inVertical)">
                                      <p:cBhvr>
                                        <p:cTn id="11" dur="500"/>
                                        <p:tgtEl>
                                          <p:spTgt spid="17"/>
                                        </p:tgtEl>
                                      </p:cBhvr>
                                    </p:animEffect>
                                    <p:set>
                                      <p:cBhvr>
                                        <p:cTn id="12" dur="1" fill="hold">
                                          <p:stCondLst>
                                            <p:cond delay="499"/>
                                          </p:stCondLst>
                                        </p:cTn>
                                        <p:tgtEl>
                                          <p:spTgt spid="17"/>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circle(in)">
                                      <p:cBhvr>
                                        <p:cTn id="17" dur="2000"/>
                                        <p:tgtEl>
                                          <p:spTgt spid="18"/>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xit" presetSubtype="21" fill="hold" grpId="1" nodeType="clickEffect">
                                  <p:stCondLst>
                                    <p:cond delay="0"/>
                                  </p:stCondLst>
                                  <p:childTnLst>
                                    <p:animEffect transition="out" filter="barn(inVertical)">
                                      <p:cBhvr>
                                        <p:cTn id="21" dur="500"/>
                                        <p:tgtEl>
                                          <p:spTgt spid="18"/>
                                        </p:tgtEl>
                                      </p:cBhvr>
                                    </p:animEffect>
                                    <p:set>
                                      <p:cBhvr>
                                        <p:cTn id="22" dur="1" fill="hold">
                                          <p:stCondLst>
                                            <p:cond delay="499"/>
                                          </p:stCondLst>
                                        </p:cTn>
                                        <p:tgtEl>
                                          <p:spTgt spid="1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7" grpId="1" animBg="1"/>
      <p:bldP spid="18" grpId="0" animBg="1"/>
      <p:bldP spid="18"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95794"/>
            <a:ext cx="12268200" cy="6858000"/>
          </a:xfrm>
          <a:prstGeom prst="rect">
            <a:avLst/>
          </a:prstGeom>
        </p:spPr>
      </p:pic>
      <p:sp>
        <p:nvSpPr>
          <p:cNvPr id="3" name="TextBox 2"/>
          <p:cNvSpPr txBox="1"/>
          <p:nvPr/>
        </p:nvSpPr>
        <p:spPr>
          <a:xfrm>
            <a:off x="4276726" y="219076"/>
            <a:ext cx="3895724" cy="769441"/>
          </a:xfrm>
          <a:prstGeom prst="rect">
            <a:avLst/>
          </a:prstGeom>
          <a:noFill/>
        </p:spPr>
        <p:txBody>
          <a:bodyPr wrap="square" rtlCol="0">
            <a:spAutoFit/>
          </a:bodyPr>
          <a:lstStyle/>
          <a:p>
            <a:pPr algn="ctr"/>
            <a:r>
              <a:rPr lang="vi-VN" sz="4400" b="1" dirty="0" smtClean="0">
                <a:solidFill>
                  <a:srgbClr val="FF0000"/>
                </a:solidFill>
                <a:latin typeface="+mj-lt"/>
              </a:rPr>
              <a:t>CHUẨN BỊ</a:t>
            </a:r>
            <a:endParaRPr lang="vi-VN" sz="4400" b="1" dirty="0">
              <a:solidFill>
                <a:srgbClr val="FF0000"/>
              </a:solidFill>
              <a:latin typeface="+mj-lt"/>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1140686" y="946696"/>
            <a:ext cx="2847975" cy="4495800"/>
          </a:xfrm>
          <a:prstGeom prst="rect">
            <a:avLst/>
          </a:prstGeom>
        </p:spPr>
      </p:pic>
      <p:sp>
        <p:nvSpPr>
          <p:cNvPr id="5" name="Rectangle 4"/>
          <p:cNvSpPr/>
          <p:nvPr/>
        </p:nvSpPr>
        <p:spPr>
          <a:xfrm>
            <a:off x="5919787" y="3194596"/>
            <a:ext cx="1590675" cy="134778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6" name="Isosceles Triangle 5"/>
          <p:cNvSpPr/>
          <p:nvPr/>
        </p:nvSpPr>
        <p:spPr>
          <a:xfrm>
            <a:off x="6000750" y="1695079"/>
            <a:ext cx="1428750" cy="890586"/>
          </a:xfrm>
          <a:prstGeom prst="triangl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039225" y="3194596"/>
            <a:ext cx="1543050" cy="1543050"/>
          </a:xfrm>
          <a:prstGeom prst="rect">
            <a:avLst/>
          </a:prstGeom>
        </p:spPr>
      </p:pic>
      <p:pic>
        <p:nvPicPr>
          <p:cNvPr id="10" name="Picture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963025" y="1209675"/>
            <a:ext cx="1543050" cy="1543050"/>
          </a:xfrm>
          <a:prstGeom prst="rect">
            <a:avLst/>
          </a:prstGeom>
        </p:spPr>
      </p:pic>
    </p:spTree>
    <p:extLst>
      <p:ext uri="{BB962C8B-B14F-4D97-AF65-F5344CB8AC3E}">
        <p14:creationId xmlns:p14="http://schemas.microsoft.com/office/powerpoint/2010/main" val="414215954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circle(in)">
                                      <p:cBhvr>
                                        <p:cTn id="17" dur="20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circle(in)">
                                      <p:cBhvr>
                                        <p:cTn id="22" dur="20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circle(in)">
                                      <p:cBhvr>
                                        <p:cTn id="27"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9000" b="-9000"/>
          </a:stretch>
        </a:blipFill>
        <a:effectLst/>
      </p:bgPr>
    </p:bg>
    <p:spTree>
      <p:nvGrpSpPr>
        <p:cNvPr id="1" name=""/>
        <p:cNvGrpSpPr/>
        <p:nvPr/>
      </p:nvGrpSpPr>
      <p:grpSpPr>
        <a:xfrm>
          <a:off x="0" y="0"/>
          <a:ext cx="0" cy="0"/>
          <a:chOff x="0" y="0"/>
          <a:chExt cx="0" cy="0"/>
        </a:xfrm>
      </p:grpSpPr>
      <p:sp>
        <p:nvSpPr>
          <p:cNvPr id="2" name="TextBox 1"/>
          <p:cNvSpPr txBox="1"/>
          <p:nvPr/>
        </p:nvSpPr>
        <p:spPr>
          <a:xfrm>
            <a:off x="3486150" y="2114550"/>
            <a:ext cx="7581900" cy="1754326"/>
          </a:xfrm>
          <a:prstGeom prst="rect">
            <a:avLst/>
          </a:prstGeom>
          <a:noFill/>
        </p:spPr>
        <p:txBody>
          <a:bodyPr wrap="square" rtlCol="0">
            <a:spAutoFit/>
          </a:bodyPr>
          <a:lstStyle/>
          <a:p>
            <a:pPr algn="ctr"/>
            <a:r>
              <a:rPr lang="vi-VN" sz="5400" b="1" dirty="0" smtClean="0">
                <a:solidFill>
                  <a:srgbClr val="FF0000"/>
                </a:solidFill>
                <a:latin typeface="+mj-lt"/>
              </a:rPr>
              <a:t>XIN CHÀO VÀ HẸN GẶP LẠI CÁC CON</a:t>
            </a:r>
            <a:endParaRPr lang="vi-VN" sz="5400" b="1" dirty="0">
              <a:solidFill>
                <a:srgbClr val="FF0000"/>
              </a:solidFill>
              <a:latin typeface="+mj-lt"/>
            </a:endParaRPr>
          </a:p>
        </p:txBody>
      </p:sp>
    </p:spTree>
    <p:extLst>
      <p:ext uri="{BB962C8B-B14F-4D97-AF65-F5344CB8AC3E}">
        <p14:creationId xmlns:p14="http://schemas.microsoft.com/office/powerpoint/2010/main" val="330009510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431</TotalTime>
  <Words>81</Words>
  <Application>Microsoft Office PowerPoint</Application>
  <PresentationFormat>Widescreen</PresentationFormat>
  <Paragraphs>20</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hoa</dc:creator>
  <cp:lastModifiedBy>hoa</cp:lastModifiedBy>
  <cp:revision>34</cp:revision>
  <dcterms:created xsi:type="dcterms:W3CDTF">2021-11-23T15:28:24Z</dcterms:created>
  <dcterms:modified xsi:type="dcterms:W3CDTF">2023-11-21T15:29:03Z</dcterms:modified>
</cp:coreProperties>
</file>