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11" r:id="rId2"/>
    <p:sldId id="312" r:id="rId3"/>
    <p:sldId id="278" r:id="rId4"/>
    <p:sldId id="304" r:id="rId5"/>
    <p:sldId id="285" r:id="rId6"/>
    <p:sldId id="275" r:id="rId7"/>
    <p:sldId id="276" r:id="rId8"/>
    <p:sldId id="280" r:id="rId9"/>
    <p:sldId id="277" r:id="rId10"/>
    <p:sldId id="281" r:id="rId11"/>
    <p:sldId id="279" r:id="rId12"/>
    <p:sldId id="282" r:id="rId13"/>
    <p:sldId id="283" r:id="rId14"/>
    <p:sldId id="305" r:id="rId15"/>
    <p:sldId id="307" r:id="rId16"/>
    <p:sldId id="308" r:id="rId17"/>
    <p:sldId id="309" r:id="rId18"/>
    <p:sldId id="310" r:id="rId19"/>
    <p:sldId id="306" r:id="rId20"/>
    <p:sldId id="284" r:id="rId21"/>
    <p:sldId id="286" r:id="rId22"/>
    <p:sldId id="287" r:id="rId23"/>
    <p:sldId id="288" r:id="rId24"/>
    <p:sldId id="296" r:id="rId25"/>
    <p:sldId id="289" r:id="rId26"/>
    <p:sldId id="291" r:id="rId27"/>
    <p:sldId id="290" r:id="rId28"/>
    <p:sldId id="297" r:id="rId29"/>
    <p:sldId id="292" r:id="rId30"/>
    <p:sldId id="293" r:id="rId31"/>
    <p:sldId id="298" r:id="rId32"/>
    <p:sldId id="294" r:id="rId33"/>
    <p:sldId id="295" r:id="rId34"/>
    <p:sldId id="299" r:id="rId35"/>
    <p:sldId id="300" r:id="rId36"/>
    <p:sldId id="301" r:id="rId37"/>
    <p:sldId id="30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0DFE5-F08A-4438-AC58-5C73EC778883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623EB-0E7B-48E7-9E6D-6F686E89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79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B90E0-352A-4ADE-CF14-F76FECEA9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73DBF-6BA3-7E23-BB62-8E03B34A2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83C0-4A0B-5AAB-A663-6B254FC1B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CC3B7-8A4F-78B1-B28C-EB2AC9B3C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7B49-1978-2DB2-59F9-56B944AB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7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88F6-6F68-6F08-7549-C744FD6DE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11841E-2855-B180-FF43-4E53A87C0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7C2AB-991A-3002-B1E8-CBF16EBD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B7AB9-00C6-D889-F57A-BAFAAE0F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A5071-FB1D-990D-0B2A-A9D92DC2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2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55FDEE-66D5-90D5-F177-4D7AC1190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7DAFE2-C331-84CA-D348-48064EDF6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A21EB-6503-7909-776F-2E61E5BAB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BE0DC-B5C3-2AF7-ABBE-4CB6B8AC3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0AF05-5D8E-CECE-CFBA-5BFC3220C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AA0B-A075-C3F4-B702-745FD520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AA4EB-FA48-F118-C90B-C0FA22648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40804-3CC4-3342-D383-59B78D77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13C30-91B5-8782-9BE4-A7FCFCE4A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6F1C5-05BD-0D0D-8FDF-AF5278C6E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83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72ECE-CC16-CE19-FCB4-E114B4BF0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2958F-D08B-4A62-B8D0-F2CA1FD2E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48878-B8A5-A5D2-D1DC-3E965B56B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D10F5-B94F-F5CC-3ED8-7C1CFCCC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7B930-CE1C-B44F-E792-CC497071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4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7561-81AC-4CE8-6C19-CF5A230F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EB84D-1E6E-A8F8-3526-EBEE87BC2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F506E-EE27-F0E7-89B4-45C751101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C840F-A905-3BA5-24E4-210C5560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BEB01-E616-3ABE-1BD1-F7C209EB1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86BAE-BABC-82F6-DA91-7DE338498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27D2D-B57B-97B7-09A8-271E7514D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9720C-BC06-4A14-1964-BCE3B440C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BE2CB-DC47-0FBA-458A-71EB39413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26E793-E524-712A-EE96-7EC32A4DA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C6A2B-7CDA-5469-26DE-DA0466BBA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29FE28-C8A9-7CBE-670D-4A7809A0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91FAEF-7B3E-2013-DE38-7CBBBECE0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A73DF-533F-2D8B-6BD5-25C279B18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4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310C5-8A61-A5C8-CB87-D00F9833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5BB62-0765-965B-480D-27D231889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E6111-F025-DD85-99FF-F81EDC99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33980-6DBF-F6E3-B1BC-2AD4CF29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99B2DD-5397-1BCC-BEB9-79747F1F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455F82-C518-BD52-5913-99540437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85A93-31A7-1971-F4CC-467F134C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5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265A-246A-7621-39A3-4D8E15BB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25BCB-BEE9-D8CC-4086-F3AD90EC9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3DDBA-D170-ABA0-D76B-66C070C85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21BE5-39A1-08E9-A821-17B8250B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D40B7-87F0-FEAF-FDC9-D2E1ADBC2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EBF77-AB55-C26A-10B8-3D8496D6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7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6FEB2-4D0B-20A0-208F-2A90DEDA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8717BF-E9C6-5B87-ECB2-C30F659EA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E8718-E559-3C3F-2215-9EA20A2D6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00786-EC4A-3D2C-B3B4-F660F5417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A36DF-39A6-0CDA-8C76-3B5E12DEE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CF635-1EE7-5980-2339-6327153C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0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D34128-7559-B061-A787-823661F3C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98FC6-CD93-6567-3845-21CF460DE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131D3-1885-C108-5363-82AF99001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E7E4C-DB45-4BB1-82FD-8B3C6513D721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300BD-4722-CA33-2693-C8D910F043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5D11C-5A79-131F-7DF8-6D4BC7BFC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147AF-4229-441D-AD34-535F25C58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0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27" y="-20689"/>
            <a:ext cx="12192000" cy="6878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6582" y="646545"/>
            <a:ext cx="8174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3E091-8372-6FA9-E7B5-803267D1A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47" y="1745679"/>
            <a:ext cx="888978" cy="883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14255" y="2890982"/>
            <a:ext cx="59297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3703780" y="4343567"/>
            <a:ext cx="54402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</a:t>
            </a:r>
          </a:p>
        </p:txBody>
      </p:sp>
    </p:spTree>
    <p:extLst>
      <p:ext uri="{BB962C8B-B14F-4D97-AF65-F5344CB8AC3E}">
        <p14:creationId xmlns:p14="http://schemas.microsoft.com/office/powerpoint/2010/main" val="3288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5801" y="-2884946"/>
            <a:ext cx="15020925" cy="966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67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03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4073" y="258618"/>
            <a:ext cx="7989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+mj-lt"/>
              </a:rPr>
              <a:t>Cô vừa kể cho các con nghe câu truyện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26" y="1102011"/>
            <a:ext cx="6585527" cy="493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44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5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 flipV="1">
            <a:off x="2151715" y="1354430"/>
            <a:ext cx="7999050" cy="71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59" y="2977106"/>
            <a:ext cx="6115904" cy="4467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66" y="2528543"/>
            <a:ext cx="6115904" cy="4467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5" y="3261358"/>
            <a:ext cx="6330678" cy="4770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10" y="3299000"/>
            <a:ext cx="6115904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1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420" y="2677886"/>
            <a:ext cx="9881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+mj-lt"/>
              </a:rPr>
              <a:t>LẦN 2: KỂ POWER POINT</a:t>
            </a:r>
          </a:p>
        </p:txBody>
      </p:sp>
    </p:spTree>
    <p:extLst>
      <p:ext uri="{BB962C8B-B14F-4D97-AF65-F5344CB8AC3E}">
        <p14:creationId xmlns:p14="http://schemas.microsoft.com/office/powerpoint/2010/main" val="3322838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20036" r="42746" b="24891"/>
          <a:stretch/>
        </p:blipFill>
        <p:spPr>
          <a:xfrm>
            <a:off x="4197277" y="3483736"/>
            <a:ext cx="3319463" cy="3374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6" t="58114" r="33118" b="8407"/>
          <a:stretch/>
        </p:blipFill>
        <p:spPr>
          <a:xfrm>
            <a:off x="7092971" y="4469920"/>
            <a:ext cx="1983347" cy="2259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3" t="47125" r="19059" b="22719"/>
          <a:stretch/>
        </p:blipFill>
        <p:spPr>
          <a:xfrm>
            <a:off x="7940509" y="4169965"/>
            <a:ext cx="1993578" cy="17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8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4" t="49929" r="26798" b="1971"/>
          <a:stretch/>
        </p:blipFill>
        <p:spPr>
          <a:xfrm>
            <a:off x="6578217" y="2238568"/>
            <a:ext cx="3376406" cy="3223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51352" r="60649" b="11079"/>
          <a:stretch/>
        </p:blipFill>
        <p:spPr>
          <a:xfrm>
            <a:off x="3421497" y="2593766"/>
            <a:ext cx="3890481" cy="318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8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-2336" r="32784" b="55325"/>
          <a:stretch/>
        </p:blipFill>
        <p:spPr>
          <a:xfrm rot="19711660">
            <a:off x="3286539" y="4598505"/>
            <a:ext cx="2120348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51352" r="60649" b="11079"/>
          <a:stretch/>
        </p:blipFill>
        <p:spPr>
          <a:xfrm>
            <a:off x="2003514" y="4996069"/>
            <a:ext cx="1959097" cy="1603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4" t="49929" r="26798" b="1971"/>
          <a:stretch/>
        </p:blipFill>
        <p:spPr>
          <a:xfrm rot="2184610" flipH="1">
            <a:off x="6976122" y="2176091"/>
            <a:ext cx="2002227" cy="2136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7" t="35278" r="23995" b="31438"/>
          <a:stretch/>
        </p:blipFill>
        <p:spPr>
          <a:xfrm rot="21076596" flipH="1">
            <a:off x="10390127" y="4310547"/>
            <a:ext cx="1550504" cy="1550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" t="-853" r="57612" b="63299"/>
          <a:stretch/>
        </p:blipFill>
        <p:spPr>
          <a:xfrm>
            <a:off x="7351631" y="4492369"/>
            <a:ext cx="2683589" cy="17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1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26302 -0.420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0.01198 0.2555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7" t="36430" r="57488" b="31832"/>
          <a:stretch/>
        </p:blipFill>
        <p:spPr>
          <a:xfrm rot="21294704">
            <a:off x="3883251" y="4744589"/>
            <a:ext cx="1829077" cy="1626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9" r="65168" b="21748"/>
          <a:stretch/>
        </p:blipFill>
        <p:spPr>
          <a:xfrm flipH="1">
            <a:off x="6736911" y="3429000"/>
            <a:ext cx="3155592" cy="2702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9" t="47108" r="34398" b="18485"/>
          <a:stretch/>
        </p:blipFill>
        <p:spPr>
          <a:xfrm flipH="1">
            <a:off x="4437414" y="3776541"/>
            <a:ext cx="2118692" cy="153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0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8433" y="1791478"/>
            <a:ext cx="6214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+mj-lt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3807744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4"/>
            <a:ext cx="12192000" cy="6861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4618" y="951345"/>
            <a:ext cx="510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MỤC ĐÍCH – YÊU CẦU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6364" y="1828800"/>
            <a:ext cx="941185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7030A0"/>
                </a:solidFill>
                <a:latin typeface="+mj-lt"/>
              </a:rPr>
              <a:t>1. Kiến thức:</a:t>
            </a:r>
            <a:endParaRPr lang="vi-VN" sz="2000" dirty="0">
              <a:solidFill>
                <a:srgbClr val="7030A0"/>
              </a:solidFill>
              <a:latin typeface="+mj-lt"/>
            </a:endParaRPr>
          </a:p>
          <a:p>
            <a:r>
              <a:rPr lang="vi-VN" sz="2000" dirty="0">
                <a:solidFill>
                  <a:srgbClr val="7030A0"/>
                </a:solidFill>
                <a:latin typeface="+mj-lt"/>
              </a:rPr>
              <a:t>- Trẻ nhớ tên truyện Gà Trống và Vịt bầu.</a:t>
            </a:r>
          </a:p>
          <a:p>
            <a:r>
              <a:rPr lang="vi-VN" sz="2000" dirty="0">
                <a:solidFill>
                  <a:srgbClr val="7030A0"/>
                </a:solidFill>
                <a:latin typeface="+mj-lt"/>
              </a:rPr>
              <a:t>- </a:t>
            </a:r>
            <a:r>
              <a:rPr lang="en-US" sz="2000" dirty="0" err="1">
                <a:solidFill>
                  <a:srgbClr val="7030A0"/>
                </a:solidFill>
                <a:latin typeface="+mj-lt"/>
              </a:rPr>
              <a:t>Trẻ</a:t>
            </a:r>
            <a:r>
              <a:rPr lang="en-US" sz="2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+mj-lt"/>
              </a:rPr>
              <a:t>nhớ</a:t>
            </a:r>
            <a:r>
              <a:rPr lang="en-US" sz="2000" dirty="0">
                <a:solidFill>
                  <a:srgbClr val="7030A0"/>
                </a:solidFill>
                <a:latin typeface="+mj-lt"/>
              </a:rPr>
              <a:t> t</a:t>
            </a:r>
            <a:r>
              <a:rPr lang="vi-VN" sz="2000" dirty="0">
                <a:solidFill>
                  <a:srgbClr val="7030A0"/>
                </a:solidFill>
                <a:latin typeface="+mj-lt"/>
              </a:rPr>
              <a:t>ên các nhân vật trong truyện: Gà Trống, Vịt Bầu, bác Ngỗng Nâu.</a:t>
            </a:r>
          </a:p>
          <a:p>
            <a:r>
              <a:rPr lang="vi-VN" sz="2000" dirty="0">
                <a:solidFill>
                  <a:srgbClr val="7030A0"/>
                </a:solidFill>
                <a:latin typeface="+mj-lt"/>
              </a:rPr>
              <a:t>- </a:t>
            </a:r>
            <a:r>
              <a:rPr lang="en-US" sz="2000" dirty="0" err="1">
                <a:solidFill>
                  <a:srgbClr val="7030A0"/>
                </a:solidFill>
                <a:latin typeface="+mj-lt"/>
              </a:rPr>
              <a:t>Trẻ</a:t>
            </a:r>
            <a:r>
              <a:rPr lang="en-US" sz="2000" dirty="0">
                <a:solidFill>
                  <a:srgbClr val="7030A0"/>
                </a:solidFill>
                <a:latin typeface="+mj-lt"/>
              </a:rPr>
              <a:t> h</a:t>
            </a:r>
            <a:r>
              <a:rPr lang="vi-VN" sz="2000" dirty="0">
                <a:solidFill>
                  <a:srgbClr val="7030A0"/>
                </a:solidFill>
                <a:latin typeface="+mj-lt"/>
              </a:rPr>
              <a:t>iểu nội dung </a:t>
            </a:r>
            <a:r>
              <a:rPr lang="en-US" sz="2000" dirty="0" err="1">
                <a:solidFill>
                  <a:srgbClr val="7030A0"/>
                </a:solidFill>
                <a:latin typeface="+mj-lt"/>
              </a:rPr>
              <a:t>câu</a:t>
            </a:r>
            <a:r>
              <a:rPr lang="en-US" sz="2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000" dirty="0">
                <a:solidFill>
                  <a:srgbClr val="7030A0"/>
                </a:solidFill>
                <a:latin typeface="+mj-lt"/>
              </a:rPr>
              <a:t>truyện: Sống phải bớt tính kiêu căng, luôn nghe lời bố, mẹ, và luôn nhớ rằng muốn làm một việc gì đó phải suy nghĩ thật kỹ trước khi làm.</a:t>
            </a:r>
          </a:p>
          <a:p>
            <a:r>
              <a:rPr lang="vi-VN" sz="2000" b="1" dirty="0">
                <a:solidFill>
                  <a:srgbClr val="7030A0"/>
                </a:solidFill>
                <a:latin typeface="+mj-lt"/>
              </a:rPr>
              <a:t>2. Kĩ năng</a:t>
            </a:r>
            <a:endParaRPr lang="vi-VN" sz="2000" dirty="0">
              <a:solidFill>
                <a:srgbClr val="7030A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7030A0"/>
                </a:solidFill>
                <a:latin typeface="+mj-lt"/>
              </a:rPr>
              <a:t>-</a:t>
            </a:r>
            <a:r>
              <a:rPr lang="vi-VN" sz="2000" dirty="0">
                <a:solidFill>
                  <a:srgbClr val="7030A0"/>
                </a:solidFill>
                <a:latin typeface="+mj-lt"/>
              </a:rPr>
              <a:t> Rèn cho trẻ khả năng ghi nhớ có chủ đích.</a:t>
            </a:r>
          </a:p>
          <a:p>
            <a:r>
              <a:rPr lang="vi-VN" sz="2000" b="1" dirty="0">
                <a:solidFill>
                  <a:srgbClr val="7030A0"/>
                </a:solidFill>
                <a:latin typeface="+mj-lt"/>
              </a:rPr>
              <a:t>-</a:t>
            </a:r>
            <a:r>
              <a:rPr lang="vi-VN" sz="2000" dirty="0">
                <a:solidFill>
                  <a:srgbClr val="7030A0"/>
                </a:solidFill>
                <a:latin typeface="+mj-lt"/>
              </a:rPr>
              <a:t> Phát triển ngôn ngữ cho trẻ.</a:t>
            </a:r>
          </a:p>
          <a:p>
            <a:r>
              <a:rPr lang="vi-VN" sz="2000" b="1" dirty="0">
                <a:solidFill>
                  <a:srgbClr val="7030A0"/>
                </a:solidFill>
                <a:latin typeface="+mj-lt"/>
              </a:rPr>
              <a:t>- </a:t>
            </a:r>
            <a:r>
              <a:rPr lang="vi-VN" sz="2000" dirty="0">
                <a:solidFill>
                  <a:srgbClr val="7030A0"/>
                </a:solidFill>
                <a:latin typeface="+mj-lt"/>
              </a:rPr>
              <a:t>Trẻ trả lời lưu loát rõ ràng cả câu</a:t>
            </a:r>
          </a:p>
          <a:p>
            <a:r>
              <a:rPr lang="vi-VN" sz="2000" b="1" dirty="0">
                <a:solidFill>
                  <a:srgbClr val="7030A0"/>
                </a:solidFill>
                <a:latin typeface="+mj-lt"/>
              </a:rPr>
              <a:t>3. Thái độ</a:t>
            </a:r>
            <a:endParaRPr lang="vi-VN" sz="2000" dirty="0">
              <a:solidFill>
                <a:srgbClr val="7030A0"/>
              </a:solidFill>
              <a:latin typeface="+mj-lt"/>
            </a:endParaRPr>
          </a:p>
          <a:p>
            <a:r>
              <a:rPr lang="vi-VN" sz="2000" dirty="0">
                <a:solidFill>
                  <a:srgbClr val="7030A0"/>
                </a:solidFill>
                <a:latin typeface="+mj-lt"/>
              </a:rPr>
              <a:t>- Qua câu chuyện giáo dục trẻ không được kiêu căng, luôn nghe lời bố, mẹ,ông bà,các cô</a:t>
            </a:r>
            <a:r>
              <a:rPr lang="vi-VN" dirty="0"/>
              <a:t>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18314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7200" y="452582"/>
            <a:ext cx="8848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</a:rPr>
              <a:t>Cô vừa kể cho các con nghe câu truyện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17" y="1256145"/>
            <a:ext cx="6114473" cy="48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800" y="1613050"/>
            <a:ext cx="7546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 Trống tính tình như thế nào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1" y="1613050"/>
            <a:ext cx="6087325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4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4764" y="637309"/>
            <a:ext cx="9688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’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  <a:p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3527" y="2429164"/>
            <a:ext cx="955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  <a:latin typeface="+mj-lt"/>
              </a:rPr>
              <a:t>“ Kiêu căng nghĩa tự cho mình là hơn người ”</a:t>
            </a:r>
          </a:p>
        </p:txBody>
      </p:sp>
    </p:spTree>
    <p:extLst>
      <p:ext uri="{BB962C8B-B14F-4D97-AF65-F5344CB8AC3E}">
        <p14:creationId xmlns:p14="http://schemas.microsoft.com/office/powerpoint/2010/main" val="1144164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3"/>
            <a:ext cx="12192000" cy="68164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6036" y="1976582"/>
            <a:ext cx="7869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 Vịt Bầu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 thế nào?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36" y="1625493"/>
            <a:ext cx="6087325" cy="4525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9855" y="4193309"/>
            <a:ext cx="7019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Hiền lành, tốt bụng và ngoan ngoãn</a:t>
            </a:r>
          </a:p>
        </p:txBody>
      </p:sp>
    </p:spTree>
    <p:extLst>
      <p:ext uri="{BB962C8B-B14F-4D97-AF65-F5344CB8AC3E}">
        <p14:creationId xmlns:p14="http://schemas.microsoft.com/office/powerpoint/2010/main" val="3892941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314" y="-7097"/>
            <a:ext cx="12257313" cy="68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5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3649" y="1642188"/>
            <a:ext cx="100210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81613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3"/>
            <a:ext cx="12192000" cy="6816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8041" y="1649691"/>
            <a:ext cx="77771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6575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0396" y="2158738"/>
            <a:ext cx="70983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9782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74"/>
            <a:ext cx="12191999" cy="68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38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0808" y="2155371"/>
            <a:ext cx="7831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6082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326" y="1930400"/>
            <a:ext cx="10695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ỔN ĐỊNH TỔ CHỨC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Cô và trẻ cùng hát bài hát “Chú gà, chú vịt”</a:t>
            </a:r>
          </a:p>
        </p:txBody>
      </p:sp>
    </p:spTree>
    <p:extLst>
      <p:ext uri="{BB962C8B-B14F-4D97-AF65-F5344CB8AC3E}">
        <p14:creationId xmlns:p14="http://schemas.microsoft.com/office/powerpoint/2010/main" val="933004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5878" y="2341984"/>
            <a:ext cx="6270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08956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04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2627" y="311085"/>
            <a:ext cx="67747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56" y="1991809"/>
            <a:ext cx="6797251" cy="496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12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5167" y="2425959"/>
            <a:ext cx="793102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ngỗng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nâu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45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02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01"/>
            <a:ext cx="12192000" cy="6928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7856" y="113122"/>
            <a:ext cx="4581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GIÁO DỤC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5678" y="1762812"/>
            <a:ext cx="85783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sao?Nếu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gì?Đúng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3266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420" y="2556588"/>
            <a:ext cx="9386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LẦN 3: TRẺ XEM VIDEO</a:t>
            </a:r>
          </a:p>
        </p:txBody>
      </p:sp>
    </p:spTree>
    <p:extLst>
      <p:ext uri="{BB962C8B-B14F-4D97-AF65-F5344CB8AC3E}">
        <p14:creationId xmlns:p14="http://schemas.microsoft.com/office/powerpoint/2010/main" val="22438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40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5748" y="2611225"/>
            <a:ext cx="8738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+mj-lt"/>
              </a:rPr>
              <a:t>LẦN 1: KỂ TRANH</a:t>
            </a:r>
          </a:p>
        </p:txBody>
      </p:sp>
    </p:spTree>
    <p:extLst>
      <p:ext uri="{BB962C8B-B14F-4D97-AF65-F5344CB8AC3E}">
        <p14:creationId xmlns:p14="http://schemas.microsoft.com/office/powerpoint/2010/main" val="672931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11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07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3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4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76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427</Words>
  <Application>Microsoft Office PowerPoint</Application>
  <PresentationFormat>Widescreen</PresentationFormat>
  <Paragraphs>40</Paragraphs>
  <Slides>37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20</cp:revision>
  <dcterms:created xsi:type="dcterms:W3CDTF">2023-12-06T04:31:20Z</dcterms:created>
  <dcterms:modified xsi:type="dcterms:W3CDTF">2023-12-14T04:58:18Z</dcterms:modified>
</cp:coreProperties>
</file>