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05" r:id="rId5"/>
    <p:sldId id="296" r:id="rId6"/>
    <p:sldId id="306" r:id="rId7"/>
    <p:sldId id="259" r:id="rId8"/>
    <p:sldId id="311" r:id="rId9"/>
    <p:sldId id="317" r:id="rId10"/>
    <p:sldId id="312" r:id="rId11"/>
    <p:sldId id="318" r:id="rId12"/>
    <p:sldId id="314" r:id="rId13"/>
    <p:sldId id="307" r:id="rId14"/>
    <p:sldId id="310" r:id="rId15"/>
    <p:sldId id="308" r:id="rId16"/>
    <p:sldId id="309" r:id="rId17"/>
    <p:sldId id="294" r:id="rId18"/>
    <p:sldId id="31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879" autoAdjust="0"/>
  </p:normalViewPr>
  <p:slideViewPr>
    <p:cSldViewPr snapToGrid="0">
      <p:cViewPr>
        <p:scale>
          <a:sx n="50" d="100"/>
          <a:sy n="50" d="100"/>
        </p:scale>
        <p:origin x="93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490C8-22B4-4D68-875C-0F0DE2FF864D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en-US" sz="1600" b="0" i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TÌM GẮN CÔNG VIỆC CỦA NGHỀ MAY</a:t>
          </a:r>
        </a:p>
        <a:p>
          <a:r>
            <a:rPr lang="en-US" sz="1600" b="0" i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LUẬT CHƠI: CHƠI TIẾP SỨC</a:t>
          </a:r>
          <a:endParaRPr lang="en-US" sz="16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035C64B0-4F0C-4FD1-BD23-B1D4C9887CBE}" type="parTrans" cxnId="{381FE1CC-8184-4745-8EB3-6DE11655998D}">
      <dgm:prSet/>
      <dgm:spPr/>
      <dgm:t>
        <a:bodyPr/>
        <a:lstStyle/>
        <a:p>
          <a:endParaRPr lang="en-US"/>
        </a:p>
      </dgm:t>
    </dgm:pt>
    <dgm:pt modelId="{45495DA8-8707-41E3-A12B-FA5766269C44}" type="sibTrans" cxnId="{381FE1CC-8184-4745-8EB3-6DE11655998D}">
      <dgm:prSet/>
      <dgm:spPr/>
      <dgm:t>
        <a:bodyPr/>
        <a:lstStyle/>
        <a:p>
          <a:endParaRPr lang="en-US"/>
        </a:p>
      </dgm:t>
    </dgm:pt>
    <dgm:pt modelId="{B1AFA1AF-0FF8-45B3-A6D0-0E255A2F637D}">
      <dgm:prSet phldr="0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000">
              <a:latin typeface="Baskerville Old Face" panose="02020602080505020303" pitchFamily="18" charset="77"/>
              <a:ea typeface="Baskerville" panose="02020502070401020303" pitchFamily="18" charset="0"/>
            </a:rPr>
            <a:t>TRÒ CHƠI 2</a:t>
          </a:r>
          <a:endParaRPr lang="en-US" sz="2000" dirty="0">
            <a:latin typeface="Baskerville Old Face" panose="02020602080505020303" pitchFamily="18" charset="77"/>
            <a:ea typeface="Baskerville" panose="02020502070401020303" pitchFamily="18" charset="0"/>
          </a:endParaRPr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/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/>
        </a:p>
      </dgm:t>
    </dgm:pt>
    <dgm:pt modelId="{50418D2B-9486-42DE-AFDD-1D31420040FF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600" b="0" i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TÔ MÀU SẢN PHẨM CỦA NGHỀ MAY</a:t>
          </a:r>
        </a:p>
      </dgm:t>
    </dgm:pt>
    <dgm:pt modelId="{D5A17F6B-93F5-442B-938A-0F38C281BE88}" type="parTrans" cxnId="{5A5BA622-5DEB-48B9-88D9-C1DE36C711E5}">
      <dgm:prSet/>
      <dgm:spPr/>
      <dgm:t>
        <a:bodyPr/>
        <a:lstStyle/>
        <a:p>
          <a:endParaRPr lang="en-US"/>
        </a:p>
      </dgm:t>
    </dgm:pt>
    <dgm:pt modelId="{1D87A0A5-8024-4710-846B-D5BFAC785107}" type="sibTrans" cxnId="{5A5BA622-5DEB-48B9-88D9-C1DE36C711E5}">
      <dgm:prSet/>
      <dgm:spPr/>
      <dgm:t>
        <a:bodyPr/>
        <a:lstStyle/>
        <a:p>
          <a:endParaRPr lang="en-US"/>
        </a:p>
      </dgm:t>
    </dgm:pt>
    <dgm:pt modelId="{E9682B4F-0217-4B50-923E-C104AA24290F}">
      <dgm:prSet phldr="0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000">
              <a:latin typeface="Baskerville Old Face" panose="02020602080505020303" pitchFamily="18" charset="77"/>
              <a:ea typeface="Baskerville" panose="02020502070401020303" pitchFamily="18" charset="0"/>
            </a:rPr>
            <a:t>TRÒ CHƠI 3</a:t>
          </a:r>
          <a:endParaRPr lang="en-US" sz="2000" dirty="0">
            <a:latin typeface="Baskerville Old Face" panose="02020602080505020303" pitchFamily="18" charset="77"/>
            <a:ea typeface="Baskerville" panose="02020502070401020303" pitchFamily="18" charset="0"/>
          </a:endParaRP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/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/>
        </a:p>
      </dgm:t>
    </dgm:pt>
    <dgm:pt modelId="{0EC0C300-11E4-45CF-8418-973585107209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en-US" sz="1600" b="0" i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KHOANH TRÒN NHỮNG DỤNG CỤ NGHỀ MAY</a:t>
          </a:r>
          <a:endParaRPr lang="en-US" sz="16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1E4DD98E-100E-46B7-B24A-408BBF69E9FA}" type="parTrans" cxnId="{51563A4F-C0EB-47D6-B5BC-47A4E599AD4B}">
      <dgm:prSet/>
      <dgm:spPr/>
      <dgm:t>
        <a:bodyPr/>
        <a:lstStyle/>
        <a:p>
          <a:endParaRPr lang="en-US"/>
        </a:p>
      </dgm:t>
    </dgm:pt>
    <dgm:pt modelId="{90FAB5D1-62B3-4FF6-A07D-EE607F529C32}" type="sibTrans" cxnId="{51563A4F-C0EB-47D6-B5BC-47A4E599AD4B}">
      <dgm:prSet/>
      <dgm:spPr/>
      <dgm:t>
        <a:bodyPr/>
        <a:lstStyle/>
        <a:p>
          <a:endParaRPr lang="en-US"/>
        </a:p>
      </dgm:t>
    </dgm:pt>
    <dgm:pt modelId="{73D947E0-108F-4D20-A71E-3CF329F97212}">
      <dgm:prSet phldr="0" custT="1"/>
      <dgm:spPr>
        <a:solidFill>
          <a:schemeClr val="accent2"/>
        </a:solidFill>
        <a:ln>
          <a:noFill/>
        </a:ln>
      </dgm:spPr>
      <dgm:t>
        <a:bodyPr/>
        <a:lstStyle/>
        <a:p>
          <a:pPr rtl="0"/>
          <a:r>
            <a:rPr lang="en-US" sz="2000">
              <a:latin typeface="Baskerville Old Face" panose="02020602080505020303" pitchFamily="18" charset="77"/>
              <a:ea typeface="Baskerville" panose="02020502070401020303" pitchFamily="18" charset="0"/>
            </a:rPr>
            <a:t>TRÒ CHƠI 1</a:t>
          </a:r>
          <a:endParaRPr lang="en-US" sz="2000" dirty="0">
            <a:latin typeface="Baskerville Old Face" panose="02020602080505020303" pitchFamily="18" charset="77"/>
            <a:ea typeface="Baskerville" panose="02020502070401020303" pitchFamily="18" charset="0"/>
          </a:endParaRPr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/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3" custLinFactNeighborX="292" custLinFactNeighborY="-30588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3" custScaleY="173526" custLinFactNeighborY="13200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3" custLinFactNeighborY="-56478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3" custScaleY="173526" custLinFactNeighborY="13200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3" custLinFactNeighborY="-56478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3" custScaleY="173526" custLinFactNeighborY="13200">
        <dgm:presLayoutVars/>
      </dgm:prSet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BF1349D4-34AE-476D-8D7B-F3ABAB74304F}" type="presOf" srcId="{50418D2B-9486-42DE-AFDD-1D31420040FF}" destId="{4FEB85EB-D046-4CDB-8A62-BBCE260C4490}" srcOrd="0" destOrd="0" presId="urn:microsoft.com/office/officeart/2016/7/layout/HorizontalActionList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20095" y="2"/>
          <a:ext cx="3426543" cy="1027963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3" tIns="270773" rIns="270773" bIns="270773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Baskerville Old Face" panose="02020602080505020303" pitchFamily="18" charset="77"/>
              <a:ea typeface="Baskerville" panose="02020502070401020303" pitchFamily="18" charset="0"/>
            </a:rPr>
            <a:t>TRÒ CHƠI 1</a:t>
          </a:r>
          <a:endParaRPr lang="en-US" sz="2000" kern="1200" dirty="0">
            <a:latin typeface="Baskerville Old Face" panose="02020602080505020303" pitchFamily="18" charset="77"/>
            <a:ea typeface="Baskerville" panose="02020502070401020303" pitchFamily="18" charset="0"/>
          </a:endParaRPr>
        </a:p>
      </dsp:txBody>
      <dsp:txXfrm>
        <a:off x="20095" y="2"/>
        <a:ext cx="3426543" cy="1027963"/>
      </dsp:txXfrm>
    </dsp:sp>
    <dsp:sp modelId="{22359DD7-1BFB-4900-BAE6-6084F2F57988}">
      <dsp:nvSpPr>
        <dsp:cNvPr id="0" name=""/>
        <dsp:cNvSpPr/>
      </dsp:nvSpPr>
      <dsp:spPr>
        <a:xfrm>
          <a:off x="10090" y="777931"/>
          <a:ext cx="3426543" cy="2577122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66" tIns="338466" rIns="338466" bIns="338466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TÌM GẮN CÔNG VIỆC CỦA NGHỀ MAY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LUẬT CHƠI: CHƠI TIẾP SỨC</a:t>
          </a:r>
          <a:endParaRPr 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10090" y="777931"/>
        <a:ext cx="3426543" cy="2577122"/>
      </dsp:txXfrm>
    </dsp:sp>
    <dsp:sp modelId="{C4F84DEA-2002-4D32-8E80-70EEE05E345A}">
      <dsp:nvSpPr>
        <dsp:cNvPr id="0" name=""/>
        <dsp:cNvSpPr/>
      </dsp:nvSpPr>
      <dsp:spPr>
        <a:xfrm>
          <a:off x="3544528" y="0"/>
          <a:ext cx="3426543" cy="1027963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3" tIns="270773" rIns="270773" bIns="27077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Baskerville Old Face" panose="02020602080505020303" pitchFamily="18" charset="77"/>
              <a:ea typeface="Baskerville" panose="02020502070401020303" pitchFamily="18" charset="0"/>
            </a:rPr>
            <a:t>TRÒ CHƠI 2</a:t>
          </a:r>
          <a:endParaRPr lang="en-US" sz="2000" kern="1200" dirty="0">
            <a:latin typeface="Baskerville Old Face" panose="02020602080505020303" pitchFamily="18" charset="77"/>
            <a:ea typeface="Baskerville" panose="02020502070401020303" pitchFamily="18" charset="0"/>
          </a:endParaRPr>
        </a:p>
      </dsp:txBody>
      <dsp:txXfrm>
        <a:off x="3544528" y="0"/>
        <a:ext cx="3426543" cy="1027963"/>
      </dsp:txXfrm>
    </dsp:sp>
    <dsp:sp modelId="{4FEB85EB-D046-4CDB-8A62-BBCE260C4490}">
      <dsp:nvSpPr>
        <dsp:cNvPr id="0" name=""/>
        <dsp:cNvSpPr/>
      </dsp:nvSpPr>
      <dsp:spPr>
        <a:xfrm>
          <a:off x="3544528" y="1086884"/>
          <a:ext cx="3426543" cy="2118687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66" tIns="338466" rIns="338466" bIns="338466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TÔ MÀU SẢN PHẨM CỦA NGHỀ MAY</a:t>
          </a:r>
        </a:p>
      </dsp:txBody>
      <dsp:txXfrm>
        <a:off x="3544528" y="1086884"/>
        <a:ext cx="3426543" cy="2118687"/>
      </dsp:txXfrm>
    </dsp:sp>
    <dsp:sp modelId="{49B7F8FA-D256-41EF-9327-52A3551D9A60}">
      <dsp:nvSpPr>
        <dsp:cNvPr id="0" name=""/>
        <dsp:cNvSpPr/>
      </dsp:nvSpPr>
      <dsp:spPr>
        <a:xfrm>
          <a:off x="7078966" y="0"/>
          <a:ext cx="3426543" cy="1027963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3" tIns="270773" rIns="270773" bIns="27077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Baskerville Old Face" panose="02020602080505020303" pitchFamily="18" charset="77"/>
              <a:ea typeface="Baskerville" panose="02020502070401020303" pitchFamily="18" charset="0"/>
            </a:rPr>
            <a:t>TRÒ CHƠI 3</a:t>
          </a:r>
          <a:endParaRPr lang="en-US" sz="2000" kern="1200" dirty="0">
            <a:latin typeface="Baskerville Old Face" panose="02020602080505020303" pitchFamily="18" charset="77"/>
            <a:ea typeface="Baskerville" panose="02020502070401020303" pitchFamily="18" charset="0"/>
          </a:endParaRPr>
        </a:p>
      </dsp:txBody>
      <dsp:txXfrm>
        <a:off x="7078966" y="0"/>
        <a:ext cx="3426543" cy="1027963"/>
      </dsp:txXfrm>
    </dsp:sp>
    <dsp:sp modelId="{6B5FE59C-B471-448A-AA7A-B526DCC4D4CA}">
      <dsp:nvSpPr>
        <dsp:cNvPr id="0" name=""/>
        <dsp:cNvSpPr/>
      </dsp:nvSpPr>
      <dsp:spPr>
        <a:xfrm>
          <a:off x="7078966" y="1086884"/>
          <a:ext cx="3426543" cy="211868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66" tIns="338466" rIns="338466" bIns="338466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KHOANH TRÒN NHỮNG DỤNG CỤ NGHỀ MAY</a:t>
          </a:r>
          <a:endParaRPr 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7078966" y="1086884"/>
        <a:ext cx="3426543" cy="2118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15/11/2023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15/11/2023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9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9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9" r:id="rId9"/>
    <p:sldLayoutId id="2147483661" r:id="rId10"/>
    <p:sldLayoutId id="2147483662" r:id="rId11"/>
    <p:sldLayoutId id="2147483666" r:id="rId12"/>
    <p:sldLayoutId id="2147483653" r:id="rId13"/>
    <p:sldLayoutId id="2147483664" r:id="rId14"/>
    <p:sldLayoutId id="2147483667" r:id="rId15"/>
    <p:sldLayoutId id="2147483652" r:id="rId16"/>
    <p:sldLayoutId id="2147483654" r:id="rId17"/>
    <p:sldLayoutId id="2147483655" r:id="rId18"/>
    <p:sldLayoutId id="2147483656" r:id="rId19"/>
    <p:sldLayoutId id="2147483657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503422"/>
            <a:ext cx="6693408" cy="570411"/>
          </a:xfrm>
          <a:scene3d>
            <a:camera prst="orthographicFront">
              <a:rot lat="0" lon="3000000" rev="0"/>
            </a:camera>
            <a:lightRig rig="threePt" dir="t"/>
          </a:scene3d>
        </p:spPr>
        <p:txBody>
          <a:bodyPr/>
          <a:lstStyle/>
          <a:p>
            <a:r>
              <a:rPr lang="en-US" sz="2800"/>
              <a:t>LĨNH VỰC PHÁT TRIỂN NHẬN THỨC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6800" y="1158675"/>
            <a:ext cx="4978400" cy="960411"/>
          </a:xfrm>
        </p:spPr>
        <p:txBody>
          <a:bodyPr>
            <a:normAutofit/>
            <a:scene3d>
              <a:camera prst="orthographicFront">
                <a:rot lat="0" lon="3000000" rev="0"/>
              </a:camera>
              <a:lightRig rig="threePt" dir="t"/>
            </a:scene3d>
          </a:bodyPr>
          <a:lstStyle/>
          <a:p>
            <a:r>
              <a:rPr lang="en-US"/>
              <a:t>Uỷ ban nhân dân Quận Long Biên</a:t>
            </a:r>
          </a:p>
          <a:p>
            <a:r>
              <a:rPr lang="en-US"/>
              <a:t>Trường mầm non Đức Giang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DF961F2-9C17-941D-8C3F-A5B6DE07E1E9}"/>
              </a:ext>
            </a:extLst>
          </p:cNvPr>
          <p:cNvSpPr txBox="1">
            <a:spLocks/>
          </p:cNvSpPr>
          <p:nvPr/>
        </p:nvSpPr>
        <p:spPr>
          <a:xfrm>
            <a:off x="3606800" y="3073834"/>
            <a:ext cx="4978400" cy="11905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  <a:scene3d>
              <a:camera prst="orthographicFront">
                <a:rot lat="0" lon="3000000" rev="0"/>
              </a:camera>
              <a:lightRig rig="threePt" dir="t"/>
            </a:scene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Đề tài: Khám phá nghề may</a:t>
            </a:r>
          </a:p>
          <a:p>
            <a:r>
              <a:rPr lang="en-US"/>
              <a:t>Giáo viên: Vũ Thị Thuỷ</a:t>
            </a:r>
          </a:p>
          <a:p>
            <a:r>
              <a:rPr lang="en-US"/>
              <a:t>Lớp MGN – B2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1F77796-94BF-3E3B-A956-BEE3B17758F4}"/>
              </a:ext>
            </a:extLst>
          </p:cNvPr>
          <p:cNvSpPr txBox="1">
            <a:spLocks/>
          </p:cNvSpPr>
          <p:nvPr/>
        </p:nvSpPr>
        <p:spPr>
          <a:xfrm>
            <a:off x="3606800" y="5452077"/>
            <a:ext cx="4978400" cy="960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3000000" rev="0"/>
              </a:camera>
              <a:lightRig rig="threePt" dir="t"/>
            </a:scene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Năm học 2023 -2024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227D3-F964-8FCA-9C7D-F5B249A2A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rg_hi">
            <a:extLst>
              <a:ext uri="{FF2B5EF4-FFF2-40B4-BE49-F238E27FC236}">
                <a16:creationId xmlns:a16="http://schemas.microsoft.com/office/drawing/2014/main" id="{689C26D8-356E-CB69-4A60-85B904E7C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9" y="1567543"/>
            <a:ext cx="2174137" cy="284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rg_hi">
            <a:extLst>
              <a:ext uri="{FF2B5EF4-FFF2-40B4-BE49-F238E27FC236}">
                <a16:creationId xmlns:a16="http://schemas.microsoft.com/office/drawing/2014/main" id="{4DA048ED-88C8-092C-31D9-0093DB5F4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31" y="1567543"/>
            <a:ext cx="2155631" cy="284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rg_hi">
            <a:extLst>
              <a:ext uri="{FF2B5EF4-FFF2-40B4-BE49-F238E27FC236}">
                <a16:creationId xmlns:a16="http://schemas.microsoft.com/office/drawing/2014/main" id="{18323FDC-95C1-B04A-6414-66E77FABA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27" y="1567542"/>
            <a:ext cx="2174137" cy="284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l_fi">
            <a:extLst>
              <a:ext uri="{FF2B5EF4-FFF2-40B4-BE49-F238E27FC236}">
                <a16:creationId xmlns:a16="http://schemas.microsoft.com/office/drawing/2014/main" id="{1C47330E-15BF-F979-C94E-3FA6E7F9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430" y="1567543"/>
            <a:ext cx="2174137" cy="284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2094738"/>
            <a:ext cx="8695944" cy="1325880"/>
          </a:xfrm>
        </p:spPr>
        <p:txBody>
          <a:bodyPr/>
          <a:lstStyle/>
          <a:p>
            <a:r>
              <a:rPr lang="en-US">
                <a:solidFill>
                  <a:schemeClr val="accent3"/>
                </a:solidFill>
                <a:latin typeface="Baskerville Old Face" panose="02020602080505020303" pitchFamily="18" charset="77"/>
              </a:rPr>
              <a:t>Nghề may làm ra những sản phẩm gì?</a:t>
            </a:r>
            <a:r>
              <a:rPr lang="en-US">
                <a:solidFill>
                  <a:schemeClr val="accent3"/>
                </a:solidFill>
              </a:rPr>
              <a:t>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7150"/>
            <a:ext cx="11430000" cy="1325563"/>
          </a:xfrm>
        </p:spPr>
        <p:txBody>
          <a:bodyPr/>
          <a:lstStyle/>
          <a:p>
            <a:r>
              <a:rPr lang="en-US"/>
              <a:t>Sản phẩm nghề may</a:t>
            </a:r>
            <a:endParaRPr lang="en-US" dirty="0"/>
          </a:p>
        </p:txBody>
      </p:sp>
      <p:pic>
        <p:nvPicPr>
          <p:cNvPr id="53" name="Picture Placeholder 52" descr="Team member headshot">
            <a:extLst>
              <a:ext uri="{FF2B5EF4-FFF2-40B4-BE49-F238E27FC236}">
                <a16:creationId xmlns:a16="http://schemas.microsoft.com/office/drawing/2014/main" id="{3BEA71D8-370E-DE64-E87D-942444FFBC9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68" r="68"/>
          <a:stretch/>
        </p:blipFill>
        <p:spPr/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6B3CE3-4128-8F8E-0760-8B6434868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Váy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11D47-F384-6FA6-74CC-9C42CAC2FD2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Ga gối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188C844-5F45-EB9F-D5DA-4584E17B177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/>
              <a:t>rèm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6569593-FAD4-3D3C-5FB2-6E9C7B4A06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Quần áo​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9D54E7A-7DF8-223A-8EE3-B26E84499FC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/>
              <a:t>Ba lô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28BADF-56AA-6896-4CB1-89AC4CEC3E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/>
              <a:t>Khẩu trang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227D3-F964-8FCA-9C7D-F5B249A2A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rg_hi">
            <a:extLst>
              <a:ext uri="{FF2B5EF4-FFF2-40B4-BE49-F238E27FC236}">
                <a16:creationId xmlns:a16="http://schemas.microsoft.com/office/drawing/2014/main" id="{8D8B6972-C444-F48E-7E47-5E6656BC7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t="5480" r="5042" b="5480"/>
          <a:stretch/>
        </p:blipFill>
        <p:spPr bwMode="auto">
          <a:xfrm>
            <a:off x="1582326" y="1402136"/>
            <a:ext cx="1407348" cy="149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rg_hi">
            <a:extLst>
              <a:ext uri="{FF2B5EF4-FFF2-40B4-BE49-F238E27FC236}">
                <a16:creationId xmlns:a16="http://schemas.microsoft.com/office/drawing/2014/main" id="{2DE7DC0E-049E-0665-069F-3AE384C73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6667" r="15833" b="11111"/>
          <a:stretch/>
        </p:blipFill>
        <p:spPr bwMode="auto">
          <a:xfrm>
            <a:off x="4119102" y="1331357"/>
            <a:ext cx="1336201" cy="158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04E2CE6-93CF-8CD3-F613-1241F40F77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Áo </a:t>
            </a:r>
          </a:p>
        </p:txBody>
      </p:sp>
      <p:pic>
        <p:nvPicPr>
          <p:cNvPr id="33" name="rg_hi">
            <a:extLst>
              <a:ext uri="{FF2B5EF4-FFF2-40B4-BE49-F238E27FC236}">
                <a16:creationId xmlns:a16="http://schemas.microsoft.com/office/drawing/2014/main" id="{629540D6-29CE-6C9F-3D1F-994A11731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8333" b="2222"/>
          <a:stretch/>
        </p:blipFill>
        <p:spPr bwMode="auto">
          <a:xfrm flipH="1">
            <a:off x="6684239" y="1383424"/>
            <a:ext cx="1336202" cy="149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l_fi">
            <a:extLst>
              <a:ext uri="{FF2B5EF4-FFF2-40B4-BE49-F238E27FC236}">
                <a16:creationId xmlns:a16="http://schemas.microsoft.com/office/drawing/2014/main" id="{F11688FD-7C59-CCD4-F30B-92281DC6A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70" y="3360264"/>
            <a:ext cx="1464203" cy="153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C9B03EAB-096C-7542-2A83-92DBD8A539A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Áo khoác</a:t>
            </a:r>
          </a:p>
        </p:txBody>
      </p:sp>
      <p:pic>
        <p:nvPicPr>
          <p:cNvPr id="41" name="rg_hi">
            <a:extLst>
              <a:ext uri="{FF2B5EF4-FFF2-40B4-BE49-F238E27FC236}">
                <a16:creationId xmlns:a16="http://schemas.microsoft.com/office/drawing/2014/main" id="{9FD63BCC-FCF7-5812-18CD-E526FCAC6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26" y="3360264"/>
            <a:ext cx="1407348" cy="154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9">
            <a:extLst>
              <a:ext uri="{FF2B5EF4-FFF2-40B4-BE49-F238E27FC236}">
                <a16:creationId xmlns:a16="http://schemas.microsoft.com/office/drawing/2014/main" id="{1DDB3559-617A-4F3F-0B8F-717CFEC0F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092" y="3449003"/>
            <a:ext cx="1353516" cy="154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7">
            <a:extLst>
              <a:ext uri="{FF2B5EF4-FFF2-40B4-BE49-F238E27FC236}">
                <a16:creationId xmlns:a16="http://schemas.microsoft.com/office/drawing/2014/main" id="{103C7C42-5891-1047-105B-238FCA91D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5" r="40833" b="16886"/>
          <a:stretch/>
        </p:blipFill>
        <p:spPr bwMode="auto">
          <a:xfrm flipH="1">
            <a:off x="6557749" y="3371740"/>
            <a:ext cx="1432047" cy="174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1">
            <a:extLst>
              <a:ext uri="{FF2B5EF4-FFF2-40B4-BE49-F238E27FC236}">
                <a16:creationId xmlns:a16="http://schemas.microsoft.com/office/drawing/2014/main" id="{952D06E0-6FF9-DDF6-6E3F-6370C0B24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7813"/>
          <a:stretch/>
        </p:blipFill>
        <p:spPr bwMode="auto">
          <a:xfrm>
            <a:off x="9208008" y="1154525"/>
            <a:ext cx="1493100" cy="174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98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3"/>
                </a:solidFill>
                <a:latin typeface="Baskerville Old Face" panose="02020602080505020303" pitchFamily="18" charset="77"/>
              </a:rPr>
              <a:t>Trò chơi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F00B7-F64B-BD9F-339A-EE343262F3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8664" y="6356350"/>
            <a:ext cx="4114800" cy="365125"/>
          </a:xfrm>
        </p:spPr>
        <p:txBody>
          <a:bodyPr/>
          <a:lstStyle/>
          <a:p>
            <a:r>
              <a:rPr lang="en-US"/>
              <a:t>Trò chơi củng cố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CEE5A-421C-AB04-0186-6EC788070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797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7" name="Content Placeholder 3" descr="Timeline Placeholder ">
            <a:extLst>
              <a:ext uri="{FF2B5EF4-FFF2-40B4-BE49-F238E27FC236}">
                <a16:creationId xmlns:a16="http://schemas.microsoft.com/office/drawing/2014/main" id="{C1D7FEFA-7A16-2FA3-C133-D72EC12F2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521315"/>
              </p:ext>
            </p:extLst>
          </p:nvPr>
        </p:nvGraphicFramePr>
        <p:xfrm>
          <a:off x="838200" y="2990850"/>
          <a:ext cx="10515600" cy="34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9058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66060"/>
            <a:ext cx="4974336" cy="1325880"/>
          </a:xfrm>
        </p:spPr>
        <p:txBody>
          <a:bodyPr>
            <a:normAutofit fontScale="90000"/>
          </a:bodyPr>
          <a:lstStyle/>
          <a:p>
            <a:r>
              <a:rPr lang="en-US"/>
              <a:t>Con đã làm gì để bảo vệ sản phẩm nghề may? 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8000"/>
              <a:t>Giáo dục</a:t>
            </a:r>
            <a:endParaRPr lang="en-US" sz="8000" dirty="0"/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94" y="3301247"/>
            <a:ext cx="1250823" cy="794641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6CE65B-C283-8A90-DF86-161AC356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dục</a:t>
            </a:r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10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180" y="1404366"/>
            <a:ext cx="3749040" cy="1069848"/>
          </a:xfrm>
        </p:spPr>
        <p:txBody>
          <a:bodyPr>
            <a:normAutofit fontScale="90000"/>
          </a:bodyPr>
          <a:lstStyle/>
          <a:p>
            <a:r>
              <a:rPr lang="en-US" sz="1800">
                <a:solidFill>
                  <a:schemeClr val="accent3"/>
                </a:solidFill>
                <a:latin typeface="Baskerville Old Face" panose="02020602080505020303" pitchFamily="18" charset="77"/>
                <a:cs typeface="Calibri Light"/>
              </a:rPr>
              <a:t>1. Kiến thức:</a:t>
            </a:r>
            <a:br>
              <a:rPr lang="en-US" sz="1800">
                <a:solidFill>
                  <a:schemeClr val="accent3"/>
                </a:solidFill>
                <a:latin typeface="Baskerville Old Face" panose="02020602080505020303" pitchFamily="18" charset="77"/>
                <a:cs typeface="Calibri Light"/>
              </a:rPr>
            </a:br>
            <a:r>
              <a:rPr lang="en-US" sz="1800">
                <a:solidFill>
                  <a:schemeClr val="accent3"/>
                </a:solidFill>
                <a:latin typeface="Baskerville Old Face" panose="02020602080505020303" pitchFamily="18" charset="77"/>
                <a:cs typeface="Calibri Light"/>
              </a:rPr>
              <a:t>- Trẻ biết tên và công việc của nghề máy</a:t>
            </a:r>
            <a:br>
              <a:rPr lang="en-US" sz="1800">
                <a:solidFill>
                  <a:schemeClr val="accent3"/>
                </a:solidFill>
                <a:latin typeface="Baskerville Old Face" panose="02020602080505020303" pitchFamily="18" charset="77"/>
                <a:cs typeface="Calibri Light"/>
              </a:rPr>
            </a:br>
            <a:r>
              <a:rPr lang="en-US" sz="1800">
                <a:solidFill>
                  <a:schemeClr val="accent3"/>
                </a:solidFill>
                <a:latin typeface="Baskerville Old Face" panose="02020602080505020303" pitchFamily="18" charset="77"/>
                <a:cs typeface="Calibri Light"/>
              </a:rPr>
              <a:t>- Trẻ gọi được tên một số dụng cụ, sản phẩm của nghề may</a:t>
            </a:r>
            <a:br>
              <a:rPr lang="en-US" sz="1800">
                <a:solidFill>
                  <a:schemeClr val="accent3"/>
                </a:solidFill>
                <a:latin typeface="Baskerville Old Face" panose="02020602080505020303" pitchFamily="18" charset="77"/>
                <a:cs typeface="Calibri Light"/>
              </a:rPr>
            </a:br>
            <a:r>
              <a:rPr lang="en-US" sz="1800">
                <a:solidFill>
                  <a:schemeClr val="accent3"/>
                </a:solidFill>
                <a:latin typeface="Baskerville Old Face" panose="02020602080505020303" pitchFamily="18" charset="77"/>
                <a:cs typeface="Calibri Light"/>
              </a:rPr>
              <a:t>- Trẻ hiểu luật chơi và biết cách chơi trò chơi</a:t>
            </a:r>
            <a:endParaRPr lang="en-US" sz="1800" dirty="0">
              <a:solidFill>
                <a:schemeClr val="accent3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5400"/>
              <a:t>Mục đích- yêu cầu</a:t>
            </a:r>
            <a:endParaRPr lang="en-US" sz="5400" dirty="0"/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055990" y="3701350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21" y="2437136"/>
            <a:ext cx="1791038" cy="203369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5219AB-4A85-30C4-88AC-E0C93942B7CD}"/>
              </a:ext>
            </a:extLst>
          </p:cNvPr>
          <p:cNvSpPr txBox="1">
            <a:spLocks/>
          </p:cNvSpPr>
          <p:nvPr/>
        </p:nvSpPr>
        <p:spPr>
          <a:xfrm>
            <a:off x="7917180" y="2949962"/>
            <a:ext cx="3749040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latin typeface="Baskerville Old Face" panose="02020602080505020303" pitchFamily="18" charset="77"/>
                <a:cs typeface="Calibri Light"/>
              </a:rPr>
              <a:t>2. Kỹ năng</a:t>
            </a:r>
            <a:br>
              <a:rPr lang="en-US" sz="1800">
                <a:latin typeface="Baskerville Old Face" panose="02020602080505020303" pitchFamily="18" charset="77"/>
                <a:cs typeface="Calibri Light"/>
              </a:rPr>
            </a:br>
            <a:r>
              <a:rPr lang="en-US" sz="1800">
                <a:latin typeface="Baskerville Old Face" panose="02020602080505020303" pitchFamily="18" charset="77"/>
                <a:cs typeface="Calibri Light"/>
              </a:rPr>
              <a:t>- Rèn khả năng chú ý và ghi nhớ có chủ định cho trẻ.</a:t>
            </a:r>
            <a:endParaRPr lang="en-US" sz="1800" dirty="0">
              <a:latin typeface="Baskerville Old Face" panose="02020602080505020303" pitchFamily="18" charset="77"/>
              <a:cs typeface="Calibri Light"/>
            </a:endParaRPr>
          </a:p>
          <a:p>
            <a:r>
              <a:rPr lang="en-US" sz="1800">
                <a:latin typeface="Baskerville Old Face" panose="02020602080505020303" pitchFamily="18" charset="77"/>
                <a:cs typeface="Calibri Light"/>
              </a:rPr>
              <a:t>- Phát triển tố chất nhanh nhẹn, khéo léo cho tre khi tham gia trò chơi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063DF4A-2139-D730-FE83-440BB7F31A86}"/>
              </a:ext>
            </a:extLst>
          </p:cNvPr>
          <p:cNvSpPr txBox="1">
            <a:spLocks/>
          </p:cNvSpPr>
          <p:nvPr/>
        </p:nvSpPr>
        <p:spPr>
          <a:xfrm>
            <a:off x="7917180" y="4448733"/>
            <a:ext cx="3749040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latin typeface="Baskerville Old Face" panose="02020602080505020303" pitchFamily="18" charset="77"/>
                <a:cs typeface="Calibri Light"/>
              </a:rPr>
              <a:t>3. Thái độ</a:t>
            </a:r>
          </a:p>
          <a:p>
            <a:r>
              <a:rPr lang="en-US" sz="1800">
                <a:latin typeface="Baskerville Old Face" panose="02020602080505020303" pitchFamily="18" charset="77"/>
                <a:cs typeface="Calibri Light"/>
              </a:rPr>
              <a:t>- Trẻ hứng thú tích cực tham gia hoạt động</a:t>
            </a:r>
            <a:br>
              <a:rPr lang="en-US" sz="1800">
                <a:latin typeface="Baskerville Old Face" panose="02020602080505020303" pitchFamily="18" charset="77"/>
                <a:cs typeface="Calibri Light"/>
              </a:rPr>
            </a:br>
            <a:r>
              <a:rPr lang="en-US" sz="1800">
                <a:latin typeface="Baskerville Old Face" panose="02020602080505020303" pitchFamily="18" charset="77"/>
                <a:cs typeface="Calibri Light"/>
              </a:rPr>
              <a:t>- Giáo dục trẻ biết yêu quý nghề và sản phẩm của các nghề</a:t>
            </a:r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819912"/>
          </a:xfrm>
        </p:spPr>
        <p:txBody>
          <a:bodyPr/>
          <a:lstStyle/>
          <a:p>
            <a:r>
              <a:rPr lang="en-US"/>
              <a:t>Bài thơ: Chiếc kim khâu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327910"/>
            <a:ext cx="3529584" cy="269748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Óng như tia nắng</a:t>
            </a:r>
          </a:p>
          <a:p>
            <a:r>
              <a:rPr lang="en-US"/>
              <a:t>Thon như ngón tay</a:t>
            </a:r>
          </a:p>
          <a:p>
            <a:r>
              <a:rPr lang="en-US"/>
              <a:t>Chỉ làm không nói </a:t>
            </a:r>
          </a:p>
          <a:p>
            <a:r>
              <a:rPr lang="en-US"/>
              <a:t>Miệt mài vá may</a:t>
            </a:r>
          </a:p>
          <a:p>
            <a:r>
              <a:rPr lang="en-US"/>
              <a:t>Bao mảnh vải rời</a:t>
            </a:r>
          </a:p>
          <a:p>
            <a:r>
              <a:rPr lang="en-US"/>
              <a:t>Đã thành bền chắc</a:t>
            </a:r>
          </a:p>
          <a:p>
            <a:r>
              <a:rPr lang="en-US"/>
              <a:t>Bước đi mải miết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5786F8-89E7-2E48-0940-C220D5CCEA55}"/>
              </a:ext>
            </a:extLst>
          </p:cNvPr>
          <p:cNvSpPr txBox="1">
            <a:spLocks/>
          </p:cNvSpPr>
          <p:nvPr/>
        </p:nvSpPr>
        <p:spPr>
          <a:xfrm>
            <a:off x="6566916" y="2327910"/>
            <a:ext cx="3529584" cy="2697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1pPr>
            <a:lvl2pPr marL="6858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Làm nên đường dài</a:t>
            </a:r>
          </a:p>
          <a:p>
            <a:r>
              <a:rPr lang="en-US"/>
              <a:t>Vóc dáng mảnh mai</a:t>
            </a:r>
          </a:p>
          <a:p>
            <a:r>
              <a:rPr lang="en-US"/>
              <a:t>Che mùa giá rét</a:t>
            </a:r>
          </a:p>
          <a:p>
            <a:r>
              <a:rPr lang="en-US"/>
              <a:t>Vải tram màu sắc</a:t>
            </a:r>
          </a:p>
          <a:p>
            <a:r>
              <a:rPr lang="en-US"/>
              <a:t>Kim may cho người</a:t>
            </a:r>
          </a:p>
          <a:p>
            <a:r>
              <a:rPr lang="en-US"/>
              <a:t>Riêng mình áo trắng</a:t>
            </a:r>
          </a:p>
          <a:p>
            <a:r>
              <a:rPr lang="en-US"/>
              <a:t>Trắng tinh suốt đời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3863340"/>
            <a:ext cx="9884664" cy="731520"/>
          </a:xfrm>
        </p:spPr>
        <p:txBody>
          <a:bodyPr/>
          <a:lstStyle/>
          <a:p>
            <a:r>
              <a:rPr lang="en-US"/>
              <a:t>Con vừa đọc bài thơ gì?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B14C12-FC2E-19A5-299B-7B70F218587E}"/>
              </a:ext>
            </a:extLst>
          </p:cNvPr>
          <p:cNvSpPr txBox="1">
            <a:spLocks/>
          </p:cNvSpPr>
          <p:nvPr/>
        </p:nvSpPr>
        <p:spPr>
          <a:xfrm>
            <a:off x="1153668" y="4594860"/>
            <a:ext cx="9884664" cy="731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Ai hay sử dụng chiếc kim khâu?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9DF05-D04B-F9CE-FC13-DEDFBD7A95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6BD15-0727-BBF1-FBD8-0228EA23C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8F8F63-3CAB-C451-7ED2-A73808152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167" y="477575"/>
            <a:ext cx="3600953" cy="24673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A07E53-13D0-BD19-E6DD-D6E1CCE34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38" y="477575"/>
            <a:ext cx="3467584" cy="23625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D95842-ABCD-3A40-9314-5F58E76A5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848463"/>
            <a:ext cx="3181794" cy="21910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73B9BB-B6B5-684D-0CE3-73D4DDA0396E}"/>
              </a:ext>
            </a:extLst>
          </p:cNvPr>
          <p:cNvSpPr txBox="1"/>
          <p:nvPr/>
        </p:nvSpPr>
        <p:spPr>
          <a:xfrm>
            <a:off x="1250200" y="3162300"/>
            <a:ext cx="238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A708D4-A66A-D715-B8E0-22439E762CE1}"/>
              </a:ext>
            </a:extLst>
          </p:cNvPr>
          <p:cNvSpPr txBox="1"/>
          <p:nvPr/>
        </p:nvSpPr>
        <p:spPr>
          <a:xfrm>
            <a:off x="8813050" y="3162300"/>
            <a:ext cx="238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4D6A36-3451-DD3C-C2F8-C8A21F8E590E}"/>
              </a:ext>
            </a:extLst>
          </p:cNvPr>
          <p:cNvSpPr txBox="1"/>
          <p:nvPr/>
        </p:nvSpPr>
        <p:spPr>
          <a:xfrm>
            <a:off x="4740122" y="6169580"/>
            <a:ext cx="238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Thợ may</a:t>
            </a:r>
          </a:p>
        </p:txBody>
      </p:sp>
    </p:spTree>
    <p:extLst>
      <p:ext uri="{BB962C8B-B14F-4D97-AF65-F5344CB8AC3E}">
        <p14:creationId xmlns:p14="http://schemas.microsoft.com/office/powerpoint/2010/main" val="94101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3863340"/>
            <a:ext cx="9884664" cy="731520"/>
          </a:xfrm>
        </p:spPr>
        <p:txBody>
          <a:bodyPr/>
          <a:lstStyle/>
          <a:p>
            <a:r>
              <a:rPr lang="en-US"/>
              <a:t>Con biết gì về nghề may?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91631B7-ECC0-6909-49E1-429C75812373}"/>
              </a:ext>
            </a:extLst>
          </p:cNvPr>
          <p:cNvSpPr txBox="1">
            <a:spLocks/>
          </p:cNvSpPr>
          <p:nvPr/>
        </p:nvSpPr>
        <p:spPr>
          <a:xfrm>
            <a:off x="1153668" y="4594860"/>
            <a:ext cx="9884664" cy="731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Chúng ta cùng tìm hiểu về nghề may?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7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8B86A-A576-98F0-BAD4-3F0C0919C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Dụng cụ của nghề may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43C50-6937-DD3E-B402-4ABB2469E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BB6A34-466E-12A5-6E11-74F76C68E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818"/>
            <a:ext cx="12192000" cy="63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0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8B86A-A576-98F0-BAD4-3F0C0919C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Dụng cụ của nghề may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43C50-6937-DD3E-B402-4ABB2469E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il_fi">
            <a:extLst>
              <a:ext uri="{FF2B5EF4-FFF2-40B4-BE49-F238E27FC236}">
                <a16:creationId xmlns:a16="http://schemas.microsoft.com/office/drawing/2014/main" id="{4697F68B-52B8-20C4-1531-649E57401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97" b="95225" l="7143" r="94286">
                        <a14:foregroundMark x1="28000" y1="6897" x2="28000" y2="6897"/>
                        <a14:foregroundMark x1="94286" y1="27321" x2="94286" y2="27321"/>
                        <a14:foregroundMark x1="7143" y1="62334" x2="7143" y2="62334"/>
                        <a14:foregroundMark x1="49143" y1="91512" x2="49143" y2="91512"/>
                        <a14:foregroundMark x1="68857" y1="95225" x2="68857" y2="952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36525"/>
            <a:ext cx="62484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4A503E-F8CA-BCD4-6B1C-428380F8B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226" y="3962758"/>
            <a:ext cx="2157774" cy="2895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FBA68E-569A-70C3-D512-B97884D1A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567" y="136525"/>
            <a:ext cx="5922433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5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3013093"/>
            <a:ext cx="8705088" cy="831814"/>
          </a:xfrm>
        </p:spPr>
        <p:txBody>
          <a:bodyPr/>
          <a:lstStyle/>
          <a:p>
            <a:r>
              <a:rPr lang="en-US"/>
              <a:t>Nghề may làm những công việc gì?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{1C6B7C44-014D-4943-B960-D4796E087B9A}tf56410444_win32</Template>
  <TotalTime>316</TotalTime>
  <Words>381</Words>
  <Application>Microsoft Office PowerPoint</Application>
  <PresentationFormat>Widescreen</PresentationFormat>
  <Paragraphs>80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Office Theme</vt:lpstr>
      <vt:lpstr>LĨNH VỰC PHÁT TRIỂN NHẬN THỨC</vt:lpstr>
      <vt:lpstr>1. Kiến thức: - Trẻ biết tên và công việc của nghề máy - Trẻ gọi được tên một số dụng cụ, sản phẩm của nghề may - Trẻ hiểu luật chơi và biết cách chơi trò chơi</vt:lpstr>
      <vt:lpstr>Bài thơ: Chiếc kim khâu</vt:lpstr>
      <vt:lpstr>Con vừa đọc bài thơ gì?</vt:lpstr>
      <vt:lpstr>PowerPoint Presentation</vt:lpstr>
      <vt:lpstr>Con biết gì về nghề may?</vt:lpstr>
      <vt:lpstr>PowerPoint Presentation</vt:lpstr>
      <vt:lpstr>PowerPoint Presentation</vt:lpstr>
      <vt:lpstr>Nghề may làm những công việc gì?</vt:lpstr>
      <vt:lpstr>PowerPoint Presentation</vt:lpstr>
      <vt:lpstr>Nghề may làm ra những sản phẩm gì? </vt:lpstr>
      <vt:lpstr>Sản phẩm nghề may</vt:lpstr>
      <vt:lpstr>Trò chơi</vt:lpstr>
      <vt:lpstr>Con đã làm gì để bảo vệ sản phẩm nghề may?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</dc:title>
  <dc:creator>Administrator</dc:creator>
  <cp:lastModifiedBy>Administrator</cp:lastModifiedBy>
  <cp:revision>3</cp:revision>
  <dcterms:created xsi:type="dcterms:W3CDTF">2023-11-13T02:59:50Z</dcterms:created>
  <dcterms:modified xsi:type="dcterms:W3CDTF">2023-11-15T06:30:38Z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