
<file path=[Content_Types].xml><?xml version="1.0" encoding="utf-8"?>
<Types xmlns="http://schemas.openxmlformats.org/package/2006/content-types">
  <Default Extension="bin" ContentType="audio/unknown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3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84" r:id="rId2"/>
    <p:sldMasterId id="2147483672" r:id="rId3"/>
    <p:sldMasterId id="2147483660" r:id="rId4"/>
  </p:sldMasterIdLst>
  <p:notesMasterIdLst>
    <p:notesMasterId r:id="rId16"/>
  </p:notesMasterIdLst>
  <p:sldIdLst>
    <p:sldId id="269" r:id="rId5"/>
    <p:sldId id="270" r:id="rId6"/>
    <p:sldId id="272" r:id="rId7"/>
    <p:sldId id="275" r:id="rId8"/>
    <p:sldId id="262" r:id="rId9"/>
    <p:sldId id="260" r:id="rId10"/>
    <p:sldId id="257" r:id="rId11"/>
    <p:sldId id="258" r:id="rId12"/>
    <p:sldId id="259" r:id="rId13"/>
    <p:sldId id="277" r:id="rId14"/>
    <p:sldId id="276" r:id="rId15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1" d="100"/>
          <a:sy n="81" d="100"/>
        </p:scale>
        <p:origin x="1086" y="84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086EE28-4787-4722-A74E-358FE69941BD}" type="datetimeFigureOut">
              <a:rPr lang="en-US" smtClean="0"/>
              <a:pPr/>
              <a:t>18/10/2023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7614AE3-B235-45AE-A8DB-945837CECCC4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614AE3-B235-45AE-A8DB-945837CECCC4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2251DD-BF6A-4EC4-8623-EE30082253F8}" type="datetimeFigureOut">
              <a:rPr lang="en-US" smtClean="0"/>
              <a:pPr/>
              <a:t>18/10/2023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FAA2E4-7B8F-451E-97D9-3AB926B177B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2251DD-BF6A-4EC4-8623-EE30082253F8}" type="datetimeFigureOut">
              <a:rPr lang="en-US" smtClean="0"/>
              <a:pPr/>
              <a:t>18/10/2023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FAA2E4-7B8F-451E-97D9-3AB926B177B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2251DD-BF6A-4EC4-8623-EE30082253F8}" type="datetimeFigureOut">
              <a:rPr lang="en-US" smtClean="0"/>
              <a:pPr/>
              <a:t>18/10/2023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FAA2E4-7B8F-451E-97D9-3AB926B177B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B8B7C6-597A-42FF-98A3-1C1939BEDDA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168572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DC01960-5C08-4868-811E-25D4D3730E9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2251DD-BF6A-4EC4-8623-EE30082253F8}" type="datetimeFigureOut">
              <a:rPr lang="en-US" smtClean="0"/>
              <a:pPr/>
              <a:t>18/10/2023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FAA2E4-7B8F-451E-97D9-3AB926B177B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2251DD-BF6A-4EC4-8623-EE30082253F8}" type="datetimeFigureOut">
              <a:rPr lang="en-US" smtClean="0"/>
              <a:pPr/>
              <a:t>18/10/2023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FAA2E4-7B8F-451E-97D9-3AB926B177B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2251DD-BF6A-4EC4-8623-EE30082253F8}" type="datetimeFigureOut">
              <a:rPr lang="en-US" smtClean="0"/>
              <a:pPr/>
              <a:t>18/10/2023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FAA2E4-7B8F-451E-97D9-3AB926B177B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2251DD-BF6A-4EC4-8623-EE30082253F8}" type="datetimeFigureOut">
              <a:rPr lang="en-US" smtClean="0"/>
              <a:pPr/>
              <a:t>18/10/2023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FAA2E4-7B8F-451E-97D9-3AB926B177B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2251DD-BF6A-4EC4-8623-EE30082253F8}" type="datetimeFigureOut">
              <a:rPr lang="en-US" smtClean="0"/>
              <a:pPr/>
              <a:t>18/10/2023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FAA2E4-7B8F-451E-97D9-3AB926B177B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2251DD-BF6A-4EC4-8623-EE30082253F8}" type="datetimeFigureOut">
              <a:rPr lang="en-US" smtClean="0"/>
              <a:pPr/>
              <a:t>18/10/2023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FAA2E4-7B8F-451E-97D9-3AB926B177B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2251DD-BF6A-4EC4-8623-EE30082253F8}" type="datetimeFigureOut">
              <a:rPr lang="en-US" smtClean="0"/>
              <a:pPr/>
              <a:t>18/10/2023</a:t>
            </a:fld>
            <a:endParaRPr lang="en-US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2FAA2E4-7B8F-451E-97D9-3AB926B177B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2251DD-BF6A-4EC4-8623-EE30082253F8}" type="datetimeFigureOut">
              <a:rPr lang="en-US" smtClean="0"/>
              <a:pPr/>
              <a:t>18/10/2023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FAA2E4-7B8F-451E-97D9-3AB926B177B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2251DD-BF6A-4EC4-8623-EE30082253F8}" type="datetimeFigureOut">
              <a:rPr lang="en-US" smtClean="0"/>
              <a:pPr/>
              <a:t>18/10/2023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FAA2E4-7B8F-451E-97D9-3AB926B177B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2251DD-BF6A-4EC4-8623-EE30082253F8}" type="datetimeFigureOut">
              <a:rPr lang="en-US" smtClean="0"/>
              <a:pPr/>
              <a:t>18/10/2023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FAA2E4-7B8F-451E-97D9-3AB926B177B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2251DD-BF6A-4EC4-8623-EE30082253F8}" type="datetimeFigureOut">
              <a:rPr lang="en-US" smtClean="0"/>
              <a:pPr/>
              <a:t>18/10/2023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FAA2E4-7B8F-451E-97D9-3AB926B177B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2251DD-BF6A-4EC4-8623-EE30082253F8}" type="datetimeFigureOut">
              <a:rPr lang="en-US" smtClean="0"/>
              <a:pPr/>
              <a:t>18/10/2023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FAA2E4-7B8F-451E-97D9-3AB926B177B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2251DD-BF6A-4EC4-8623-EE30082253F8}" type="datetimeFigureOut">
              <a:rPr lang="en-US" smtClean="0"/>
              <a:pPr/>
              <a:t>18/10/2023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FAA2E4-7B8F-451E-97D9-3AB926B177B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2251DD-BF6A-4EC4-8623-EE30082253F8}" type="datetimeFigureOut">
              <a:rPr lang="en-US" smtClean="0"/>
              <a:pPr/>
              <a:t>18/10/2023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FAA2E4-7B8F-451E-97D9-3AB926B177B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2251DD-BF6A-4EC4-8623-EE30082253F8}" type="datetimeFigureOut">
              <a:rPr lang="en-US" smtClean="0"/>
              <a:pPr/>
              <a:t>18/10/2023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FAA2E4-7B8F-451E-97D9-3AB926B177B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2251DD-BF6A-4EC4-8623-EE30082253F8}" type="datetimeFigureOut">
              <a:rPr lang="en-US" smtClean="0"/>
              <a:pPr/>
              <a:t>18/10/2023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FAA2E4-7B8F-451E-97D9-3AB926B177B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2251DD-BF6A-4EC4-8623-EE30082253F8}" type="datetimeFigureOut">
              <a:rPr lang="en-US" smtClean="0"/>
              <a:pPr/>
              <a:t>18/10/2023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FAA2E4-7B8F-451E-97D9-3AB926B177B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2251DD-BF6A-4EC4-8623-EE30082253F8}" type="datetimeFigureOut">
              <a:rPr lang="en-US" smtClean="0"/>
              <a:pPr/>
              <a:t>18/10/2023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FAA2E4-7B8F-451E-97D9-3AB926B177B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2251DD-BF6A-4EC4-8623-EE30082253F8}" type="datetimeFigureOut">
              <a:rPr lang="en-US" smtClean="0"/>
              <a:pPr/>
              <a:t>18/10/2023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FAA2E4-7B8F-451E-97D9-3AB926B177B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2251DD-BF6A-4EC4-8623-EE30082253F8}" type="datetimeFigureOut">
              <a:rPr lang="en-US" smtClean="0"/>
              <a:pPr/>
              <a:t>18/10/2023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FAA2E4-7B8F-451E-97D9-3AB926B177B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2251DD-BF6A-4EC4-8623-EE30082253F8}" type="datetimeFigureOut">
              <a:rPr lang="en-US" smtClean="0"/>
              <a:pPr/>
              <a:t>18/10/2023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FAA2E4-7B8F-451E-97D9-3AB926B177B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2251DD-BF6A-4EC4-8623-EE30082253F8}" type="datetimeFigureOut">
              <a:rPr lang="en-US" smtClean="0"/>
              <a:pPr/>
              <a:t>18/10/2023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FAA2E4-7B8F-451E-97D9-3AB926B177B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2251DD-BF6A-4EC4-8623-EE30082253F8}" type="datetimeFigureOut">
              <a:rPr lang="en-US" smtClean="0"/>
              <a:pPr/>
              <a:t>18/10/2023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FAA2E4-7B8F-451E-97D9-3AB926B177B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2251DD-BF6A-4EC4-8623-EE30082253F8}" type="datetimeFigureOut">
              <a:rPr lang="en-US" smtClean="0"/>
              <a:pPr/>
              <a:t>18/10/2023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FAA2E4-7B8F-451E-97D9-3AB926B177B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C789FD-A595-4038-9E6E-9F4CBCA2BF96}" type="datetimeFigureOut">
              <a:rPr lang="en-US" smtClean="0"/>
              <a:pPr/>
              <a:t>18/10/2023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F7F5A9-08D9-4F7C-893A-8DF0C81A8D0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C789FD-A595-4038-9E6E-9F4CBCA2BF96}" type="datetimeFigureOut">
              <a:rPr lang="en-US" smtClean="0"/>
              <a:pPr/>
              <a:t>18/10/2023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F7F5A9-08D9-4F7C-893A-8DF0C81A8D0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C789FD-A595-4038-9E6E-9F4CBCA2BF96}" type="datetimeFigureOut">
              <a:rPr lang="en-US" smtClean="0"/>
              <a:pPr/>
              <a:t>18/10/2023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F7F5A9-08D9-4F7C-893A-8DF0C81A8D0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C789FD-A595-4038-9E6E-9F4CBCA2BF96}" type="datetimeFigureOut">
              <a:rPr lang="en-US" smtClean="0"/>
              <a:pPr/>
              <a:t>18/10/2023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F7F5A9-08D9-4F7C-893A-8DF0C81A8D0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2251DD-BF6A-4EC4-8623-EE30082253F8}" type="datetimeFigureOut">
              <a:rPr lang="en-US" smtClean="0"/>
              <a:pPr/>
              <a:t>18/10/2023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FAA2E4-7B8F-451E-97D9-3AB926B177B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C789FD-A595-4038-9E6E-9F4CBCA2BF96}" type="datetimeFigureOut">
              <a:rPr lang="en-US" smtClean="0"/>
              <a:pPr/>
              <a:t>18/10/2023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F7F5A9-08D9-4F7C-893A-8DF0C81A8D0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C789FD-A595-4038-9E6E-9F4CBCA2BF96}" type="datetimeFigureOut">
              <a:rPr lang="en-US" smtClean="0"/>
              <a:pPr/>
              <a:t>18/10/2023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F7F5A9-08D9-4F7C-893A-8DF0C81A8D0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C789FD-A595-4038-9E6E-9F4CBCA2BF96}" type="datetimeFigureOut">
              <a:rPr lang="en-US" smtClean="0"/>
              <a:pPr/>
              <a:t>18/10/2023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F7F5A9-08D9-4F7C-893A-8DF0C81A8D0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C789FD-A595-4038-9E6E-9F4CBCA2BF96}" type="datetimeFigureOut">
              <a:rPr lang="en-US" smtClean="0"/>
              <a:pPr/>
              <a:t>18/10/2023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F7F5A9-08D9-4F7C-893A-8DF0C81A8D0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C789FD-A595-4038-9E6E-9F4CBCA2BF96}" type="datetimeFigureOut">
              <a:rPr lang="en-US" smtClean="0"/>
              <a:pPr/>
              <a:t>18/10/2023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F7F5A9-08D9-4F7C-893A-8DF0C81A8D0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C789FD-A595-4038-9E6E-9F4CBCA2BF96}" type="datetimeFigureOut">
              <a:rPr lang="en-US" smtClean="0"/>
              <a:pPr/>
              <a:t>18/10/2023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F7F5A9-08D9-4F7C-893A-8DF0C81A8D0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C789FD-A595-4038-9E6E-9F4CBCA2BF96}" type="datetimeFigureOut">
              <a:rPr lang="en-US" smtClean="0"/>
              <a:pPr/>
              <a:t>18/10/2023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F7F5A9-08D9-4F7C-893A-8DF0C81A8D0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2251DD-BF6A-4EC4-8623-EE30082253F8}" type="datetimeFigureOut">
              <a:rPr lang="en-US" smtClean="0"/>
              <a:pPr/>
              <a:t>18/10/2023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FAA2E4-7B8F-451E-97D9-3AB926B177B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2251DD-BF6A-4EC4-8623-EE30082253F8}" type="datetimeFigureOut">
              <a:rPr lang="en-US" smtClean="0"/>
              <a:pPr/>
              <a:t>18/10/2023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FAA2E4-7B8F-451E-97D9-3AB926B177B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2251DD-BF6A-4EC4-8623-EE30082253F8}" type="datetimeFigureOut">
              <a:rPr lang="en-US" smtClean="0"/>
              <a:pPr/>
              <a:t>18/10/2023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FAA2E4-7B8F-451E-97D9-3AB926B177B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2251DD-BF6A-4EC4-8623-EE30082253F8}" type="datetimeFigureOut">
              <a:rPr lang="en-US" smtClean="0"/>
              <a:pPr/>
              <a:t>18/10/2023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FAA2E4-7B8F-451E-97D9-3AB926B177B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2251DD-BF6A-4EC4-8623-EE30082253F8}" type="datetimeFigureOut">
              <a:rPr lang="en-US" smtClean="0"/>
              <a:pPr/>
              <a:t>18/10/2023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FAA2E4-7B8F-451E-97D9-3AB926B177B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3.xml"/><Relationship Id="rId3" Type="http://schemas.openxmlformats.org/officeDocument/2006/relationships/slideLayout" Target="../slideLayouts/slideLayout38.xml"/><Relationship Id="rId7" Type="http://schemas.openxmlformats.org/officeDocument/2006/relationships/slideLayout" Target="../slideLayouts/slideLayout42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7.xml"/><Relationship Id="rId1" Type="http://schemas.openxmlformats.org/officeDocument/2006/relationships/slideLayout" Target="../slideLayouts/slideLayout36.xml"/><Relationship Id="rId6" Type="http://schemas.openxmlformats.org/officeDocument/2006/relationships/slideLayout" Target="../slideLayouts/slideLayout41.xml"/><Relationship Id="rId11" Type="http://schemas.openxmlformats.org/officeDocument/2006/relationships/slideLayout" Target="../slideLayouts/slideLayout46.xml"/><Relationship Id="rId5" Type="http://schemas.openxmlformats.org/officeDocument/2006/relationships/slideLayout" Target="../slideLayouts/slideLayout40.xml"/><Relationship Id="rId10" Type="http://schemas.openxmlformats.org/officeDocument/2006/relationships/slideLayout" Target="../slideLayouts/slideLayout45.xml"/><Relationship Id="rId4" Type="http://schemas.openxmlformats.org/officeDocument/2006/relationships/slideLayout" Target="../slideLayouts/slideLayout39.xml"/><Relationship Id="rId9" Type="http://schemas.openxmlformats.org/officeDocument/2006/relationships/slideLayout" Target="../slideLayouts/slideLayout4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2251DD-BF6A-4EC4-8623-EE30082253F8}" type="datetimeFigureOut">
              <a:rPr lang="en-US" smtClean="0"/>
              <a:pPr/>
              <a:t>18/10/2023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FAA2E4-7B8F-451E-97D9-3AB926B177BF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96" r:id="rId12"/>
    <p:sldLayoutId id="2147483697" r:id="rId1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2251DD-BF6A-4EC4-8623-EE30082253F8}" type="datetimeFigureOut">
              <a:rPr lang="en-US" smtClean="0"/>
              <a:pPr/>
              <a:t>18/10/2023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FAA2E4-7B8F-451E-97D9-3AB926B177BF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2251DD-BF6A-4EC4-8623-EE30082253F8}" type="datetimeFigureOut">
              <a:rPr lang="en-US" smtClean="0"/>
              <a:pPr/>
              <a:t>18/10/2023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FAA2E4-7B8F-451E-97D9-3AB926B177BF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C789FD-A595-4038-9E6E-9F4CBCA2BF96}" type="datetimeFigureOut">
              <a:rPr lang="en-US" smtClean="0"/>
              <a:pPr/>
              <a:t>18/10/2023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F7F5A9-08D9-4F7C-893A-8DF0C81A8D0E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audio" Target="../media/audio5.wav"/><Relationship Id="rId1" Type="http://schemas.openxmlformats.org/officeDocument/2006/relationships/slideLayout" Target="../slideLayouts/slideLayout13.xml"/><Relationship Id="rId5" Type="http://schemas.openxmlformats.org/officeDocument/2006/relationships/audio" Target="../media/audio5.bin"/><Relationship Id="rId4" Type="http://schemas.openxmlformats.org/officeDocument/2006/relationships/image" Target="../media/image2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gif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6.xml"/><Relationship Id="rId4" Type="http://schemas.openxmlformats.org/officeDocument/2006/relationships/image" Target="../media/image28.gi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8.png"/><Relationship Id="rId2" Type="http://schemas.openxmlformats.org/officeDocument/2006/relationships/audio" Target="../media/audio1.bin"/><Relationship Id="rId1" Type="http://schemas.openxmlformats.org/officeDocument/2006/relationships/tags" Target="../tags/tag1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notesSlide" Target="../notesSlides/notesSlide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audio2.bin"/><Relationship Id="rId1" Type="http://schemas.openxmlformats.org/officeDocument/2006/relationships/tags" Target="../tags/tag3.xml"/><Relationship Id="rId6" Type="http://schemas.openxmlformats.org/officeDocument/2006/relationships/image" Target="../media/image8.pn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8.png"/><Relationship Id="rId2" Type="http://schemas.openxmlformats.org/officeDocument/2006/relationships/audio" Target="../media/audio3.bin"/><Relationship Id="rId1" Type="http://schemas.openxmlformats.org/officeDocument/2006/relationships/tags" Target="../tags/tag4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jpe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21.jpeg"/><Relationship Id="rId2" Type="http://schemas.openxmlformats.org/officeDocument/2006/relationships/audio" Target="../media/audio4.bin"/><Relationship Id="rId1" Type="http://schemas.openxmlformats.org/officeDocument/2006/relationships/tags" Target="../tags/tag5.xml"/><Relationship Id="rId6" Type="http://schemas.openxmlformats.org/officeDocument/2006/relationships/image" Target="../media/image20.jpeg"/><Relationship Id="rId11" Type="http://schemas.openxmlformats.org/officeDocument/2006/relationships/image" Target="../media/image8.png"/><Relationship Id="rId5" Type="http://schemas.openxmlformats.org/officeDocument/2006/relationships/image" Target="../media/image19.jpeg"/><Relationship Id="rId10" Type="http://schemas.openxmlformats.org/officeDocument/2006/relationships/image" Target="../media/image24.jpeg"/><Relationship Id="rId4" Type="http://schemas.openxmlformats.org/officeDocument/2006/relationships/image" Target="../media/image9.png"/><Relationship Id="rId9" Type="http://schemas.openxmlformats.org/officeDocument/2006/relationships/image" Target="../media/image2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1536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altLang="en-US"/>
          </a:p>
        </p:txBody>
      </p:sp>
      <p:pic>
        <p:nvPicPr>
          <p:cNvPr id="15364" name="Picture 2" descr="D:\lop C3\c2592163c6d50f8b56c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6" y="0"/>
            <a:ext cx="9144000" cy="525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5" name="Rectangle 4"/>
          <p:cNvSpPr>
            <a:spLocks noChangeArrowheads="1"/>
          </p:cNvSpPr>
          <p:nvPr/>
        </p:nvSpPr>
        <p:spPr bwMode="auto">
          <a:xfrm>
            <a:off x="2362200" y="171450"/>
            <a:ext cx="45720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ỦY BAN NHÂN DÂN QUẬN LONG BIÊN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 MẦM NON ĐỨC GIANG</a:t>
            </a:r>
          </a:p>
        </p:txBody>
      </p:sp>
      <p:sp>
        <p:nvSpPr>
          <p:cNvPr id="15367" name="Rectangle 8"/>
          <p:cNvSpPr>
            <a:spLocks noChangeArrowheads="1"/>
          </p:cNvSpPr>
          <p:nvPr/>
        </p:nvSpPr>
        <p:spPr bwMode="auto">
          <a:xfrm>
            <a:off x="1790700" y="2149078"/>
            <a:ext cx="5562600" cy="2462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 ÁN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KHÁM PHÁ KHOA HỌC</a:t>
            </a:r>
          </a:p>
          <a:p>
            <a:pPr algn="ctr"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n-US" alt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</a:t>
            </a:r>
            <a:r>
              <a:rPr lang="en-US" altLang="en-US" sz="2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alt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tài</a:t>
            </a:r>
            <a:r>
              <a:rPr lang="en-US" alt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altLang="en-US" sz="2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alt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alt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thân</a:t>
            </a:r>
            <a:r>
              <a:rPr lang="en-US" alt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alt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</a:t>
            </a:r>
            <a:r>
              <a:rPr lang="en-US" alt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đình</a:t>
            </a:r>
            <a:endParaRPr lang="en-US" altLang="en-US" sz="2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n-US" altLang="en-US" sz="2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alt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:</a:t>
            </a:r>
            <a:r>
              <a:rPr lang="en-US" altLang="en-US" sz="2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Mẫu</a:t>
            </a:r>
            <a:r>
              <a:rPr lang="en-US" alt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alt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altLang="en-US" sz="20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C1</a:t>
            </a:r>
            <a:endParaRPr lang="en-US" altLang="en-US" sz="2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n-US" alt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altLang="en-US" sz="2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alt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altLang="en-US" sz="20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Âu Thị Hiển</a:t>
            </a:r>
            <a:endParaRPr lang="en-US" altLang="en-US" sz="2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368" name="Rectangle 9"/>
          <p:cNvSpPr>
            <a:spLocks noChangeArrowheads="1"/>
          </p:cNvSpPr>
          <p:nvPr/>
        </p:nvSpPr>
        <p:spPr bwMode="auto">
          <a:xfrm>
            <a:off x="2123728" y="4835426"/>
            <a:ext cx="45720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altLang="en-US" sz="24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2023 - 2024 </a:t>
            </a:r>
            <a:endParaRPr lang="en-US" altLang="en-US" sz="2400" dirty="0">
              <a:latin typeface="Times New Roman" panose="02020603050405020304" pitchFamily="18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CED20D1-B820-D958-CFC5-4253D1C8AD8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9078" y="900113"/>
            <a:ext cx="1325844" cy="1314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1637542"/>
      </p:ext>
    </p:extLst>
  </p:cSld>
  <p:clrMapOvr>
    <a:masterClrMapping/>
  </p:clrMapOvr>
  <p:transition>
    <p:randomBar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07781"/>
          </a:xfrm>
        </p:spPr>
      </p:pic>
      <p:sp>
        <p:nvSpPr>
          <p:cNvPr id="7" name="Rectangle 6"/>
          <p:cNvSpPr/>
          <p:nvPr/>
        </p:nvSpPr>
        <p:spPr>
          <a:xfrm>
            <a:off x="1401656" y="1861392"/>
            <a:ext cx="6122672" cy="1561966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/>
          <a:p>
            <a:pPr algn="ctr"/>
            <a:r>
              <a:rPr lang="en-US" sz="4100" b="1" err="1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lang="en-US" sz="4100" b="1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chơi 1: </a:t>
            </a:r>
            <a:r>
              <a:rPr lang="en-US" sz="4100" b="1" dirty="0" err="1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Thử</a:t>
            </a:r>
            <a:r>
              <a:rPr lang="en-US" sz="4100" b="1" dirty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100" b="1" dirty="0" err="1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tài</a:t>
            </a:r>
            <a:r>
              <a:rPr lang="en-US" sz="4100" b="1" dirty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100" b="1" dirty="0" err="1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4100" b="1" dirty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100" b="1" dirty="0" err="1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endParaRPr lang="en-US" sz="4100" b="1" dirty="0">
              <a:ln w="0"/>
              <a:solidFill>
                <a:srgbClr val="FF000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800" b="1" dirty="0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800" b="1" dirty="0" err="1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sz="2800" b="1" dirty="0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giới</a:t>
            </a:r>
            <a:r>
              <a:rPr lang="en-US" sz="2800" b="1" dirty="0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thiệu</a:t>
            </a:r>
            <a:r>
              <a:rPr lang="en-US" sz="2800" b="1" dirty="0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err="1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2800" b="1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chơi - Luật </a:t>
            </a:r>
            <a:r>
              <a:rPr lang="en-US" sz="2800" b="1" dirty="0" err="1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2800" b="1" dirty="0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b="1" dirty="0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800" b="1" dirty="0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sz="2800" b="1" dirty="0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endParaRPr lang="en-US" sz="2800" b="1" dirty="0">
              <a:ln w="0"/>
              <a:solidFill>
                <a:srgbClr val="00206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97" y="11717"/>
            <a:ext cx="745461" cy="7454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941691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  <p:sndAc>
          <p:stSnd>
            <p:snd r:embed="rId2" name="chimes.wav"/>
          </p:stSnd>
        </p:sndAc>
      </p:transition>
    </mc:Choice>
    <mc:Fallback xmlns="">
      <p:transition spd="slow">
        <p:fade/>
        <p:sndAc>
          <p:stSnd>
            <p:snd r:embed="rId5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6" descr="1145086ejqsyt499z"/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0" y="0"/>
            <a:ext cx="762000" cy="1900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1" name="Picture 7" descr="1145086ejqsyt499z"/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514475" y="-981075"/>
            <a:ext cx="571500" cy="2533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2" name="Picture 8" descr="1145086ejqsyt499z"/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8382000" y="0"/>
            <a:ext cx="762000" cy="1900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3" name="Picture 9" descr="1145086ejqsyt499z"/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7229475" y="-981075"/>
            <a:ext cx="571500" cy="2533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4" name="Picture 13" descr="1145086ejqsyt499z"/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028950"/>
            <a:ext cx="762000" cy="1900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5" name="Picture 14" descr="1145086ejqsyt499z"/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981075" y="3590925"/>
            <a:ext cx="571500" cy="2533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6" name="Picture 18" descr="1145086ejqsyt499z"/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6924675" y="3590925"/>
            <a:ext cx="571500" cy="2533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7" name="Picture 19" descr="1145086ejqsyt499z"/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0" y="3243262"/>
            <a:ext cx="762000" cy="1900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2244" name="Picture 20" descr="chuc"/>
          <p:cNvPicPr>
            <a:picLocks noChangeAspect="1" noChangeArrowheads="1" noCrop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2171700"/>
            <a:ext cx="7802562" cy="15323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105324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200000"/>
    </mc:Choice>
    <mc:Fallback xmlns="">
      <p:transition spd="slow" advClick="0" advTm="1200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2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D:\images (2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7144"/>
            <a:ext cx="9144000" cy="51363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685800" y="400051"/>
            <a:ext cx="7620000" cy="38472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vi-VN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Arial" charset="0"/>
              </a:rPr>
              <a:t>I. MỤC ĐÍCH-YÊU CẦU</a:t>
            </a:r>
            <a:endParaRPr lang="vi-VN" sz="2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  <a:sym typeface="Arial" charset="0"/>
            </a:endParaRPr>
          </a:p>
          <a:p>
            <a:pPr algn="just"/>
            <a:r>
              <a:rPr lang="vi-VN" b="1" dirty="0">
                <a:latin typeface="Times New Roman" pitchFamily="18" charset="0"/>
                <a:cs typeface="Times New Roman" pitchFamily="18" charset="0"/>
                <a:sym typeface="Arial" charset="0"/>
              </a:rPr>
              <a:t> </a:t>
            </a:r>
            <a:r>
              <a:rPr lang="vi-VN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Arial" charset="0"/>
              </a:rPr>
              <a:t>1. Kiến thức:</a:t>
            </a:r>
            <a:endParaRPr lang="en-US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  <a:sym typeface="Arial" charset="0"/>
            </a:endParaRPr>
          </a:p>
          <a:p>
            <a:pPr algn="just"/>
            <a:r>
              <a:rPr lang="en-US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Trẻ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viên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gia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đình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Ông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bà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bố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mẹ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…</a:t>
            </a:r>
          </a:p>
          <a:p>
            <a:pPr algn="just"/>
            <a:r>
              <a:rPr lang="vi-VN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Arial" charset="0"/>
              </a:rPr>
              <a:t> </a:t>
            </a:r>
            <a:r>
              <a:rPr lang="vi-VN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Arial" charset="0"/>
              </a:rPr>
              <a:t>2. Kỹ năng:</a:t>
            </a:r>
            <a:r>
              <a:rPr lang="vi-VN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Arial" charset="0"/>
              </a:rPr>
              <a:t>  </a:t>
            </a:r>
            <a:r>
              <a:rPr lang="vi-VN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Arial" charset="0"/>
              </a:rPr>
              <a:t>                                        </a:t>
            </a:r>
            <a:endParaRPr lang="en-US" sz="24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  <a:sym typeface="Arial" charset="0"/>
            </a:endParaRPr>
          </a:p>
          <a:p>
            <a:pPr algn="just"/>
            <a:r>
              <a:rPr lang="vi-VN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Arial" charset="0"/>
              </a:rPr>
              <a:t> 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Trẻ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trả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lời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to, </a:t>
            </a:r>
            <a:r>
              <a:rPr lang="en-US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rõ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ràng</a:t>
            </a:r>
            <a:endParaRPr lang="en-US" sz="24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Trẻ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kỹ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năng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chơi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trò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chơi</a:t>
            </a:r>
            <a:endParaRPr lang="en-US" sz="24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vi-VN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Arial" charset="0"/>
              </a:rPr>
              <a:t>3. Thái độ</a:t>
            </a:r>
            <a:r>
              <a:rPr lang="vi-VN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Arial" charset="0"/>
              </a:rPr>
              <a:t>:</a:t>
            </a:r>
            <a:endParaRPr lang="en-US" sz="2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  <a:sym typeface="Arial" charset="0"/>
            </a:endParaRPr>
          </a:p>
          <a:p>
            <a:r>
              <a:rPr lang="en-US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Trẻ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hứng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thú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tham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gia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endParaRPr lang="en-US" sz="24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Trẻ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tâm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tới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thân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gia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đình</a:t>
            </a:r>
            <a:endParaRPr lang="en-US" sz="24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  <a:sym typeface="Arial" charset="0"/>
            </a:endParaRPr>
          </a:p>
          <a:p>
            <a:endParaRPr lang="en-US" sz="2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  <a:sym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</p:spPr>
      </p:pic>
      <p:sp>
        <p:nvSpPr>
          <p:cNvPr id="5" name="Rounded Rectangle 4"/>
          <p:cNvSpPr/>
          <p:nvPr/>
        </p:nvSpPr>
        <p:spPr>
          <a:xfrm>
            <a:off x="457200" y="914400"/>
            <a:ext cx="8458200" cy="3028950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514350" indent="-514350">
              <a:buFontTx/>
              <a:buAutoNum type="arabicPeriod"/>
              <a:defRPr/>
            </a:pPr>
            <a:r>
              <a:rPr lang="vi-VN" sz="4000" b="1" dirty="0">
                <a:solidFill>
                  <a:srgbClr val="0000FF"/>
                </a:solidFill>
                <a:latin typeface="+mj-lt"/>
                <a:cs typeface="Arial" charset="0"/>
                <a:sym typeface="Arial" charset="0"/>
              </a:rPr>
              <a:t>Ổn định tổ chức, gây hứng thú:</a:t>
            </a:r>
          </a:p>
          <a:p>
            <a:pPr marL="514350" indent="-514350">
              <a:defRPr/>
            </a:pPr>
            <a:r>
              <a:rPr lang="vi-VN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Arial" charset="0"/>
              </a:rPr>
              <a:t>- Cô và trẻ hát bài hát: “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Arial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Arial" charset="0"/>
              </a:rPr>
              <a:t>Cả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Arial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Arial" charset="0"/>
              </a:rPr>
              <a:t>nhà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Arial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Arial" charset="0"/>
              </a:rPr>
              <a:t>thương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Arial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Arial" charset="0"/>
              </a:rPr>
              <a:t>nhau</a:t>
            </a:r>
            <a:r>
              <a:rPr lang="vi-VN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Arial" charset="0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59339017"/>
      </p:ext>
    </p:extLst>
  </p:cSld>
  <p:clrMapOvr>
    <a:masterClrMapping/>
  </p:clrMapOvr>
  <p:transition spd="slow">
    <p:push dir="u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09" y="0"/>
            <a:ext cx="9182746" cy="51435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866900" y="1097757"/>
            <a:ext cx="54102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44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057400" y="1371600"/>
            <a:ext cx="5029200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Arial" charset="0"/>
              </a:rPr>
              <a:t>2.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Arial" charset="0"/>
              </a:rPr>
              <a:t>Phương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Arial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Arial" charset="0"/>
              </a:rPr>
              <a:t>pháp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Arial" charset="0"/>
              </a:rPr>
              <a:t>,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Arial" charset="0"/>
              </a:rPr>
              <a:t>hình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Arial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Arial" charset="0"/>
              </a:rPr>
              <a:t>thức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Arial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Arial" charset="0"/>
              </a:rPr>
              <a:t>tổ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Arial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Arial" charset="0"/>
              </a:rPr>
              <a:t>chức</a:t>
            </a:r>
            <a:r>
              <a:rPr lang="vi-VN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Arial" charset="0"/>
              </a:rPr>
              <a:t>: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  <a:sym typeface="Arial" charset="0"/>
            </a:endParaRPr>
          </a:p>
          <a:p>
            <a:pPr>
              <a:defRPr/>
            </a:pP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sym typeface="Arial" charset="0"/>
              </a:rPr>
              <a:t>*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sym typeface="Arial" charset="0"/>
              </a:rPr>
              <a:t>Trò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sym typeface="Arial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sym typeface="Arial" charset="0"/>
              </a:rPr>
              <a:t>chuyện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sym typeface="Arial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sym typeface="Arial" charset="0"/>
              </a:rPr>
              <a:t>về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sym typeface="Arial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sym typeface="Arial" charset="0"/>
              </a:rPr>
              <a:t>các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sym typeface="Arial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sym typeface="Arial" charset="0"/>
              </a:rPr>
              <a:t>thành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sym typeface="Arial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sym typeface="Arial" charset="0"/>
              </a:rPr>
              <a:t>viên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sym typeface="Arial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sym typeface="Arial" charset="0"/>
              </a:rPr>
              <a:t>trong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sym typeface="Arial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sym typeface="Arial" charset="0"/>
              </a:rPr>
              <a:t>gia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sym typeface="Arial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sym typeface="Arial" charset="0"/>
              </a:rPr>
              <a:t>đình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sym typeface="Arial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sym typeface="Arial" charset="0"/>
              </a:rPr>
              <a:t>bé</a:t>
            </a:r>
            <a:endParaRPr lang="en-US" sz="32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  <a:sym typeface="Arial" charset="0"/>
            </a:endParaRPr>
          </a:p>
          <a:p>
            <a:pPr>
              <a:defRPr/>
            </a:pPr>
            <a:endParaRPr lang="vi-VN" sz="3200" b="1" dirty="0">
              <a:solidFill>
                <a:srgbClr val="FF0000"/>
              </a:solidFill>
              <a:cs typeface="Arial" charset="0"/>
              <a:sym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00701954"/>
      </p:ext>
    </p:extLst>
  </p:cSld>
  <p:clrMapOvr>
    <a:masterClrMapping/>
  </p:clrMapOvr>
  <p:transition spd="med">
    <p:pull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TAComputer\Desktop\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</p:spPr>
      </p:pic>
      <p:pic>
        <p:nvPicPr>
          <p:cNvPr id="6" name="Picture 5" descr="images (26)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428728" y="1339444"/>
            <a:ext cx="6357982" cy="3161132"/>
          </a:xfrm>
          <a:prstGeom prst="rect">
            <a:avLst/>
          </a:prstGeom>
        </p:spPr>
      </p:pic>
      <p:cxnSp>
        <p:nvCxnSpPr>
          <p:cNvPr id="9" name="Straight Arrow Connector 8"/>
          <p:cNvCxnSpPr/>
          <p:nvPr/>
        </p:nvCxnSpPr>
        <p:spPr>
          <a:xfrm rot="16200000" flipV="1">
            <a:off x="2777120" y="1294796"/>
            <a:ext cx="589364" cy="142876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2643174" y="803660"/>
            <a:ext cx="9286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/>
              <a:t>Ông</a:t>
            </a:r>
            <a:endParaRPr lang="en-US" sz="2400" b="1" dirty="0"/>
          </a:p>
        </p:txBody>
      </p:sp>
      <p:cxnSp>
        <p:nvCxnSpPr>
          <p:cNvPr id="13" name="Straight Arrow Connector 12"/>
          <p:cNvCxnSpPr/>
          <p:nvPr/>
        </p:nvCxnSpPr>
        <p:spPr>
          <a:xfrm rot="5400000" flipH="1" flipV="1">
            <a:off x="5098855" y="1384093"/>
            <a:ext cx="589364" cy="7143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5286380" y="857238"/>
            <a:ext cx="9286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/>
              <a:t>Bà</a:t>
            </a:r>
            <a:endParaRPr lang="en-US" sz="2400" b="1" dirty="0"/>
          </a:p>
        </p:txBody>
      </p:sp>
      <p:cxnSp>
        <p:nvCxnSpPr>
          <p:cNvPr id="16" name="Straight Arrow Connector 15"/>
          <p:cNvCxnSpPr/>
          <p:nvPr/>
        </p:nvCxnSpPr>
        <p:spPr>
          <a:xfrm rot="16200000" flipV="1">
            <a:off x="3821901" y="1214428"/>
            <a:ext cx="642942" cy="142876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3786182" y="750081"/>
            <a:ext cx="7143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/>
              <a:t>Mẹ</a:t>
            </a:r>
            <a:endParaRPr lang="en-US" sz="2400" b="1" dirty="0"/>
          </a:p>
        </p:txBody>
      </p:sp>
      <p:cxnSp>
        <p:nvCxnSpPr>
          <p:cNvPr id="20" name="Straight Arrow Connector 19"/>
          <p:cNvCxnSpPr/>
          <p:nvPr/>
        </p:nvCxnSpPr>
        <p:spPr>
          <a:xfrm rot="5400000" flipH="1" flipV="1">
            <a:off x="6384739" y="1223358"/>
            <a:ext cx="375050" cy="285752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6572264" y="803660"/>
            <a:ext cx="8572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/>
              <a:t>Bố</a:t>
            </a:r>
            <a:endParaRPr lang="en-US" sz="2400" b="1" dirty="0"/>
          </a:p>
        </p:txBody>
      </p:sp>
      <p:cxnSp>
        <p:nvCxnSpPr>
          <p:cNvPr id="24" name="Straight Arrow Connector 23"/>
          <p:cNvCxnSpPr/>
          <p:nvPr/>
        </p:nvCxnSpPr>
        <p:spPr>
          <a:xfrm rot="10800000">
            <a:off x="1357290" y="2035965"/>
            <a:ext cx="785818" cy="267893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571472" y="1714494"/>
            <a:ext cx="100013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err="1"/>
              <a:t>Chị</a:t>
            </a:r>
            <a:r>
              <a:rPr lang="en-US" sz="2000" b="1" dirty="0"/>
              <a:t> </a:t>
            </a:r>
            <a:r>
              <a:rPr lang="en-US" sz="2000" b="1" dirty="0" err="1"/>
              <a:t>gái</a:t>
            </a:r>
            <a:endParaRPr lang="en-US" sz="2000" b="1" dirty="0"/>
          </a:p>
        </p:txBody>
      </p:sp>
      <p:cxnSp>
        <p:nvCxnSpPr>
          <p:cNvPr id="28" name="Straight Arrow Connector 27"/>
          <p:cNvCxnSpPr/>
          <p:nvPr/>
        </p:nvCxnSpPr>
        <p:spPr>
          <a:xfrm flipV="1">
            <a:off x="5357818" y="2786064"/>
            <a:ext cx="2428892" cy="214314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30" name="TextBox 29"/>
          <p:cNvSpPr txBox="1"/>
          <p:nvPr/>
        </p:nvSpPr>
        <p:spPr>
          <a:xfrm>
            <a:off x="7715272" y="2464593"/>
            <a:ext cx="107157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err="1"/>
              <a:t>Em</a:t>
            </a:r>
            <a:r>
              <a:rPr lang="en-US" sz="2000" b="1" dirty="0"/>
              <a:t> </a:t>
            </a:r>
            <a:r>
              <a:rPr lang="en-US" sz="2000" b="1" dirty="0" err="1"/>
              <a:t>Trai</a:t>
            </a:r>
            <a:endParaRPr lang="en-US" sz="2000" b="1" dirty="0"/>
          </a:p>
        </p:txBody>
      </p:sp>
      <p:sp>
        <p:nvSpPr>
          <p:cNvPr id="42" name="TextBox 41"/>
          <p:cNvSpPr txBox="1"/>
          <p:nvPr/>
        </p:nvSpPr>
        <p:spPr>
          <a:xfrm>
            <a:off x="3428992" y="4554155"/>
            <a:ext cx="24288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solidFill>
                  <a:srgbClr val="FF0000"/>
                </a:solidFill>
              </a:rPr>
              <a:t>Gia</a:t>
            </a:r>
            <a:r>
              <a:rPr lang="en-US" sz="2800" b="1" dirty="0">
                <a:solidFill>
                  <a:srgbClr val="FF0000"/>
                </a:solidFill>
              </a:rPr>
              <a:t> </a:t>
            </a:r>
            <a:r>
              <a:rPr lang="en-US" sz="2800" b="1" dirty="0" err="1">
                <a:solidFill>
                  <a:srgbClr val="FF0000"/>
                </a:solidFill>
              </a:rPr>
              <a:t>đình</a:t>
            </a:r>
            <a:r>
              <a:rPr lang="en-US" sz="2800" b="1" dirty="0">
                <a:solidFill>
                  <a:srgbClr val="FF0000"/>
                </a:solidFill>
              </a:rPr>
              <a:t> </a:t>
            </a:r>
            <a:r>
              <a:rPr lang="en-US" sz="2800" b="1" dirty="0" err="1">
                <a:solidFill>
                  <a:srgbClr val="FF0000"/>
                </a:solidFill>
              </a:rPr>
              <a:t>lớn</a:t>
            </a:r>
            <a:endParaRPr lang="en-US" sz="2800" b="1" dirty="0">
              <a:solidFill>
                <a:srgbClr val="FF0000"/>
              </a:solidFill>
            </a:endParaRPr>
          </a:p>
        </p:txBody>
      </p:sp>
      <p:pic>
        <p:nvPicPr>
          <p:cNvPr id="47" name="~PP651.WAV">
            <a:hlinkClick r:id="" action="ppaction://media"/>
          </p:cNvPr>
          <p:cNvPicPr>
            <a:picLocks noRot="1" noChangeAspect="1"/>
          </p:cNvPicPr>
          <p:nvPr>
            <a:wavAudioFile r:embed="rId2" name="~PP651.WAV"/>
          </p:nvPr>
        </p:nvPicPr>
        <p:blipFill>
          <a:blip r:embed="rId7" cstate="print"/>
          <a:stretch>
            <a:fillRect/>
          </a:stretch>
        </p:blipFill>
        <p:spPr>
          <a:xfrm>
            <a:off x="8632825" y="4760119"/>
            <a:ext cx="304800" cy="22860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 advTm="28547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6" dur="500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1" dur="2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2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7"/>
                </p:tgtEl>
              </p:cMediaNode>
            </p:audio>
          </p:childTnLst>
        </p:cTn>
      </p:par>
    </p:tnLst>
    <p:bldLst>
      <p:bldP spid="11" grpId="0"/>
      <p:bldP spid="14" grpId="0"/>
      <p:bldP spid="18" grpId="0"/>
      <p:bldP spid="22" grpId="0"/>
      <p:bldP spid="30" grpId="0"/>
      <p:bldP spid="4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1071538" y="642924"/>
            <a:ext cx="757242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err="1">
                <a:solidFill>
                  <a:srgbClr val="FF0000"/>
                </a:solidFill>
              </a:rPr>
              <a:t>Các</a:t>
            </a:r>
            <a:r>
              <a:rPr lang="en-US" sz="2000" b="1" dirty="0">
                <a:solidFill>
                  <a:srgbClr val="FF0000"/>
                </a:solidFill>
              </a:rPr>
              <a:t> con </a:t>
            </a:r>
            <a:r>
              <a:rPr lang="en-US" sz="2000" b="1" dirty="0" err="1">
                <a:solidFill>
                  <a:srgbClr val="FF0000"/>
                </a:solidFill>
              </a:rPr>
              <a:t>thể</a:t>
            </a:r>
            <a:r>
              <a:rPr lang="en-US" sz="2000" b="1" dirty="0">
                <a:solidFill>
                  <a:srgbClr val="FF0000"/>
                </a:solidFill>
              </a:rPr>
              <a:t> </a:t>
            </a:r>
            <a:r>
              <a:rPr lang="en-US" sz="2000" b="1" dirty="0" err="1">
                <a:solidFill>
                  <a:srgbClr val="FF0000"/>
                </a:solidFill>
              </a:rPr>
              <a:t>hiện</a:t>
            </a:r>
            <a:r>
              <a:rPr lang="en-US" sz="2000" b="1" dirty="0">
                <a:solidFill>
                  <a:srgbClr val="FF0000"/>
                </a:solidFill>
              </a:rPr>
              <a:t> </a:t>
            </a:r>
            <a:r>
              <a:rPr lang="en-US" sz="2000" b="1" dirty="0" err="1">
                <a:solidFill>
                  <a:srgbClr val="FF0000"/>
                </a:solidFill>
              </a:rPr>
              <a:t>tình</a:t>
            </a:r>
            <a:r>
              <a:rPr lang="en-US" sz="2000" b="1" dirty="0">
                <a:solidFill>
                  <a:srgbClr val="FF0000"/>
                </a:solidFill>
              </a:rPr>
              <a:t> </a:t>
            </a:r>
            <a:r>
              <a:rPr lang="en-US" sz="2000" b="1" dirty="0" err="1">
                <a:solidFill>
                  <a:srgbClr val="FF0000"/>
                </a:solidFill>
              </a:rPr>
              <a:t>yêu</a:t>
            </a:r>
            <a:r>
              <a:rPr lang="en-US" sz="2000" b="1" dirty="0">
                <a:solidFill>
                  <a:srgbClr val="FF0000"/>
                </a:solidFill>
              </a:rPr>
              <a:t> </a:t>
            </a:r>
            <a:r>
              <a:rPr lang="en-US" sz="2000" b="1" dirty="0" err="1">
                <a:solidFill>
                  <a:srgbClr val="FF0000"/>
                </a:solidFill>
              </a:rPr>
              <a:t>thương</a:t>
            </a:r>
            <a:r>
              <a:rPr lang="en-US" sz="2000" b="1" dirty="0">
                <a:solidFill>
                  <a:srgbClr val="FF0000"/>
                </a:solidFill>
              </a:rPr>
              <a:t> </a:t>
            </a:r>
            <a:r>
              <a:rPr lang="en-US" sz="2000" b="1" dirty="0" err="1">
                <a:solidFill>
                  <a:srgbClr val="FF0000"/>
                </a:solidFill>
              </a:rPr>
              <a:t>đối</a:t>
            </a:r>
            <a:r>
              <a:rPr lang="en-US" sz="2000" b="1" dirty="0">
                <a:solidFill>
                  <a:srgbClr val="FF0000"/>
                </a:solidFill>
              </a:rPr>
              <a:t> </a:t>
            </a:r>
            <a:r>
              <a:rPr lang="en-US" sz="2000" b="1" dirty="0" err="1">
                <a:solidFill>
                  <a:srgbClr val="FF0000"/>
                </a:solidFill>
              </a:rPr>
              <a:t>với</a:t>
            </a:r>
            <a:r>
              <a:rPr lang="en-US" sz="2000" b="1" dirty="0">
                <a:solidFill>
                  <a:srgbClr val="FF0000"/>
                </a:solidFill>
              </a:rPr>
              <a:t> </a:t>
            </a:r>
            <a:r>
              <a:rPr lang="en-US" sz="2000" b="1" dirty="0" err="1">
                <a:solidFill>
                  <a:srgbClr val="FF0000"/>
                </a:solidFill>
              </a:rPr>
              <a:t>gia</a:t>
            </a:r>
            <a:r>
              <a:rPr lang="en-US" sz="2000" b="1" dirty="0">
                <a:solidFill>
                  <a:srgbClr val="FF0000"/>
                </a:solidFill>
              </a:rPr>
              <a:t> </a:t>
            </a:r>
            <a:r>
              <a:rPr lang="en-US" sz="2000" b="1" dirty="0" err="1">
                <a:solidFill>
                  <a:srgbClr val="FF0000"/>
                </a:solidFill>
              </a:rPr>
              <a:t>đình</a:t>
            </a:r>
            <a:r>
              <a:rPr lang="en-US" sz="2000" b="1" dirty="0">
                <a:solidFill>
                  <a:srgbClr val="FF0000"/>
                </a:solidFill>
              </a:rPr>
              <a:t> </a:t>
            </a:r>
            <a:r>
              <a:rPr lang="en-US" sz="2000" b="1" dirty="0" err="1">
                <a:solidFill>
                  <a:srgbClr val="FF0000"/>
                </a:solidFill>
              </a:rPr>
              <a:t>như</a:t>
            </a:r>
            <a:r>
              <a:rPr lang="en-US" sz="2000" b="1" dirty="0">
                <a:solidFill>
                  <a:srgbClr val="FF0000"/>
                </a:solidFill>
              </a:rPr>
              <a:t> </a:t>
            </a:r>
            <a:r>
              <a:rPr lang="en-US" sz="2000" b="1" dirty="0" err="1">
                <a:solidFill>
                  <a:srgbClr val="FF0000"/>
                </a:solidFill>
              </a:rPr>
              <a:t>thế</a:t>
            </a:r>
            <a:r>
              <a:rPr lang="en-US" sz="2000" b="1" dirty="0">
                <a:solidFill>
                  <a:srgbClr val="FF0000"/>
                </a:solidFill>
              </a:rPr>
              <a:t> </a:t>
            </a:r>
            <a:r>
              <a:rPr lang="en-US" sz="2000" b="1" dirty="0" err="1">
                <a:solidFill>
                  <a:srgbClr val="FF0000"/>
                </a:solidFill>
              </a:rPr>
              <a:t>nào</a:t>
            </a:r>
            <a:r>
              <a:rPr lang="en-US" sz="2000" b="1" dirty="0">
                <a:solidFill>
                  <a:srgbClr val="FF0000"/>
                </a:solidFill>
              </a:rPr>
              <a:t>?</a:t>
            </a:r>
          </a:p>
        </p:txBody>
      </p:sp>
      <p:pic>
        <p:nvPicPr>
          <p:cNvPr id="6" name="Picture 5" descr="images (31)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00035" y="1446602"/>
            <a:ext cx="2619375" cy="2571768"/>
          </a:xfrm>
          <a:prstGeom prst="rect">
            <a:avLst/>
          </a:prstGeom>
        </p:spPr>
      </p:pic>
      <p:pic>
        <p:nvPicPr>
          <p:cNvPr id="7" name="Picture 6" descr="tải xuống (18)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357555" y="1446602"/>
            <a:ext cx="2619375" cy="2571768"/>
          </a:xfrm>
          <a:prstGeom prst="rect">
            <a:avLst/>
          </a:prstGeom>
        </p:spPr>
      </p:pic>
      <p:pic>
        <p:nvPicPr>
          <p:cNvPr id="8" name="Picture 7" descr="tải xuống (19)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143637" y="1446602"/>
            <a:ext cx="2543181" cy="2571768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khung-hinh-dep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Picture 6" descr="chup-anh-gia-dinh-4-nguoi-07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428728" y="1500180"/>
            <a:ext cx="6215106" cy="2911280"/>
          </a:xfrm>
          <a:prstGeom prst="rect">
            <a:avLst/>
          </a:prstGeom>
        </p:spPr>
      </p:pic>
      <p:cxnSp>
        <p:nvCxnSpPr>
          <p:cNvPr id="9" name="Straight Arrow Connector 8"/>
          <p:cNvCxnSpPr/>
          <p:nvPr/>
        </p:nvCxnSpPr>
        <p:spPr>
          <a:xfrm rot="5400000" flipH="1" flipV="1">
            <a:off x="5357818" y="1339445"/>
            <a:ext cx="642942" cy="21431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5643570" y="803660"/>
            <a:ext cx="9286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/>
              <a:t>Mẹ</a:t>
            </a:r>
            <a:endParaRPr lang="en-US" sz="2400" b="1" dirty="0"/>
          </a:p>
        </p:txBody>
      </p:sp>
      <p:cxnSp>
        <p:nvCxnSpPr>
          <p:cNvPr id="13" name="Straight Arrow Connector 12"/>
          <p:cNvCxnSpPr/>
          <p:nvPr/>
        </p:nvCxnSpPr>
        <p:spPr>
          <a:xfrm rot="16200000" flipV="1">
            <a:off x="3205748" y="1366234"/>
            <a:ext cx="803678" cy="21431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3214678" y="803660"/>
            <a:ext cx="64294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/>
              <a:t>Bố</a:t>
            </a:r>
            <a:endParaRPr lang="en-US" sz="2400" b="1" dirty="0"/>
          </a:p>
        </p:txBody>
      </p:sp>
      <p:cxnSp>
        <p:nvCxnSpPr>
          <p:cNvPr id="16" name="Straight Arrow Connector 15"/>
          <p:cNvCxnSpPr/>
          <p:nvPr/>
        </p:nvCxnSpPr>
        <p:spPr>
          <a:xfrm rot="16200000" flipV="1">
            <a:off x="2509228" y="1312655"/>
            <a:ext cx="696521" cy="85725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1714480" y="1071552"/>
            <a:ext cx="12858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err="1"/>
              <a:t>Em</a:t>
            </a:r>
            <a:r>
              <a:rPr lang="en-US" sz="2000" b="1" dirty="0"/>
              <a:t> </a:t>
            </a:r>
            <a:r>
              <a:rPr lang="en-US" sz="2000" b="1" dirty="0" err="1"/>
              <a:t>gái</a:t>
            </a:r>
            <a:endParaRPr lang="en-US" sz="2000" b="1" dirty="0"/>
          </a:p>
        </p:txBody>
      </p:sp>
      <p:cxnSp>
        <p:nvCxnSpPr>
          <p:cNvPr id="20" name="Straight Arrow Connector 19"/>
          <p:cNvCxnSpPr/>
          <p:nvPr/>
        </p:nvCxnSpPr>
        <p:spPr>
          <a:xfrm rot="16200000" flipV="1">
            <a:off x="3679025" y="1946668"/>
            <a:ext cx="1285884" cy="7143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3786182" y="1071552"/>
            <a:ext cx="114300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err="1"/>
              <a:t>Anh</a:t>
            </a:r>
            <a:r>
              <a:rPr lang="en-US" sz="2000" b="1" dirty="0"/>
              <a:t> </a:t>
            </a:r>
            <a:r>
              <a:rPr lang="en-US" sz="2000" b="1" dirty="0" err="1"/>
              <a:t>trai</a:t>
            </a:r>
            <a:endParaRPr lang="en-US" sz="2000" b="1" dirty="0"/>
          </a:p>
        </p:txBody>
      </p:sp>
      <p:sp>
        <p:nvSpPr>
          <p:cNvPr id="23" name="TextBox 22"/>
          <p:cNvSpPr txBox="1"/>
          <p:nvPr/>
        </p:nvSpPr>
        <p:spPr>
          <a:xfrm>
            <a:off x="3286116" y="4393419"/>
            <a:ext cx="264320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solidFill>
                  <a:srgbClr val="FF0000"/>
                </a:solidFill>
              </a:rPr>
              <a:t>Gia</a:t>
            </a:r>
            <a:r>
              <a:rPr lang="en-US" sz="2800" b="1" dirty="0">
                <a:solidFill>
                  <a:srgbClr val="FF0000"/>
                </a:solidFill>
              </a:rPr>
              <a:t> </a:t>
            </a:r>
            <a:r>
              <a:rPr lang="en-US" sz="2800" b="1" dirty="0" err="1">
                <a:solidFill>
                  <a:srgbClr val="FF0000"/>
                </a:solidFill>
              </a:rPr>
              <a:t>đình</a:t>
            </a:r>
            <a:r>
              <a:rPr lang="en-US" sz="2800" b="1" dirty="0">
                <a:solidFill>
                  <a:srgbClr val="FF0000"/>
                </a:solidFill>
              </a:rPr>
              <a:t> </a:t>
            </a:r>
            <a:r>
              <a:rPr lang="en-US" sz="2800" b="1" dirty="0" err="1">
                <a:solidFill>
                  <a:srgbClr val="FF0000"/>
                </a:solidFill>
              </a:rPr>
              <a:t>nhỏ</a:t>
            </a:r>
            <a:endParaRPr lang="en-US" sz="2800" b="1" dirty="0">
              <a:solidFill>
                <a:srgbClr val="FF0000"/>
              </a:solidFill>
            </a:endParaRPr>
          </a:p>
        </p:txBody>
      </p:sp>
      <p:pic>
        <p:nvPicPr>
          <p:cNvPr id="27" name="~PP1215.WAV">
            <a:hlinkClick r:id="" action="ppaction://media"/>
          </p:cNvPr>
          <p:cNvPicPr>
            <a:picLocks noRot="1" noChangeAspect="1"/>
          </p:cNvPicPr>
          <p:nvPr>
            <a:wavAudioFile r:embed="rId2" name="~PP1215.WAV"/>
          </p:nvPr>
        </p:nvPicPr>
        <p:blipFill>
          <a:blip r:embed="rId6" cstate="print"/>
          <a:stretch>
            <a:fillRect/>
          </a:stretch>
        </p:blipFill>
        <p:spPr>
          <a:xfrm>
            <a:off x="8632825" y="4760119"/>
            <a:ext cx="304800" cy="22860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 advTm="19282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51" dur="20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52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7"/>
                </p:tgtEl>
              </p:cMediaNode>
            </p:audio>
          </p:childTnLst>
        </p:cTn>
      </p:par>
    </p:tnLst>
    <p:bldLst>
      <p:bldP spid="11" grpId="0"/>
      <p:bldP spid="14" grpId="0"/>
      <p:bldP spid="18" grpId="0"/>
      <p:bldP spid="2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ải xuống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928662" y="321453"/>
            <a:ext cx="74295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solidFill>
                  <a:srgbClr val="7030A0"/>
                </a:solidFill>
              </a:rPr>
              <a:t>Thế</a:t>
            </a:r>
            <a:r>
              <a:rPr lang="en-US" sz="2400" dirty="0">
                <a:solidFill>
                  <a:srgbClr val="7030A0"/>
                </a:solidFill>
              </a:rPr>
              <a:t> </a:t>
            </a:r>
            <a:r>
              <a:rPr lang="en-US" sz="2400" dirty="0" err="1">
                <a:solidFill>
                  <a:srgbClr val="7030A0"/>
                </a:solidFill>
              </a:rPr>
              <a:t>nào</a:t>
            </a:r>
            <a:r>
              <a:rPr lang="en-US" sz="2400" dirty="0">
                <a:solidFill>
                  <a:srgbClr val="7030A0"/>
                </a:solidFill>
              </a:rPr>
              <a:t> </a:t>
            </a:r>
            <a:r>
              <a:rPr lang="en-US" sz="2400" dirty="0" err="1">
                <a:solidFill>
                  <a:srgbClr val="7030A0"/>
                </a:solidFill>
              </a:rPr>
              <a:t>là</a:t>
            </a:r>
            <a:r>
              <a:rPr lang="en-US" sz="2400" dirty="0">
                <a:solidFill>
                  <a:srgbClr val="7030A0"/>
                </a:solidFill>
              </a:rPr>
              <a:t> </a:t>
            </a:r>
            <a:r>
              <a:rPr lang="en-US" sz="2400" dirty="0" err="1">
                <a:solidFill>
                  <a:srgbClr val="7030A0"/>
                </a:solidFill>
              </a:rPr>
              <a:t>gia</a:t>
            </a:r>
            <a:r>
              <a:rPr lang="en-US" sz="2400" dirty="0">
                <a:solidFill>
                  <a:srgbClr val="7030A0"/>
                </a:solidFill>
              </a:rPr>
              <a:t> </a:t>
            </a:r>
            <a:r>
              <a:rPr lang="en-US" sz="2400" dirty="0" err="1">
                <a:solidFill>
                  <a:srgbClr val="7030A0"/>
                </a:solidFill>
              </a:rPr>
              <a:t>đình</a:t>
            </a:r>
            <a:r>
              <a:rPr lang="en-US" sz="2400" dirty="0">
                <a:solidFill>
                  <a:srgbClr val="7030A0"/>
                </a:solidFill>
              </a:rPr>
              <a:t> </a:t>
            </a:r>
            <a:r>
              <a:rPr lang="en-US" sz="2400" dirty="0" err="1">
                <a:solidFill>
                  <a:srgbClr val="7030A0"/>
                </a:solidFill>
              </a:rPr>
              <a:t>ít</a:t>
            </a:r>
            <a:r>
              <a:rPr lang="en-US" sz="2400" dirty="0">
                <a:solidFill>
                  <a:srgbClr val="7030A0"/>
                </a:solidFill>
              </a:rPr>
              <a:t> con? </a:t>
            </a:r>
            <a:r>
              <a:rPr lang="en-US" sz="2400" dirty="0" err="1">
                <a:solidFill>
                  <a:srgbClr val="7030A0"/>
                </a:solidFill>
              </a:rPr>
              <a:t>Thế</a:t>
            </a:r>
            <a:r>
              <a:rPr lang="en-US" sz="2400" dirty="0">
                <a:solidFill>
                  <a:srgbClr val="7030A0"/>
                </a:solidFill>
              </a:rPr>
              <a:t> </a:t>
            </a:r>
            <a:r>
              <a:rPr lang="en-US" sz="2400" dirty="0" err="1">
                <a:solidFill>
                  <a:srgbClr val="7030A0"/>
                </a:solidFill>
              </a:rPr>
              <a:t>nào</a:t>
            </a:r>
            <a:r>
              <a:rPr lang="en-US" sz="2400" dirty="0">
                <a:solidFill>
                  <a:srgbClr val="7030A0"/>
                </a:solidFill>
              </a:rPr>
              <a:t> </a:t>
            </a:r>
            <a:r>
              <a:rPr lang="en-US" sz="2400" dirty="0" err="1">
                <a:solidFill>
                  <a:srgbClr val="7030A0"/>
                </a:solidFill>
              </a:rPr>
              <a:t>là</a:t>
            </a:r>
            <a:r>
              <a:rPr lang="en-US" sz="2400" dirty="0">
                <a:solidFill>
                  <a:srgbClr val="7030A0"/>
                </a:solidFill>
              </a:rPr>
              <a:t> </a:t>
            </a:r>
            <a:r>
              <a:rPr lang="en-US" sz="2400" dirty="0" err="1">
                <a:solidFill>
                  <a:srgbClr val="7030A0"/>
                </a:solidFill>
              </a:rPr>
              <a:t>gia</a:t>
            </a:r>
            <a:r>
              <a:rPr lang="en-US" sz="2400" dirty="0">
                <a:solidFill>
                  <a:srgbClr val="7030A0"/>
                </a:solidFill>
              </a:rPr>
              <a:t> </a:t>
            </a:r>
            <a:r>
              <a:rPr lang="en-US" sz="2400" dirty="0" err="1">
                <a:solidFill>
                  <a:srgbClr val="7030A0"/>
                </a:solidFill>
              </a:rPr>
              <a:t>đình</a:t>
            </a:r>
            <a:r>
              <a:rPr lang="en-US" sz="2400" dirty="0">
                <a:solidFill>
                  <a:srgbClr val="7030A0"/>
                </a:solidFill>
              </a:rPr>
              <a:t> </a:t>
            </a:r>
            <a:r>
              <a:rPr lang="en-US" sz="2400" dirty="0" err="1">
                <a:solidFill>
                  <a:srgbClr val="7030A0"/>
                </a:solidFill>
              </a:rPr>
              <a:t>đông</a:t>
            </a:r>
            <a:r>
              <a:rPr lang="en-US" sz="2400" dirty="0">
                <a:solidFill>
                  <a:srgbClr val="7030A0"/>
                </a:solidFill>
              </a:rPr>
              <a:t> con?</a:t>
            </a:r>
          </a:p>
        </p:txBody>
      </p:sp>
      <p:pic>
        <p:nvPicPr>
          <p:cNvPr id="6" name="Picture 5" descr="images (27)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00034" y="1017974"/>
            <a:ext cx="3786214" cy="3107553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142976" y="4179105"/>
            <a:ext cx="207170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Gia</a:t>
            </a:r>
            <a:r>
              <a:rPr lang="en-US" sz="20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đình</a:t>
            </a:r>
            <a:r>
              <a:rPr lang="en-US" sz="20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ít</a:t>
            </a:r>
            <a:r>
              <a:rPr lang="en-US" sz="20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con</a:t>
            </a:r>
          </a:p>
        </p:txBody>
      </p:sp>
      <p:pic>
        <p:nvPicPr>
          <p:cNvPr id="8" name="Picture 7" descr="KYN-9559-9723-1597637670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714876" y="1017974"/>
            <a:ext cx="4143404" cy="3107553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5572132" y="4179105"/>
            <a:ext cx="242889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Gia</a:t>
            </a:r>
            <a:r>
              <a:rPr lang="en-US" sz="20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đình</a:t>
            </a:r>
            <a:r>
              <a:rPr lang="en-US" sz="20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đông</a:t>
            </a:r>
            <a:r>
              <a:rPr lang="en-US" sz="20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con</a:t>
            </a:r>
          </a:p>
        </p:txBody>
      </p:sp>
      <p:pic>
        <p:nvPicPr>
          <p:cNvPr id="11" name="~PP2086.WAV">
            <a:hlinkClick r:id="" action="ppaction://media"/>
          </p:cNvPr>
          <p:cNvPicPr>
            <a:picLocks noRot="1" noChangeAspect="1"/>
          </p:cNvPicPr>
          <p:nvPr>
            <a:wavAudioFile r:embed="rId2" name="~PP2086.WAV"/>
          </p:nvPr>
        </p:nvPicPr>
        <p:blipFill>
          <a:blip r:embed="rId7" cstate="print"/>
          <a:stretch>
            <a:fillRect/>
          </a:stretch>
        </p:blipFill>
        <p:spPr>
          <a:xfrm>
            <a:off x="8632825" y="4760119"/>
            <a:ext cx="304800" cy="22860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 advTm="22451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32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</p:childTnLst>
        </p:cTn>
      </p:par>
    </p:tnLst>
    <p:bldLst>
      <p:bldP spid="5" grpId="0"/>
      <p:bldP spid="7" grpId="0"/>
      <p:bldP spid="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-24380" y="0"/>
            <a:ext cx="9168380" cy="514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TextBox 5"/>
          <p:cNvSpPr txBox="1"/>
          <p:nvPr/>
        </p:nvSpPr>
        <p:spPr>
          <a:xfrm>
            <a:off x="1643042" y="642924"/>
            <a:ext cx="557216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diễn</a:t>
            </a:r>
            <a:r>
              <a:rPr lang="en-US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gia</a:t>
            </a:r>
            <a:r>
              <a:rPr lang="en-US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đình</a:t>
            </a:r>
            <a:r>
              <a:rPr lang="en-US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pic>
        <p:nvPicPr>
          <p:cNvPr id="9" name="Picture 8" descr="images (29)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143241" y="1071552"/>
            <a:ext cx="2619375" cy="1714512"/>
          </a:xfrm>
          <a:prstGeom prst="rect">
            <a:avLst/>
          </a:prstGeom>
        </p:spPr>
      </p:pic>
      <p:pic>
        <p:nvPicPr>
          <p:cNvPr id="11" name="Picture 10" descr="tải xuống (16)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57158" y="1071552"/>
            <a:ext cx="2552700" cy="1714512"/>
          </a:xfrm>
          <a:prstGeom prst="rect">
            <a:avLst/>
          </a:prstGeom>
        </p:spPr>
      </p:pic>
      <p:pic>
        <p:nvPicPr>
          <p:cNvPr id="12" name="Picture 11" descr="tải xuống (13)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6072198" y="1071552"/>
            <a:ext cx="2552700" cy="1714512"/>
          </a:xfrm>
          <a:prstGeom prst="rect">
            <a:avLst/>
          </a:prstGeom>
        </p:spPr>
      </p:pic>
      <p:pic>
        <p:nvPicPr>
          <p:cNvPr id="13" name="Picture 12" descr="tải xuống (17)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285721" y="2946800"/>
            <a:ext cx="2619375" cy="1714512"/>
          </a:xfrm>
          <a:prstGeom prst="rect">
            <a:avLst/>
          </a:prstGeom>
        </p:spPr>
      </p:pic>
      <p:pic>
        <p:nvPicPr>
          <p:cNvPr id="14" name="Picture 13" descr="images (30).jp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3143240" y="2946800"/>
            <a:ext cx="2643206" cy="1821669"/>
          </a:xfrm>
          <a:prstGeom prst="rect">
            <a:avLst/>
          </a:prstGeom>
        </p:spPr>
      </p:pic>
      <p:pic>
        <p:nvPicPr>
          <p:cNvPr id="15" name="Picture 14" descr="148507711626658-v.jp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6000760" y="2946799"/>
            <a:ext cx="2714644" cy="1875248"/>
          </a:xfrm>
          <a:prstGeom prst="rect">
            <a:avLst/>
          </a:prstGeom>
        </p:spPr>
      </p:pic>
      <p:pic>
        <p:nvPicPr>
          <p:cNvPr id="19" name="~PP2495.WAV">
            <a:hlinkClick r:id="" action="ppaction://media"/>
          </p:cNvPr>
          <p:cNvPicPr>
            <a:picLocks noRot="1" noChangeAspect="1"/>
          </p:cNvPicPr>
          <p:nvPr>
            <a:wavAudioFile r:embed="rId2" name="~PP2495.WAV"/>
          </p:nvPr>
        </p:nvPicPr>
        <p:blipFill>
          <a:blip r:embed="rId11" cstate="print"/>
          <a:stretch>
            <a:fillRect/>
          </a:stretch>
        </p:blipFill>
        <p:spPr>
          <a:xfrm>
            <a:off x="8632825" y="4760119"/>
            <a:ext cx="304800" cy="22860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 advTm="27825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1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6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1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6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3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9"/>
                </p:tgtEl>
              </p:cMediaNode>
            </p:audio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9.1|0.4|0.7|0.5|0.8|0.6|0.8|0.3|0.9|0.4|1.2|0.3|7.2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0.5|2.4|2.9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.9|0.9|0.7|0.4|1|0.4|1|0.4|4.5|0.4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6|4.9|4.6|0.7|2.9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.4|3.5|2.8|2.3|1.7|2.2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" val="10,615582300,C:\Documents and Settings\PhongLan\Desktop\Giao an E-Learning Phan biet hinh tron hinh vuong\PHÂN BIỆT HÌNH TRÒN, VUÔNG, TAM GIÁC, CHỮ NHẬT  da sua\Media.ppcx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301</TotalTime>
  <Words>260</Words>
  <Application>Microsoft Office PowerPoint</Application>
  <PresentationFormat>On-screen Show (16:9)</PresentationFormat>
  <Paragraphs>41</Paragraphs>
  <Slides>11</Slides>
  <Notes>1</Notes>
  <HiddenSlides>0</HiddenSlides>
  <MMClips>4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11</vt:i4>
      </vt:variant>
    </vt:vector>
  </HeadingPairs>
  <TitlesOfParts>
    <vt:vector size="18" baseType="lpstr">
      <vt:lpstr>Arial</vt:lpstr>
      <vt:lpstr>Calibri</vt:lpstr>
      <vt:lpstr>Times New Roman</vt:lpstr>
      <vt:lpstr>Office Theme</vt:lpstr>
      <vt:lpstr>2_Office Theme</vt:lpstr>
      <vt:lpstr>1_Office Theme</vt:lpstr>
      <vt:lpstr>Custom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TAComputer</dc:creator>
  <cp:lastModifiedBy>Administrator</cp:lastModifiedBy>
  <cp:revision>37</cp:revision>
  <dcterms:created xsi:type="dcterms:W3CDTF">2021-11-05T13:26:50Z</dcterms:created>
  <dcterms:modified xsi:type="dcterms:W3CDTF">2023-10-18T05:44:23Z</dcterms:modified>
</cp:coreProperties>
</file>