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58" r:id="rId3"/>
    <p:sldId id="260" r:id="rId4"/>
    <p:sldId id="261" r:id="rId5"/>
    <p:sldId id="262" r:id="rId6"/>
    <p:sldId id="267" r:id="rId7"/>
    <p:sldId id="268" r:id="rId8"/>
    <p:sldId id="269" r:id="rId9"/>
    <p:sldId id="264" r:id="rId10"/>
    <p:sldId id="265" r:id="rId11"/>
    <p:sldId id="263" r:id="rId12"/>
    <p:sldId id="266" r:id="rId13"/>
    <p:sldId id="270" r:id="rId14"/>
    <p:sldId id="271" r:id="rId15"/>
    <p:sldId id="272" r:id="rId16"/>
    <p:sldId id="273" r:id="rId17"/>
    <p:sldId id="27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79" d="100"/>
          <a:sy n="79" d="100"/>
        </p:scale>
        <p:origin x="850" y="67"/>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EFAF7DB-220E-474B-A306-B18848A2E64E}">
      <dgm:prSet phldrT="[Text]"/>
      <dgm:spPr>
        <a:solidFill>
          <a:schemeClr val="accent5">
            <a:lumMod val="50000"/>
          </a:schemeClr>
        </a:solidFill>
      </dgm:spPr>
      <dgm:t>
        <a:bodyPr/>
        <a:lstStyle/>
        <a:p>
          <a:r>
            <a:rPr lang="vi-VN" dirty="0"/>
            <a:t>Bà</a:t>
          </a:r>
          <a:r>
            <a:rPr lang="en-US" dirty="0" err="1"/>
            <a:t>i</a:t>
          </a:r>
          <a:r>
            <a:rPr lang="en-US" dirty="0"/>
            <a:t> </a:t>
          </a:r>
          <a:r>
            <a:rPr lang="vi-VN" dirty="0"/>
            <a:t>hát hãy </a:t>
          </a:r>
          <a:r>
            <a:rPr lang="en-US" dirty="0" err="1"/>
            <a:t>xoay</a:t>
          </a:r>
          <a:r>
            <a:rPr lang="vi-VN" dirty="0"/>
            <a:t> nào?</a:t>
          </a:r>
          <a:endParaRPr lang="en-US" dirty="0"/>
        </a:p>
      </dgm:t>
    </dgm:pt>
    <dgm:pt modelId="{ADEA5C60-BA03-45CE-8AE4-87E8350E817F}" type="parTrans" cxnId="{E88E6FD0-5EE8-42CE-8AC4-D71962510EE7}">
      <dgm:prSet/>
      <dgm:spPr/>
      <dgm:t>
        <a:bodyPr/>
        <a:lstStyle/>
        <a:p>
          <a:endParaRPr lang="en-US"/>
        </a:p>
      </dgm:t>
    </dgm:pt>
    <dgm:pt modelId="{8655DB40-16AB-41AF-B7B9-C009642A6E8E}" type="sibTrans" cxnId="{E88E6FD0-5EE8-42CE-8AC4-D71962510EE7}">
      <dgm:prSet/>
      <dgm:spPr/>
      <dgm:t>
        <a:bodyPr/>
        <a:lstStyle/>
        <a:p>
          <a:endParaRPr lang="en-US"/>
        </a:p>
      </dgm:t>
    </dgm:pt>
    <dgm:pt modelId="{9CA7C66F-6CF9-4093-95BD-C861D9811AA0}">
      <dgm:prSet phldrT="[Text]"/>
      <dgm:spPr>
        <a:solidFill>
          <a:schemeClr val="accent3">
            <a:lumMod val="50000"/>
          </a:schemeClr>
        </a:solidFill>
      </dgm:spPr>
      <dgm:t>
        <a:bodyPr/>
        <a:lstStyle/>
        <a:p>
          <a:r>
            <a:rPr lang="vi-VN" dirty="0"/>
            <a:t>Bài hát vì sao con mèo rửa mặt?</a:t>
          </a:r>
          <a:endParaRPr lang="en-US" dirty="0"/>
        </a:p>
      </dgm:t>
      <dgm:extLst>
        <a:ext uri="{E40237B7-FDA0-4F09-8148-C483321AD2D9}">
          <dgm14:cNvPr xmlns:dgm14="http://schemas.microsoft.com/office/drawing/2010/diagram" id="0" name="" descr="Basic Block List" title="SmartArt"/>
        </a:ext>
      </dgm:extLst>
    </dgm:pt>
    <dgm:pt modelId="{5C383048-3A83-419C-82E9-AA46D2B4FFD3}" type="parTrans" cxnId="{1A254136-9EEE-43D0-BC71-1289B085104A}">
      <dgm:prSet/>
      <dgm:spPr/>
      <dgm:t>
        <a:bodyPr/>
        <a:lstStyle/>
        <a:p>
          <a:endParaRPr lang="en-US"/>
        </a:p>
      </dgm:t>
    </dgm:pt>
    <dgm:pt modelId="{9AC506A7-F034-46F5-B26F-46FD22856FB4}" type="sibTrans" cxnId="{1A254136-9EEE-43D0-BC71-1289B085104A}">
      <dgm:prSet/>
      <dgm:spPr/>
      <dgm:t>
        <a:bodyPr/>
        <a:lstStyle/>
        <a:p>
          <a:endParaRPr lang="en-US"/>
        </a:p>
      </dgm:t>
    </dgm:pt>
    <dgm:pt modelId="{8AEC6483-23EF-4414-8E2A-6A005181899E}">
      <dgm:prSet phldrT="[Text]"/>
      <dgm:spPr/>
      <dgm:t>
        <a:bodyPr/>
        <a:lstStyle/>
        <a:p>
          <a:r>
            <a:rPr lang="vi-VN" dirty="0"/>
            <a:t>Bài hát bé tập đánh răng.</a:t>
          </a:r>
          <a:endParaRPr lang="en-US" dirty="0"/>
        </a:p>
      </dgm:t>
    </dgm:pt>
    <dgm:pt modelId="{526DBE94-00A7-461E-AF61-51DFFA468BD0}" type="parTrans" cxnId="{976405B9-79B8-494E-A105-801AB128A327}">
      <dgm:prSet/>
      <dgm:spPr/>
      <dgm:t>
        <a:bodyPr/>
        <a:lstStyle/>
        <a:p>
          <a:endParaRPr lang="en-US"/>
        </a:p>
      </dgm:t>
    </dgm:pt>
    <dgm:pt modelId="{C81D2561-AE20-4589-919A-5479573342B0}" type="sibTrans" cxnId="{976405B9-79B8-494E-A105-801AB128A327}">
      <dgm:prSet/>
      <dgm:spPr/>
      <dgm:t>
        <a:bodyPr/>
        <a:lstStyle/>
        <a:p>
          <a:endParaRPr lang="en-US"/>
        </a:p>
      </dgm:t>
    </dgm:pt>
    <dgm:pt modelId="{056BF56F-CC43-4DDD-9D89-CA94DE101ECC}">
      <dgm:prSet phldrT="[Text]"/>
      <dgm:spPr>
        <a:solidFill>
          <a:schemeClr val="accent5">
            <a:lumMod val="75000"/>
          </a:schemeClr>
        </a:solidFill>
      </dgm:spPr>
      <dgm:t>
        <a:bodyPr/>
        <a:lstStyle/>
        <a:p>
          <a:r>
            <a:rPr lang="vi-VN" dirty="0"/>
            <a:t>Bài hát hãy nhanh tay.</a:t>
          </a:r>
          <a:endParaRPr lang="en-US" dirty="0"/>
        </a:p>
      </dgm:t>
    </dgm:pt>
    <dgm:pt modelId="{001921C4-E4A3-488C-B466-13D798BB2038}" type="parTrans" cxnId="{778F2B2A-B50E-4B4B-8031-BBB0BAF3076A}">
      <dgm:prSet/>
      <dgm:spPr/>
      <dgm:t>
        <a:bodyPr/>
        <a:lstStyle/>
        <a:p>
          <a:endParaRPr lang="en-US"/>
        </a:p>
      </dgm:t>
    </dgm:pt>
    <dgm:pt modelId="{B28DA56B-359A-427D-B40B-7C9A5E29DAD4}" type="sibTrans" cxnId="{778F2B2A-B50E-4B4B-8031-BBB0BAF3076A}">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 modelId="{EAA4FAF7-2B1B-440D-AB04-52061A8327A8}" type="pres">
      <dgm:prSet presAssocID="{0EFAF7DB-220E-474B-A306-B18848A2E64E}" presName="node" presStyleLbl="node1" presStyleIdx="0" presStyleCnt="4">
        <dgm:presLayoutVars>
          <dgm:bulletEnabled val="1"/>
        </dgm:presLayoutVars>
      </dgm:prSet>
      <dgm:spPr/>
    </dgm:pt>
    <dgm:pt modelId="{D86C629E-FD24-4979-AD6C-FF765663342C}" type="pres">
      <dgm:prSet presAssocID="{8655DB40-16AB-41AF-B7B9-C009642A6E8E}" presName="sibTrans" presStyleCnt="0"/>
      <dgm:spPr/>
    </dgm:pt>
    <dgm:pt modelId="{C593AB34-4B84-4F47-A09D-1663F9F71AFC}" type="pres">
      <dgm:prSet presAssocID="{9CA7C66F-6CF9-4093-95BD-C861D9811AA0}" presName="node" presStyleLbl="node1" presStyleIdx="1" presStyleCnt="4">
        <dgm:presLayoutVars>
          <dgm:bulletEnabled val="1"/>
        </dgm:presLayoutVars>
      </dgm:prSet>
      <dgm:spPr/>
    </dgm:pt>
    <dgm:pt modelId="{5AD6466A-5AEB-4BDD-BDCC-43ADA92E714A}" type="pres">
      <dgm:prSet presAssocID="{9AC506A7-F034-46F5-B26F-46FD22856FB4}" presName="sibTrans" presStyleCnt="0"/>
      <dgm:spPr/>
    </dgm:pt>
    <dgm:pt modelId="{917D3CD9-BA5B-404E-931F-223BF970C99B}" type="pres">
      <dgm:prSet presAssocID="{8AEC6483-23EF-4414-8E2A-6A005181899E}" presName="node" presStyleLbl="node1" presStyleIdx="2" presStyleCnt="4">
        <dgm:presLayoutVars>
          <dgm:bulletEnabled val="1"/>
        </dgm:presLayoutVars>
      </dgm:prSet>
      <dgm:spPr/>
    </dgm:pt>
    <dgm:pt modelId="{D803BB6F-28BD-4A03-B872-7769C680243B}" type="pres">
      <dgm:prSet presAssocID="{C81D2561-AE20-4589-919A-5479573342B0}" presName="sibTrans" presStyleCnt="0"/>
      <dgm:spPr/>
    </dgm:pt>
    <dgm:pt modelId="{4F7EBD7D-DFCF-42D9-919C-E6E65091B79C}" type="pres">
      <dgm:prSet presAssocID="{056BF56F-CC43-4DDD-9D89-CA94DE101ECC}" presName="node" presStyleLbl="node1" presStyleIdx="3" presStyleCnt="4">
        <dgm:presLayoutVars>
          <dgm:bulletEnabled val="1"/>
        </dgm:presLayoutVars>
      </dgm:prSet>
      <dgm:spPr/>
    </dgm:pt>
  </dgm:ptLst>
  <dgm:cxnLst>
    <dgm:cxn modelId="{4C41BE15-3799-4642-92AF-58F1C6904769}" type="presOf" srcId="{056BF56F-CC43-4DDD-9D89-CA94DE101ECC}" destId="{4F7EBD7D-DFCF-42D9-919C-E6E65091B79C}" srcOrd="0" destOrd="0" presId="urn:microsoft.com/office/officeart/2005/8/layout/default"/>
    <dgm:cxn modelId="{98E9781F-6C85-4C8B-A8C8-ACC68D56FD26}" type="presOf" srcId="{0EFAF7DB-220E-474B-A306-B18848A2E64E}" destId="{EAA4FAF7-2B1B-440D-AB04-52061A8327A8}" srcOrd="0" destOrd="0" presId="urn:microsoft.com/office/officeart/2005/8/layout/default"/>
    <dgm:cxn modelId="{778F2B2A-B50E-4B4B-8031-BBB0BAF3076A}" srcId="{B842BC11-90CF-49FF-8D61-E8A8AAFE1BB6}" destId="{056BF56F-CC43-4DDD-9D89-CA94DE101ECC}" srcOrd="3" destOrd="0" parTransId="{001921C4-E4A3-488C-B466-13D798BB2038}" sibTransId="{B28DA56B-359A-427D-B40B-7C9A5E29DAD4}"/>
    <dgm:cxn modelId="{1A254136-9EEE-43D0-BC71-1289B085104A}" srcId="{B842BC11-90CF-49FF-8D61-E8A8AAFE1BB6}" destId="{9CA7C66F-6CF9-4093-95BD-C861D9811AA0}" srcOrd="1" destOrd="0" parTransId="{5C383048-3A83-419C-82E9-AA46D2B4FFD3}" sibTransId="{9AC506A7-F034-46F5-B26F-46FD22856FB4}"/>
    <dgm:cxn modelId="{C2739289-C7F5-4C2B-8002-E64A84A3CCF1}" type="presOf" srcId="{9CA7C66F-6CF9-4093-95BD-C861D9811AA0}" destId="{C593AB34-4B84-4F47-A09D-1663F9F71AFC}" srcOrd="0" destOrd="0" presId="urn:microsoft.com/office/officeart/2005/8/layout/default"/>
    <dgm:cxn modelId="{4B3A68AC-F7E0-44C7-B1C8-7CD80B465A26}" type="presOf" srcId="{8AEC6483-23EF-4414-8E2A-6A005181899E}" destId="{917D3CD9-BA5B-404E-931F-223BF970C99B}" srcOrd="0" destOrd="0" presId="urn:microsoft.com/office/officeart/2005/8/layout/default"/>
    <dgm:cxn modelId="{976405B9-79B8-494E-A105-801AB128A327}" srcId="{B842BC11-90CF-49FF-8D61-E8A8AAFE1BB6}" destId="{8AEC6483-23EF-4414-8E2A-6A005181899E}" srcOrd="2" destOrd="0" parTransId="{526DBE94-00A7-461E-AF61-51DFFA468BD0}" sibTransId="{C81D2561-AE20-4589-919A-5479573342B0}"/>
    <dgm:cxn modelId="{E88E6FD0-5EE8-42CE-8AC4-D71962510EE7}" srcId="{B842BC11-90CF-49FF-8D61-E8A8AAFE1BB6}" destId="{0EFAF7DB-220E-474B-A306-B18848A2E64E}" srcOrd="0" destOrd="0" parTransId="{ADEA5C60-BA03-45CE-8AE4-87E8350E817F}" sibTransId="{8655DB40-16AB-41AF-B7B9-C009642A6E8E}"/>
    <dgm:cxn modelId="{7095E1F8-4EDE-4430-B07D-B7175589A733}" type="presOf" srcId="{B842BC11-90CF-49FF-8D61-E8A8AAFE1BB6}" destId="{068CCA7D-1404-4068-AB93-6968EFC37502}" srcOrd="0" destOrd="0" presId="urn:microsoft.com/office/officeart/2005/8/layout/default"/>
    <dgm:cxn modelId="{BC5FF21A-43E7-485A-B596-C5AADF327B05}" type="presParOf" srcId="{068CCA7D-1404-4068-AB93-6968EFC37502}" destId="{EAA4FAF7-2B1B-440D-AB04-52061A8327A8}" srcOrd="0" destOrd="0" presId="urn:microsoft.com/office/officeart/2005/8/layout/default"/>
    <dgm:cxn modelId="{7DBDEB3C-0922-4C11-B032-8800766EAAC7}" type="presParOf" srcId="{068CCA7D-1404-4068-AB93-6968EFC37502}" destId="{D86C629E-FD24-4979-AD6C-FF765663342C}" srcOrd="1" destOrd="0" presId="urn:microsoft.com/office/officeart/2005/8/layout/default"/>
    <dgm:cxn modelId="{613FE1F9-EF48-4B26-8AF0-FACA67BF29EB}" type="presParOf" srcId="{068CCA7D-1404-4068-AB93-6968EFC37502}" destId="{C593AB34-4B84-4F47-A09D-1663F9F71AFC}" srcOrd="2" destOrd="0" presId="urn:microsoft.com/office/officeart/2005/8/layout/default"/>
    <dgm:cxn modelId="{40AAE183-EE4F-4AB0-9437-11D5128906F3}" type="presParOf" srcId="{068CCA7D-1404-4068-AB93-6968EFC37502}" destId="{5AD6466A-5AEB-4BDD-BDCC-43ADA92E714A}" srcOrd="3" destOrd="0" presId="urn:microsoft.com/office/officeart/2005/8/layout/default"/>
    <dgm:cxn modelId="{0859D5FC-F1F1-41ED-AFE7-9ED996860B28}" type="presParOf" srcId="{068CCA7D-1404-4068-AB93-6968EFC37502}" destId="{917D3CD9-BA5B-404E-931F-223BF970C99B}" srcOrd="4" destOrd="0" presId="urn:microsoft.com/office/officeart/2005/8/layout/default"/>
    <dgm:cxn modelId="{235E33CA-9331-4C4F-9FB8-E86BD246400B}" type="presParOf" srcId="{068CCA7D-1404-4068-AB93-6968EFC37502}" destId="{D803BB6F-28BD-4A03-B872-7769C680243B}" srcOrd="5" destOrd="0" presId="urn:microsoft.com/office/officeart/2005/8/layout/default"/>
    <dgm:cxn modelId="{B063FF6D-1F2D-472D-8B4C-B6A378A09833}" type="presParOf" srcId="{068CCA7D-1404-4068-AB93-6968EFC37502}" destId="{4F7EBD7D-DFCF-42D9-919C-E6E65091B79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FAF7-2B1B-440D-AB04-52061A8327A8}">
      <dsp:nvSpPr>
        <dsp:cNvPr id="0" name=""/>
        <dsp:cNvSpPr/>
      </dsp:nvSpPr>
      <dsp:spPr>
        <a:xfrm>
          <a:off x="604" y="561706"/>
          <a:ext cx="2357240" cy="141434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t>Bà</a:t>
          </a:r>
          <a:r>
            <a:rPr lang="en-US" sz="2000" kern="1200" dirty="0" err="1"/>
            <a:t>i</a:t>
          </a:r>
          <a:r>
            <a:rPr lang="en-US" sz="2000" kern="1200" dirty="0"/>
            <a:t> </a:t>
          </a:r>
          <a:r>
            <a:rPr lang="vi-VN" sz="2000" kern="1200" dirty="0"/>
            <a:t>hát hãy </a:t>
          </a:r>
          <a:r>
            <a:rPr lang="en-US" sz="2000" kern="1200" dirty="0" err="1"/>
            <a:t>xoay</a:t>
          </a:r>
          <a:r>
            <a:rPr lang="vi-VN" sz="2000" kern="1200" dirty="0"/>
            <a:t> nào?</a:t>
          </a:r>
          <a:endParaRPr lang="en-US" sz="2000" kern="1200" dirty="0"/>
        </a:p>
      </dsp:txBody>
      <dsp:txXfrm>
        <a:off x="604" y="561706"/>
        <a:ext cx="2357240" cy="1414344"/>
      </dsp:txXfrm>
    </dsp:sp>
    <dsp:sp modelId="{C593AB34-4B84-4F47-A09D-1663F9F71AFC}">
      <dsp:nvSpPr>
        <dsp:cNvPr id="0" name=""/>
        <dsp:cNvSpPr/>
      </dsp:nvSpPr>
      <dsp:spPr>
        <a:xfrm>
          <a:off x="2593568" y="561706"/>
          <a:ext cx="2357240" cy="1414344"/>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t>Bài hát vì sao con mèo rửa mặt?</a:t>
          </a:r>
          <a:endParaRPr lang="en-US" sz="2000" kern="1200" dirty="0"/>
        </a:p>
      </dsp:txBody>
      <dsp:txXfrm>
        <a:off x="2593568" y="561706"/>
        <a:ext cx="2357240" cy="1414344"/>
      </dsp:txXfrm>
    </dsp:sp>
    <dsp:sp modelId="{917D3CD9-BA5B-404E-931F-223BF970C99B}">
      <dsp:nvSpPr>
        <dsp:cNvPr id="0" name=""/>
        <dsp:cNvSpPr/>
      </dsp:nvSpPr>
      <dsp:spPr>
        <a:xfrm>
          <a:off x="604" y="2211774"/>
          <a:ext cx="2357240" cy="14143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t>Bài hát bé tập đánh răng.</a:t>
          </a:r>
          <a:endParaRPr lang="en-US" sz="2000" kern="1200" dirty="0"/>
        </a:p>
      </dsp:txBody>
      <dsp:txXfrm>
        <a:off x="604" y="2211774"/>
        <a:ext cx="2357240" cy="1414344"/>
      </dsp:txXfrm>
    </dsp:sp>
    <dsp:sp modelId="{4F7EBD7D-DFCF-42D9-919C-E6E65091B79C}">
      <dsp:nvSpPr>
        <dsp:cNvPr id="0" name=""/>
        <dsp:cNvSpPr/>
      </dsp:nvSpPr>
      <dsp:spPr>
        <a:xfrm>
          <a:off x="2593568" y="2211774"/>
          <a:ext cx="2357240" cy="1414344"/>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t>Bài hát hãy nhanh tay.</a:t>
          </a:r>
          <a:endParaRPr lang="en-US" sz="2000" kern="1200" dirty="0"/>
        </a:p>
      </dsp:txBody>
      <dsp:txXfrm>
        <a:off x="2593568" y="2211774"/>
        <a:ext cx="2357240" cy="14143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10/15/2023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10/15/2023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10/15/2023</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10/15/2023</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10/15/2023</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10/15/2023</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10/15/2023</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4E5E14-700A-3180-A834-F01D1D7367C3}"/>
              </a:ext>
            </a:extLst>
          </p:cNvPr>
          <p:cNvSpPr txBox="1">
            <a:spLocks noChangeArrowheads="1"/>
          </p:cNvSpPr>
          <p:nvPr/>
        </p:nvSpPr>
        <p:spPr bwMode="auto">
          <a:xfrm>
            <a:off x="2060575" y="136525"/>
            <a:ext cx="746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000" dirty="0">
                <a:latin typeface="#9Slide04 SFU Toledo Bold" panose="00000700000000000000" pitchFamily="2" charset="0"/>
              </a:rPr>
              <a:t>ỦY BAN NHÂN DÂN QUÂN LONG BIÊN</a:t>
            </a:r>
          </a:p>
          <a:p>
            <a:pPr algn="ctr" eaLnBrk="1" hangingPunct="1"/>
            <a:r>
              <a:rPr lang="vi-VN" altLang="en-US" sz="2000" dirty="0">
                <a:latin typeface="#9Slide04 SFU Toledo Bold" panose="00000700000000000000" pitchFamily="2" charset="0"/>
              </a:rPr>
              <a:t>TRƯỜNG MẦM NON ĐỨC GIANG</a:t>
            </a:r>
            <a:endParaRPr lang="en-US" altLang="en-US" sz="2000" dirty="0">
              <a:latin typeface="#9Slide04 SFU Toledo Bold" panose="00000700000000000000" pitchFamily="2" charset="0"/>
            </a:endParaRPr>
          </a:p>
        </p:txBody>
      </p:sp>
      <p:sp>
        <p:nvSpPr>
          <p:cNvPr id="9" name="TextBox 8">
            <a:extLst>
              <a:ext uri="{FF2B5EF4-FFF2-40B4-BE49-F238E27FC236}">
                <a16:creationId xmlns:a16="http://schemas.microsoft.com/office/drawing/2014/main" id="{CC8F97CE-3B70-95BE-D53B-C766AE740E46}"/>
              </a:ext>
            </a:extLst>
          </p:cNvPr>
          <p:cNvSpPr txBox="1">
            <a:spLocks noChangeArrowheads="1"/>
          </p:cNvSpPr>
          <p:nvPr/>
        </p:nvSpPr>
        <p:spPr bwMode="auto">
          <a:xfrm>
            <a:off x="2251886" y="1619250"/>
            <a:ext cx="746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800" dirty="0">
                <a:latin typeface="#9Slide04 SFU Toledo Bold" panose="00000700000000000000" pitchFamily="2" charset="0"/>
              </a:rPr>
              <a:t>LĨNH VỰC: PHÁT TRIỂN NGÔN NGỮ</a:t>
            </a:r>
            <a:endParaRPr lang="en-US" altLang="en-US" sz="2800" dirty="0">
              <a:latin typeface="#9Slide04 SFU Toledo Bold" panose="00000700000000000000" pitchFamily="2" charset="0"/>
            </a:endParaRPr>
          </a:p>
        </p:txBody>
      </p:sp>
      <p:sp>
        <p:nvSpPr>
          <p:cNvPr id="10" name="TextBox 9">
            <a:extLst>
              <a:ext uri="{FF2B5EF4-FFF2-40B4-BE49-F238E27FC236}">
                <a16:creationId xmlns:a16="http://schemas.microsoft.com/office/drawing/2014/main" id="{4216F50D-4FC1-A893-9DD4-400C8C797327}"/>
              </a:ext>
            </a:extLst>
          </p:cNvPr>
          <p:cNvSpPr txBox="1">
            <a:spLocks noChangeArrowheads="1"/>
          </p:cNvSpPr>
          <p:nvPr/>
        </p:nvSpPr>
        <p:spPr bwMode="auto">
          <a:xfrm>
            <a:off x="2251886" y="2109787"/>
            <a:ext cx="746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800">
                <a:latin typeface="#9Slide04 SFU Toledo Bold" panose="00000700000000000000" pitchFamily="2" charset="0"/>
              </a:rPr>
              <a:t>Đề tài</a:t>
            </a:r>
            <a:r>
              <a:rPr lang="en-US" altLang="en-US" sz="2800">
                <a:latin typeface="#9Slide04 SFU Toledo Bold" panose="00000700000000000000" pitchFamily="2" charset="0"/>
              </a:rPr>
              <a:t> truyện : Gáu con bị đau răng</a:t>
            </a:r>
          </a:p>
        </p:txBody>
      </p:sp>
      <p:sp>
        <p:nvSpPr>
          <p:cNvPr id="11" name="TextBox 10">
            <a:extLst>
              <a:ext uri="{FF2B5EF4-FFF2-40B4-BE49-F238E27FC236}">
                <a16:creationId xmlns:a16="http://schemas.microsoft.com/office/drawing/2014/main" id="{455D1E6C-E763-6DDF-CB9C-41922962D709}"/>
              </a:ext>
            </a:extLst>
          </p:cNvPr>
          <p:cNvSpPr txBox="1">
            <a:spLocks noChangeArrowheads="1"/>
          </p:cNvSpPr>
          <p:nvPr/>
        </p:nvSpPr>
        <p:spPr bwMode="auto">
          <a:xfrm>
            <a:off x="2251886" y="3584575"/>
            <a:ext cx="7461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400" dirty="0">
                <a:latin typeface="#9Slide04 SFU Toledo Bold" panose="00000700000000000000" pitchFamily="2" charset="0"/>
              </a:rPr>
              <a:t>Lứa tuổi: </a:t>
            </a:r>
            <a:r>
              <a:rPr lang="en-US" altLang="en-US" sz="2400" dirty="0">
                <a:latin typeface="#9Slide04 SFU Toledo Bold" panose="00000700000000000000" pitchFamily="2" charset="0"/>
              </a:rPr>
              <a:t>4</a:t>
            </a:r>
            <a:r>
              <a:rPr lang="vi-VN" altLang="en-US" sz="2400" dirty="0">
                <a:latin typeface="#9Slide04 SFU Toledo Bold" panose="00000700000000000000" pitchFamily="2" charset="0"/>
              </a:rPr>
              <a:t> - </a:t>
            </a:r>
            <a:r>
              <a:rPr lang="en-US" altLang="en-US" sz="2400" dirty="0">
                <a:latin typeface="#9Slide04 SFU Toledo Bold" panose="00000700000000000000" pitchFamily="2" charset="0"/>
              </a:rPr>
              <a:t>5</a:t>
            </a:r>
            <a:r>
              <a:rPr lang="vi-VN" altLang="en-US" sz="2400" dirty="0">
                <a:latin typeface="#9Slide04 SFU Toledo Bold" panose="00000700000000000000" pitchFamily="2" charset="0"/>
              </a:rPr>
              <a:t> tuổi</a:t>
            </a:r>
          </a:p>
          <a:p>
            <a:pPr algn="ctr" eaLnBrk="1" hangingPunct="1"/>
            <a:r>
              <a:rPr lang="vi-VN" altLang="en-US" sz="2400" dirty="0">
                <a:latin typeface="#9Slide04 SFU Toledo Bold" panose="00000700000000000000" pitchFamily="2" charset="0"/>
              </a:rPr>
              <a:t>Giáo viên: </a:t>
            </a:r>
            <a:r>
              <a:rPr lang="en-US" altLang="en-US" sz="2400" dirty="0" err="1">
                <a:latin typeface="#9Slide04 SFU Toledo Bold" panose="00000700000000000000" pitchFamily="2" charset="0"/>
              </a:rPr>
              <a:t>Nguyễn</a:t>
            </a:r>
            <a:r>
              <a:rPr lang="en-US" altLang="en-US" sz="2400" dirty="0">
                <a:latin typeface="#9Slide04 SFU Toledo Bold" panose="00000700000000000000" pitchFamily="2" charset="0"/>
              </a:rPr>
              <a:t> </a:t>
            </a:r>
            <a:r>
              <a:rPr lang="en-US" altLang="en-US" sz="2400" dirty="0" err="1">
                <a:latin typeface="#9Slide04 SFU Toledo Bold" panose="00000700000000000000" pitchFamily="2" charset="0"/>
              </a:rPr>
              <a:t>Thị</a:t>
            </a:r>
            <a:r>
              <a:rPr lang="en-US" altLang="en-US" sz="2400" dirty="0">
                <a:latin typeface="#9Slide04 SFU Toledo Bold" panose="00000700000000000000" pitchFamily="2" charset="0"/>
              </a:rPr>
              <a:t> Thu </a:t>
            </a:r>
            <a:r>
              <a:rPr lang="en-US" altLang="en-US" sz="2400" dirty="0" err="1">
                <a:latin typeface="#9Slide04 SFU Toledo Bold" panose="00000700000000000000" pitchFamily="2" charset="0"/>
              </a:rPr>
              <a:t>Hương</a:t>
            </a:r>
            <a:endParaRPr lang="en-US" altLang="en-US" sz="2000" dirty="0">
              <a:latin typeface="#9Slide04 SFU Toledo Bold" panose="00000700000000000000" pitchFamily="2" charset="0"/>
            </a:endParaRPr>
          </a:p>
        </p:txBody>
      </p:sp>
      <p:pic>
        <p:nvPicPr>
          <p:cNvPr id="12" name="Picture 6" descr="A picture containing text, clipart&#10;&#10;Description automatically generated">
            <a:extLst>
              <a:ext uri="{FF2B5EF4-FFF2-40B4-BE49-F238E27FC236}">
                <a16:creationId xmlns:a16="http://schemas.microsoft.com/office/drawing/2014/main" id="{DCA98255-62B4-F041-62BD-D6216D8F24D7}"/>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31500" y="0"/>
            <a:ext cx="14605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73C6B80-D6E5-519C-6086-5A2E14C199AD}"/>
              </a:ext>
            </a:extLst>
          </p:cNvPr>
          <p:cNvSpPr txBox="1">
            <a:spLocks noChangeArrowheads="1"/>
          </p:cNvSpPr>
          <p:nvPr/>
        </p:nvSpPr>
        <p:spPr bwMode="auto">
          <a:xfrm>
            <a:off x="2255129" y="6259512"/>
            <a:ext cx="746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400" dirty="0">
                <a:latin typeface="#9Slide04 SFU Toledo Bold" panose="00000700000000000000" pitchFamily="2" charset="0"/>
              </a:rPr>
              <a:t>Năm học: 202</a:t>
            </a:r>
            <a:r>
              <a:rPr lang="en-US" altLang="en-US" sz="2400" dirty="0">
                <a:latin typeface="#9Slide04 SFU Toledo Bold" panose="00000700000000000000" pitchFamily="2" charset="0"/>
              </a:rPr>
              <a:t>3</a:t>
            </a:r>
            <a:r>
              <a:rPr lang="vi-VN" altLang="en-US" sz="2400" dirty="0">
                <a:latin typeface="#9Slide04 SFU Toledo Bold" panose="00000700000000000000" pitchFamily="2" charset="0"/>
              </a:rPr>
              <a:t> -202</a:t>
            </a:r>
            <a:r>
              <a:rPr lang="en-US" altLang="en-US" sz="2400" dirty="0">
                <a:latin typeface="#9Slide04 SFU Toledo Bold" panose="00000700000000000000" pitchFamily="2" charset="0"/>
              </a:rPr>
              <a:t>4</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anim calcmode="lin" valueType="num">
                                      <p:cBhvr>
                                        <p:cTn id="8" dur="1750" fill="hold"/>
                                        <p:tgtEl>
                                          <p:spTgt spid="8"/>
                                        </p:tgtEl>
                                        <p:attrNameLst>
                                          <p:attrName>ppt_x</p:attrName>
                                        </p:attrNameLst>
                                      </p:cBhvr>
                                      <p:tavLst>
                                        <p:tav tm="0">
                                          <p:val>
                                            <p:strVal val="#ppt_x"/>
                                          </p:val>
                                        </p:tav>
                                        <p:tav tm="100000">
                                          <p:val>
                                            <p:strVal val="#ppt_x"/>
                                          </p:val>
                                        </p:tav>
                                      </p:tavLst>
                                    </p:anim>
                                    <p:anim calcmode="lin" valueType="num">
                                      <p:cBhvr>
                                        <p:cTn id="9" dur="1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750"/>
                                        <p:tgtEl>
                                          <p:spTgt spid="9"/>
                                        </p:tgtEl>
                                      </p:cBhvr>
                                    </p:animEffect>
                                    <p:anim calcmode="lin" valueType="num">
                                      <p:cBhvr>
                                        <p:cTn id="15" dur="1750" fill="hold"/>
                                        <p:tgtEl>
                                          <p:spTgt spid="9"/>
                                        </p:tgtEl>
                                        <p:attrNameLst>
                                          <p:attrName>ppt_x</p:attrName>
                                        </p:attrNameLst>
                                      </p:cBhvr>
                                      <p:tavLst>
                                        <p:tav tm="0">
                                          <p:val>
                                            <p:strVal val="#ppt_x"/>
                                          </p:val>
                                        </p:tav>
                                        <p:tav tm="100000">
                                          <p:val>
                                            <p:strVal val="#ppt_x"/>
                                          </p:val>
                                        </p:tav>
                                      </p:tavLst>
                                    </p:anim>
                                    <p:anim calcmode="lin" valueType="num">
                                      <p:cBhvr>
                                        <p:cTn id="16" dur="175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750"/>
                                        <p:tgtEl>
                                          <p:spTgt spid="10"/>
                                        </p:tgtEl>
                                      </p:cBhvr>
                                    </p:animEffect>
                                    <p:anim calcmode="lin" valueType="num">
                                      <p:cBhvr>
                                        <p:cTn id="20" dur="1750" fill="hold"/>
                                        <p:tgtEl>
                                          <p:spTgt spid="10"/>
                                        </p:tgtEl>
                                        <p:attrNameLst>
                                          <p:attrName>ppt_x</p:attrName>
                                        </p:attrNameLst>
                                      </p:cBhvr>
                                      <p:tavLst>
                                        <p:tav tm="0">
                                          <p:val>
                                            <p:strVal val="#ppt_x"/>
                                          </p:val>
                                        </p:tav>
                                        <p:tav tm="100000">
                                          <p:val>
                                            <p:strVal val="#ppt_x"/>
                                          </p:val>
                                        </p:tav>
                                      </p:tavLst>
                                    </p:anim>
                                    <p:anim calcmode="lin" valueType="num">
                                      <p:cBhvr>
                                        <p:cTn id="21" dur="175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750"/>
                                        <p:tgtEl>
                                          <p:spTgt spid="11"/>
                                        </p:tgtEl>
                                      </p:cBhvr>
                                    </p:animEffect>
                                    <p:anim calcmode="lin" valueType="num">
                                      <p:cBhvr>
                                        <p:cTn id="25" dur="1750" fill="hold"/>
                                        <p:tgtEl>
                                          <p:spTgt spid="11"/>
                                        </p:tgtEl>
                                        <p:attrNameLst>
                                          <p:attrName>ppt_x</p:attrName>
                                        </p:attrNameLst>
                                      </p:cBhvr>
                                      <p:tavLst>
                                        <p:tav tm="0">
                                          <p:val>
                                            <p:strVal val="#ppt_x"/>
                                          </p:val>
                                        </p:tav>
                                        <p:tav tm="100000">
                                          <p:val>
                                            <p:strVal val="#ppt_x"/>
                                          </p:val>
                                        </p:tav>
                                      </p:tavLst>
                                    </p:anim>
                                    <p:anim calcmode="lin" valueType="num">
                                      <p:cBhvr>
                                        <p:cTn id="26" dur="175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750"/>
                                        <p:tgtEl>
                                          <p:spTgt spid="13"/>
                                        </p:tgtEl>
                                      </p:cBhvr>
                                    </p:animEffect>
                                    <p:anim calcmode="lin" valueType="num">
                                      <p:cBhvr>
                                        <p:cTn id="30" dur="1750" fill="hold"/>
                                        <p:tgtEl>
                                          <p:spTgt spid="13"/>
                                        </p:tgtEl>
                                        <p:attrNameLst>
                                          <p:attrName>ppt_x</p:attrName>
                                        </p:attrNameLst>
                                      </p:cBhvr>
                                      <p:tavLst>
                                        <p:tav tm="0">
                                          <p:val>
                                            <p:strVal val="#ppt_x"/>
                                          </p:val>
                                        </p:tav>
                                        <p:tav tm="100000">
                                          <p:val>
                                            <p:strVal val="#ppt_x"/>
                                          </p:val>
                                        </p:tav>
                                      </p:tavLst>
                                    </p:anim>
                                    <p:anim calcmode="lin" valueType="num">
                                      <p:cBhvr>
                                        <p:cTn id="31" dur="1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ACBDA-DE4C-9FC6-97E9-9A62FEF5AC39}"/>
              </a:ext>
            </a:extLst>
          </p:cNvPr>
          <p:cNvPicPr>
            <a:picLocks noChangeAspect="1"/>
          </p:cNvPicPr>
          <p:nvPr/>
        </p:nvPicPr>
        <p:blipFill>
          <a:blip r:embed="rId2"/>
          <a:stretch>
            <a:fillRect/>
          </a:stretch>
        </p:blipFill>
        <p:spPr>
          <a:xfrm>
            <a:off x="1065213" y="2017713"/>
            <a:ext cx="3532188" cy="3698875"/>
          </a:xfrm>
          <a:prstGeom prst="rect">
            <a:avLst/>
          </a:prstGeom>
        </p:spPr>
      </p:pic>
      <p:pic>
        <p:nvPicPr>
          <p:cNvPr id="7" name="Picture Placeholder 4">
            <a:extLst>
              <a:ext uri="{FF2B5EF4-FFF2-40B4-BE49-F238E27FC236}">
                <a16:creationId xmlns:a16="http://schemas.microsoft.com/office/drawing/2014/main" id="{86564EBC-4F82-5051-8ED5-D2F14EB8B0A2}"/>
              </a:ext>
            </a:extLst>
          </p:cNvPr>
          <p:cNvPicPr>
            <a:picLocks noChangeAspect="1"/>
          </p:cNvPicPr>
          <p:nvPr/>
        </p:nvPicPr>
        <p:blipFill>
          <a:blip r:embed="rId3"/>
          <a:srcRect l="22219" r="22219"/>
          <a:stretch/>
        </p:blipFill>
        <p:spPr>
          <a:xfrm>
            <a:off x="4665663" y="2017713"/>
            <a:ext cx="3616325" cy="3698875"/>
          </a:xfrm>
          <a:prstGeom prst="rect">
            <a:avLst/>
          </a:prstGeom>
        </p:spPr>
      </p:pic>
      <p:pic>
        <p:nvPicPr>
          <p:cNvPr id="8" name="Picture Placeholder 13">
            <a:extLst>
              <a:ext uri="{FF2B5EF4-FFF2-40B4-BE49-F238E27FC236}">
                <a16:creationId xmlns:a16="http://schemas.microsoft.com/office/drawing/2014/main" id="{A04C08E8-CF05-C368-5C31-1B8B2967B0A6}"/>
              </a:ext>
            </a:extLst>
          </p:cNvPr>
          <p:cNvPicPr>
            <a:picLocks noChangeAspect="1"/>
          </p:cNvPicPr>
          <p:nvPr/>
        </p:nvPicPr>
        <p:blipFill>
          <a:blip r:embed="rId4"/>
          <a:srcRect l="14106" r="14106"/>
          <a:stretch/>
        </p:blipFill>
        <p:spPr>
          <a:xfrm>
            <a:off x="8350250" y="2017713"/>
            <a:ext cx="2773363" cy="2119313"/>
          </a:xfrm>
          <a:prstGeom prst="rect">
            <a:avLst/>
          </a:prstGeom>
        </p:spPr>
      </p:pic>
      <p:pic>
        <p:nvPicPr>
          <p:cNvPr id="4" name="Picture 3">
            <a:extLst>
              <a:ext uri="{FF2B5EF4-FFF2-40B4-BE49-F238E27FC236}">
                <a16:creationId xmlns:a16="http://schemas.microsoft.com/office/drawing/2014/main" id="{6567C98E-8E02-9D60-ED31-EDDF90C9F374}"/>
              </a:ext>
            </a:extLst>
          </p:cNvPr>
          <p:cNvPicPr>
            <a:picLocks noChangeAspect="1"/>
          </p:cNvPicPr>
          <p:nvPr/>
        </p:nvPicPr>
        <p:blipFill>
          <a:blip r:embed="rId5"/>
          <a:stretch>
            <a:fillRect/>
          </a:stretch>
        </p:blipFill>
        <p:spPr>
          <a:xfrm>
            <a:off x="8350250" y="4205288"/>
            <a:ext cx="2773363" cy="1511300"/>
          </a:xfrm>
          <a:prstGeom prst="rect">
            <a:avLst/>
          </a:prstGeom>
        </p:spPr>
      </p:pic>
      <p:sp>
        <p:nvSpPr>
          <p:cNvPr id="2" name="Title 1"/>
          <p:cNvSpPr>
            <a:spLocks noGrp="1"/>
          </p:cNvSpPr>
          <p:nvPr>
            <p:ph type="title"/>
          </p:nvPr>
        </p:nvSpPr>
        <p:spPr>
          <a:xfrm>
            <a:off x="1065212" y="304800"/>
            <a:ext cx="10058402" cy="1219200"/>
          </a:xfrm>
        </p:spPr>
        <p:txBody>
          <a:bodyPr anchor="b">
            <a:normAutofit/>
          </a:bodyPr>
          <a:lstStyle/>
          <a:p>
            <a:r>
              <a:rPr lang="vi-VN" dirty="0"/>
              <a:t>Trong câu chuyện có những ai?</a:t>
            </a:r>
            <a:endParaRPr lang="en-US" dirty="0"/>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Đàm thoại trích dẫn.</a:t>
            </a:r>
            <a:endParaRPr lang="en-US" dirty="0"/>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C2F529-E538-5EBC-9E92-C5B03347A966}"/>
              </a:ext>
            </a:extLst>
          </p:cNvPr>
          <p:cNvSpPr>
            <a:spLocks noGrp="1"/>
          </p:cNvSpPr>
          <p:nvPr>
            <p:ph type="title"/>
          </p:nvPr>
        </p:nvSpPr>
        <p:spPr>
          <a:xfrm>
            <a:off x="1065212" y="304800"/>
            <a:ext cx="10058402" cy="1219200"/>
          </a:xfrm>
        </p:spPr>
        <p:txBody>
          <a:bodyPr>
            <a:normAutofit fontScale="90000"/>
          </a:bodyPr>
          <a:lstStyle/>
          <a:p>
            <a:r>
              <a:rPr lang="en-US" dirty="0"/>
              <a:t>-Trong </a:t>
            </a:r>
            <a:r>
              <a:rPr lang="en-US" dirty="0" err="1"/>
              <a:t>rừng</a:t>
            </a:r>
            <a:r>
              <a:rPr lang="en-US" dirty="0"/>
              <a:t> </a:t>
            </a:r>
            <a:r>
              <a:rPr lang="en-US" dirty="0" err="1"/>
              <a:t>có</a:t>
            </a:r>
            <a:r>
              <a:rPr lang="en-US" dirty="0"/>
              <a:t> ai </a:t>
            </a:r>
            <a:r>
              <a:rPr lang="en-US" dirty="0" err="1"/>
              <a:t>đây</a:t>
            </a:r>
            <a:r>
              <a:rPr lang="en-US" dirty="0"/>
              <a:t>? </a:t>
            </a:r>
            <a:r>
              <a:rPr lang="en-US" dirty="0" err="1"/>
              <a:t>Gấu</a:t>
            </a:r>
            <a:r>
              <a:rPr lang="en-US" dirty="0"/>
              <a:t> con </a:t>
            </a:r>
            <a:r>
              <a:rPr lang="en-US" dirty="0" err="1"/>
              <a:t>thích</a:t>
            </a:r>
            <a:r>
              <a:rPr lang="en-US" dirty="0"/>
              <a:t> </a:t>
            </a:r>
            <a:r>
              <a:rPr lang="en-US" dirty="0" err="1"/>
              <a:t>ăn</a:t>
            </a:r>
            <a:r>
              <a:rPr lang="en-US" dirty="0"/>
              <a:t> </a:t>
            </a:r>
            <a:r>
              <a:rPr lang="en-US" dirty="0" err="1"/>
              <a:t>gì</a:t>
            </a:r>
            <a:r>
              <a:rPr lang="en-US" dirty="0"/>
              <a:t>?</a:t>
            </a:r>
            <a:br>
              <a:rPr lang="en-US" dirty="0"/>
            </a:br>
            <a:r>
              <a:rPr lang="en-US" dirty="0"/>
              <a:t>- Khi </a:t>
            </a:r>
            <a:r>
              <a:rPr lang="en-US" dirty="0" err="1"/>
              <a:t>đi</a:t>
            </a:r>
            <a:r>
              <a:rPr lang="en-US" dirty="0"/>
              <a:t> </a:t>
            </a:r>
            <a:r>
              <a:rPr lang="en-US" dirty="0" err="1"/>
              <a:t>ngủ</a:t>
            </a:r>
            <a:r>
              <a:rPr lang="en-US" dirty="0"/>
              <a:t> </a:t>
            </a:r>
            <a:r>
              <a:rPr lang="en-US" dirty="0" err="1"/>
              <a:t>rồi</a:t>
            </a:r>
            <a:r>
              <a:rPr lang="en-US" dirty="0"/>
              <a:t> </a:t>
            </a:r>
            <a:r>
              <a:rPr lang="en-US" dirty="0" err="1"/>
              <a:t>cậu</a:t>
            </a:r>
            <a:r>
              <a:rPr lang="en-US" dirty="0"/>
              <a:t> ta </a:t>
            </a:r>
            <a:r>
              <a:rPr lang="en-US" dirty="0" err="1"/>
              <a:t>vẫn</a:t>
            </a:r>
            <a:r>
              <a:rPr lang="en-US" dirty="0"/>
              <a:t> </a:t>
            </a:r>
            <a:r>
              <a:rPr lang="en-US" dirty="0" err="1"/>
              <a:t>còn</a:t>
            </a:r>
            <a:r>
              <a:rPr lang="en-US" dirty="0"/>
              <a:t> </a:t>
            </a:r>
            <a:r>
              <a:rPr lang="en-US" dirty="0" err="1"/>
              <a:t>làm</a:t>
            </a:r>
            <a:r>
              <a:rPr lang="en-US" dirty="0"/>
              <a:t> </a:t>
            </a:r>
            <a:r>
              <a:rPr lang="en-US" dirty="0" err="1"/>
              <a:t>gì</a:t>
            </a:r>
            <a:r>
              <a:rPr lang="vi-VN" dirty="0"/>
              <a:t>?</a:t>
            </a:r>
            <a:endParaRPr lang="en-US" dirty="0"/>
          </a:p>
        </p:txBody>
      </p:sp>
      <p:pic>
        <p:nvPicPr>
          <p:cNvPr id="2" name="Picture Placeholder 11" descr="A cartoon bear holding a cake&#10;&#10;Description automatically generated">
            <a:extLst>
              <a:ext uri="{FF2B5EF4-FFF2-40B4-BE49-F238E27FC236}">
                <a16:creationId xmlns:a16="http://schemas.microsoft.com/office/drawing/2014/main" id="{98FAF5AC-0114-A927-C4A1-EBFEFB7965D7}"/>
              </a:ext>
            </a:extLst>
          </p:cNvPr>
          <p:cNvPicPr>
            <a:picLocks noChangeAspect="1"/>
          </p:cNvPicPr>
          <p:nvPr/>
        </p:nvPicPr>
        <p:blipFill rotWithShape="1">
          <a:blip r:embed="rId2">
            <a:extLst>
              <a:ext uri="{28A0092B-C50C-407E-A947-70E740481C1C}">
                <a14:useLocalDpi xmlns:a14="http://schemas.microsoft.com/office/drawing/2010/main" val="0"/>
              </a:ext>
            </a:extLst>
          </a:blip>
          <a:srcRect l="13461" r="27092" b="2"/>
          <a:stretch/>
        </p:blipFill>
        <p:spPr>
          <a:xfrm>
            <a:off x="1065212" y="1825625"/>
            <a:ext cx="4954588" cy="4187952"/>
          </a:xfrm>
          <a:prstGeom prst="rect">
            <a:avLst/>
          </a:prstGeom>
          <a:noFill/>
        </p:spPr>
      </p:pic>
      <p:pic>
        <p:nvPicPr>
          <p:cNvPr id="3" name="Picture 2">
            <a:extLst>
              <a:ext uri="{FF2B5EF4-FFF2-40B4-BE49-F238E27FC236}">
                <a16:creationId xmlns:a16="http://schemas.microsoft.com/office/drawing/2014/main" id="{E855A720-D576-6D73-BCB4-F260EB3E662C}"/>
              </a:ext>
            </a:extLst>
          </p:cNvPr>
          <p:cNvPicPr>
            <a:picLocks noChangeAspect="1"/>
          </p:cNvPicPr>
          <p:nvPr/>
        </p:nvPicPr>
        <p:blipFill rotWithShape="1">
          <a:blip r:embed="rId3"/>
          <a:srcRect l="8677" r="25114" b="-1"/>
          <a:stretch/>
        </p:blipFill>
        <p:spPr>
          <a:xfrm>
            <a:off x="6172200" y="1825625"/>
            <a:ext cx="4951414" cy="4187952"/>
          </a:xfrm>
          <a:prstGeom prst="rect">
            <a:avLst/>
          </a:prstGeom>
          <a:noFill/>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Thế</a:t>
            </a:r>
            <a:r>
              <a:rPr lang="en-US" dirty="0"/>
              <a:t> </a:t>
            </a:r>
            <a:r>
              <a:rPr lang="en-US" dirty="0" err="1"/>
              <a:t>rồi</a:t>
            </a:r>
            <a:r>
              <a:rPr lang="en-US" dirty="0"/>
              <a:t> </a:t>
            </a:r>
            <a:r>
              <a:rPr lang="en-US" dirty="0" err="1"/>
              <a:t>chuyện</a:t>
            </a:r>
            <a:r>
              <a:rPr lang="en-US" dirty="0"/>
              <a:t> </a:t>
            </a:r>
            <a:r>
              <a:rPr lang="en-US" dirty="0" err="1"/>
              <a:t>gì</a:t>
            </a:r>
            <a:r>
              <a:rPr lang="en-US" dirty="0"/>
              <a:t> </a:t>
            </a:r>
            <a:r>
              <a:rPr lang="en-US" dirty="0" err="1"/>
              <a:t>đã</a:t>
            </a:r>
            <a:r>
              <a:rPr lang="en-US" dirty="0"/>
              <a:t> </a:t>
            </a:r>
            <a:r>
              <a:rPr lang="en-US" dirty="0" err="1"/>
              <a:t>xảy</a:t>
            </a:r>
            <a:r>
              <a:rPr lang="en-US" dirty="0"/>
              <a:t> </a:t>
            </a:r>
            <a:r>
              <a:rPr lang="en-US" dirty="0" err="1"/>
              <a:t>ra</a:t>
            </a:r>
            <a:r>
              <a:rPr lang="en-US" dirty="0"/>
              <a:t> </a:t>
            </a:r>
            <a:r>
              <a:rPr lang="en-US" dirty="0" err="1"/>
              <a:t>với</a:t>
            </a:r>
            <a:r>
              <a:rPr lang="en-US" dirty="0"/>
              <a:t> </a:t>
            </a:r>
            <a:r>
              <a:rPr lang="en-US" dirty="0" err="1"/>
              <a:t>Gấu</a:t>
            </a:r>
            <a:r>
              <a:rPr lang="en-US" dirty="0"/>
              <a:t> con?</a:t>
            </a:r>
          </a:p>
        </p:txBody>
      </p:sp>
      <p:pic>
        <p:nvPicPr>
          <p:cNvPr id="8" name="Picture Placeholder 2">
            <a:extLst>
              <a:ext uri="{FF2B5EF4-FFF2-40B4-BE49-F238E27FC236}">
                <a16:creationId xmlns:a16="http://schemas.microsoft.com/office/drawing/2014/main" id="{03885FFF-CF1E-ACEE-0996-F97C8366D56A}"/>
              </a:ext>
            </a:extLst>
          </p:cNvPr>
          <p:cNvPicPr>
            <a:picLocks noGrp="1" noChangeAspect="1"/>
          </p:cNvPicPr>
          <p:nvPr>
            <p:ph idx="1"/>
          </p:nvPr>
        </p:nvPicPr>
        <p:blipFill>
          <a:blip r:embed="rId2"/>
          <a:srcRect l="22289" r="22289"/>
          <a:stretch/>
        </p:blipFill>
        <p:spPr>
          <a:xfrm>
            <a:off x="1464219" y="914400"/>
            <a:ext cx="4916988" cy="5029200"/>
          </a:xfrm>
        </p:spPr>
      </p:pic>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EEB3-0B61-28C9-7F1D-DADC9C0C9D47}"/>
              </a:ext>
            </a:extLst>
          </p:cNvPr>
          <p:cNvSpPr>
            <a:spLocks noGrp="1"/>
          </p:cNvSpPr>
          <p:nvPr>
            <p:ph type="title"/>
          </p:nvPr>
        </p:nvSpPr>
        <p:spPr/>
        <p:txBody>
          <a:bodyPr>
            <a:normAutofit fontScale="90000"/>
          </a:bodyPr>
          <a:lstStyle/>
          <a:p>
            <a:r>
              <a:rPr lang="vi-VN" dirty="0"/>
              <a:t>Ở trên lớp, cô giáo cò đã hướng d</a:t>
            </a:r>
            <a:r>
              <a:rPr lang="en-US" dirty="0" err="1"/>
              <a:t>ẫn</a:t>
            </a:r>
            <a:r>
              <a:rPr lang="en-US" dirty="0"/>
              <a:t> </a:t>
            </a:r>
            <a:r>
              <a:rPr lang="en-US" dirty="0" err="1"/>
              <a:t>các</a:t>
            </a:r>
            <a:r>
              <a:rPr lang="en-US" dirty="0"/>
              <a:t> </a:t>
            </a:r>
            <a:r>
              <a:rPr lang="en-US" dirty="0" err="1"/>
              <a:t>bạn</a:t>
            </a:r>
            <a:r>
              <a:rPr lang="vi-VN" dirty="0"/>
              <a:t> làm việc gì?</a:t>
            </a:r>
            <a:endParaRPr lang="en-US" dirty="0"/>
          </a:p>
        </p:txBody>
      </p:sp>
      <p:sp>
        <p:nvSpPr>
          <p:cNvPr id="4" name="Text Placeholder 3">
            <a:extLst>
              <a:ext uri="{FF2B5EF4-FFF2-40B4-BE49-F238E27FC236}">
                <a16:creationId xmlns:a16="http://schemas.microsoft.com/office/drawing/2014/main" id="{8D0AF528-D7EF-F75F-6989-C33853C4D1F8}"/>
              </a:ext>
            </a:extLst>
          </p:cNvPr>
          <p:cNvSpPr>
            <a:spLocks noGrp="1"/>
          </p:cNvSpPr>
          <p:nvPr>
            <p:ph type="body" sz="half" idx="2"/>
          </p:nvPr>
        </p:nvSpPr>
        <p:spPr/>
        <p:txBody>
          <a:bodyPr>
            <a:normAutofit/>
          </a:bodyPr>
          <a:lstStyle/>
          <a:p>
            <a:r>
              <a:rPr lang="en-US" sz="3600" dirty="0" err="1"/>
              <a:t>Gấu</a:t>
            </a:r>
            <a:r>
              <a:rPr lang="vi-VN" sz="3600" dirty="0"/>
              <a:t> con có nghe lời cô giáo </a:t>
            </a:r>
            <a:r>
              <a:rPr lang="en-US" sz="3600" dirty="0"/>
              <a:t>C</a:t>
            </a:r>
            <a:r>
              <a:rPr lang="vi-VN" sz="3600" dirty="0"/>
              <a:t>ò không?</a:t>
            </a:r>
            <a:endParaRPr lang="en-US" sz="3600" dirty="0"/>
          </a:p>
        </p:txBody>
      </p:sp>
      <p:pic>
        <p:nvPicPr>
          <p:cNvPr id="5" name="Picture Placeholder 4">
            <a:extLst>
              <a:ext uri="{FF2B5EF4-FFF2-40B4-BE49-F238E27FC236}">
                <a16:creationId xmlns:a16="http://schemas.microsoft.com/office/drawing/2014/main" id="{1AD383F8-584E-A3E4-FE00-7272DEA4AD04}"/>
              </a:ext>
            </a:extLst>
          </p:cNvPr>
          <p:cNvPicPr>
            <a:picLocks noGrp="1" noChangeAspect="1"/>
          </p:cNvPicPr>
          <p:nvPr>
            <p:ph idx="1"/>
          </p:nvPr>
        </p:nvPicPr>
        <p:blipFill>
          <a:blip r:embed="rId2"/>
          <a:srcRect l="22219" r="22219"/>
          <a:stretch/>
        </p:blipFill>
        <p:spPr>
          <a:xfrm>
            <a:off x="1462771" y="914400"/>
            <a:ext cx="4919884" cy="5029200"/>
          </a:xfrm>
        </p:spPr>
      </p:pic>
    </p:spTree>
    <p:extLst>
      <p:ext uri="{BB962C8B-B14F-4D97-AF65-F5344CB8AC3E}">
        <p14:creationId xmlns:p14="http://schemas.microsoft.com/office/powerpoint/2010/main" val="37072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077D-03F6-C3EA-D087-FC7D5E94FDBC}"/>
              </a:ext>
            </a:extLst>
          </p:cNvPr>
          <p:cNvSpPr>
            <a:spLocks noGrp="1"/>
          </p:cNvSpPr>
          <p:nvPr>
            <p:ph type="title"/>
          </p:nvPr>
        </p:nvSpPr>
        <p:spPr>
          <a:xfrm>
            <a:off x="1065212" y="304799"/>
            <a:ext cx="10058402" cy="1216152"/>
          </a:xfrm>
        </p:spPr>
        <p:txBody>
          <a:bodyPr anchor="b">
            <a:normAutofit/>
          </a:bodyPr>
          <a:lstStyle/>
          <a:p>
            <a:r>
              <a:rPr lang="vi-VN" dirty="0"/>
              <a:t>Rồi một ngày</a:t>
            </a:r>
            <a:endParaRPr lang="en-US" dirty="0"/>
          </a:p>
        </p:txBody>
      </p:sp>
      <p:pic>
        <p:nvPicPr>
          <p:cNvPr id="6" name="Picture Placeholder 13" descr="Cartoon characters in a room&#10;&#10;Description automatically generated">
            <a:extLst>
              <a:ext uri="{FF2B5EF4-FFF2-40B4-BE49-F238E27FC236}">
                <a16:creationId xmlns:a16="http://schemas.microsoft.com/office/drawing/2014/main" id="{48FAC7F8-E1A5-3C37-6806-BDCB11205FE1}"/>
              </a:ext>
            </a:extLst>
          </p:cNvPr>
          <p:cNvPicPr>
            <a:picLocks noChangeAspect="1"/>
          </p:cNvPicPr>
          <p:nvPr/>
        </p:nvPicPr>
        <p:blipFill rotWithShape="1">
          <a:blip r:embed="rId2"/>
          <a:srcRect r="15452" b="2"/>
          <a:stretch/>
        </p:blipFill>
        <p:spPr>
          <a:xfrm>
            <a:off x="1265028" y="1900210"/>
            <a:ext cx="3935536" cy="2571736"/>
          </a:xfrm>
          <a:prstGeom prst="rect">
            <a:avLst/>
          </a:prstGeom>
          <a:noFill/>
          <a:ln w="38100">
            <a:solidFill>
              <a:schemeClr val="bg1"/>
            </a:solidFill>
          </a:ln>
        </p:spPr>
      </p:pic>
      <p:sp>
        <p:nvSpPr>
          <p:cNvPr id="11" name="Text Placeholder 3">
            <a:extLst>
              <a:ext uri="{FF2B5EF4-FFF2-40B4-BE49-F238E27FC236}">
                <a16:creationId xmlns:a16="http://schemas.microsoft.com/office/drawing/2014/main" id="{989D75FE-C6E7-A322-54E7-C832B0AB6A68}"/>
              </a:ext>
            </a:extLst>
          </p:cNvPr>
          <p:cNvSpPr>
            <a:spLocks noGrp="1"/>
          </p:cNvSpPr>
          <p:nvPr>
            <p:ph type="body" sz="half" idx="2"/>
          </p:nvPr>
        </p:nvSpPr>
        <p:spPr>
          <a:xfrm>
            <a:off x="1052423" y="4935990"/>
            <a:ext cx="4368980" cy="1007610"/>
          </a:xfrm>
        </p:spPr>
        <p:txBody>
          <a:bodyPr/>
          <a:lstStyle/>
          <a:p>
            <a:r>
              <a:rPr lang="en-US" dirty="0"/>
              <a:t>G</a:t>
            </a:r>
            <a:r>
              <a:rPr lang="vi-VN" dirty="0"/>
              <a:t>ấu </a:t>
            </a:r>
            <a:r>
              <a:rPr lang="en-US" dirty="0"/>
              <a:t>con </a:t>
            </a:r>
            <a:r>
              <a:rPr lang="en-US" dirty="0" err="1"/>
              <a:t>được</a:t>
            </a:r>
            <a:r>
              <a:rPr lang="en-US" dirty="0"/>
              <a:t> </a:t>
            </a:r>
            <a:r>
              <a:rPr lang="vi-VN" dirty="0"/>
              <a:t>mẹ đưa đi đâu?</a:t>
            </a:r>
            <a:endParaRPr lang="en-US" dirty="0"/>
          </a:p>
        </p:txBody>
      </p:sp>
      <p:pic>
        <p:nvPicPr>
          <p:cNvPr id="5" name="Content Placeholder 4" descr="Cartoon of a caterpillars&#10;&#10;Description automatically generated">
            <a:extLst>
              <a:ext uri="{FF2B5EF4-FFF2-40B4-BE49-F238E27FC236}">
                <a16:creationId xmlns:a16="http://schemas.microsoft.com/office/drawing/2014/main" id="{095E91C5-CA9B-2965-D6B3-B28848441CB5}"/>
              </a:ext>
            </a:extLst>
          </p:cNvPr>
          <p:cNvPicPr>
            <a:picLocks noGrp="1" noChangeAspect="1"/>
          </p:cNvPicPr>
          <p:nvPr>
            <p:ph type="pic" sz="quarter" idx="18"/>
          </p:nvPr>
        </p:nvPicPr>
        <p:blipFill rotWithShape="1">
          <a:blip r:embed="rId3"/>
          <a:srcRect l="6499" r="8566" b="-3"/>
          <a:stretch/>
        </p:blipFill>
        <p:spPr>
          <a:xfrm>
            <a:off x="6975717" y="1900210"/>
            <a:ext cx="3935536" cy="2571736"/>
          </a:xfrm>
          <a:prstGeom prst="rect">
            <a:avLst/>
          </a:prstGeom>
          <a:noFill/>
        </p:spPr>
      </p:pic>
      <p:sp>
        <p:nvSpPr>
          <p:cNvPr id="13" name="Text Placeholder 5">
            <a:extLst>
              <a:ext uri="{FF2B5EF4-FFF2-40B4-BE49-F238E27FC236}">
                <a16:creationId xmlns:a16="http://schemas.microsoft.com/office/drawing/2014/main" id="{5D51465A-EA63-8ED2-8383-E12645DCE5C7}"/>
              </a:ext>
            </a:extLst>
          </p:cNvPr>
          <p:cNvSpPr>
            <a:spLocks noGrp="1"/>
          </p:cNvSpPr>
          <p:nvPr>
            <p:ph type="body" sz="half" idx="19"/>
          </p:nvPr>
        </p:nvSpPr>
        <p:spPr>
          <a:xfrm>
            <a:off x="6742908" y="4935990"/>
            <a:ext cx="4368980" cy="1007610"/>
          </a:xfrm>
        </p:spPr>
        <p:txBody>
          <a:bodyPr/>
          <a:lstStyle/>
          <a:p>
            <a:r>
              <a:rPr lang="vi-VN" dirty="0"/>
              <a:t>Bác sĩ voi đã giải thích cho </a:t>
            </a:r>
            <a:r>
              <a:rPr lang="en-US" dirty="0"/>
              <a:t>G</a:t>
            </a:r>
            <a:r>
              <a:rPr lang="vi-VN" dirty="0"/>
              <a:t>ấu con điều gì?</a:t>
            </a:r>
            <a:endParaRPr lang="en-US" dirty="0"/>
          </a:p>
        </p:txBody>
      </p:sp>
    </p:spTree>
    <p:extLst>
      <p:ext uri="{BB962C8B-B14F-4D97-AF65-F5344CB8AC3E}">
        <p14:creationId xmlns:p14="http://schemas.microsoft.com/office/powerpoint/2010/main" val="3601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B37A-1F1B-7730-7918-E40CD52486DE}"/>
              </a:ext>
            </a:extLst>
          </p:cNvPr>
          <p:cNvSpPr>
            <a:spLocks noGrp="1"/>
          </p:cNvSpPr>
          <p:nvPr>
            <p:ph type="title"/>
          </p:nvPr>
        </p:nvSpPr>
        <p:spPr>
          <a:xfrm>
            <a:off x="9066214" y="421594"/>
            <a:ext cx="2286000" cy="1885508"/>
          </a:xfrm>
        </p:spPr>
        <p:txBody>
          <a:bodyPr anchor="b">
            <a:normAutofit fontScale="90000"/>
          </a:bodyPr>
          <a:lstStyle/>
          <a:p>
            <a:r>
              <a:rPr lang="vi-VN" sz="2000" dirty="0"/>
              <a:t>Các con hãy nhắc lại. Lời bác sĩ voi dặn </a:t>
            </a:r>
            <a:r>
              <a:rPr lang="en-US" sz="2000" dirty="0" err="1"/>
              <a:t>bạn</a:t>
            </a:r>
            <a:r>
              <a:rPr lang="en-US" sz="2000" dirty="0"/>
              <a:t> G</a:t>
            </a:r>
            <a:r>
              <a:rPr lang="vi-VN" sz="2000" dirty="0"/>
              <a:t>ấu </a:t>
            </a:r>
            <a:r>
              <a:rPr lang="en-US" sz="2000" dirty="0" err="1"/>
              <a:t>cách</a:t>
            </a:r>
            <a:r>
              <a:rPr lang="en-US" sz="2000" dirty="0"/>
              <a:t> </a:t>
            </a:r>
            <a:r>
              <a:rPr lang="en-US" sz="2000" dirty="0" err="1"/>
              <a:t>giữ</a:t>
            </a:r>
            <a:r>
              <a:rPr lang="en-US" sz="2000" dirty="0"/>
              <a:t> </a:t>
            </a:r>
            <a:r>
              <a:rPr lang="en-US" sz="2000" dirty="0" err="1"/>
              <a:t>gìn</a:t>
            </a:r>
            <a:r>
              <a:rPr lang="en-US" sz="2000" dirty="0"/>
              <a:t> </a:t>
            </a:r>
            <a:r>
              <a:rPr lang="en-US" sz="2000" dirty="0" err="1"/>
              <a:t>răng</a:t>
            </a:r>
            <a:r>
              <a:rPr lang="en-US" sz="2000" dirty="0"/>
              <a:t> </a:t>
            </a:r>
            <a:r>
              <a:rPr lang="en-US" sz="2000" dirty="0" err="1"/>
              <a:t>để</a:t>
            </a:r>
            <a:r>
              <a:rPr lang="en-US" sz="2000" dirty="0"/>
              <a:t> </a:t>
            </a:r>
            <a:r>
              <a:rPr lang="en-US" sz="2000" dirty="0" err="1"/>
              <a:t>không</a:t>
            </a:r>
            <a:r>
              <a:rPr lang="en-US" sz="2000" dirty="0"/>
              <a:t> </a:t>
            </a:r>
            <a:r>
              <a:rPr lang="en-US" sz="2000" dirty="0" err="1"/>
              <a:t>bị</a:t>
            </a:r>
            <a:r>
              <a:rPr lang="en-US" sz="2000" dirty="0"/>
              <a:t> </a:t>
            </a:r>
            <a:r>
              <a:rPr lang="en-US" sz="2000" dirty="0" err="1"/>
              <a:t>sâu</a:t>
            </a:r>
            <a:r>
              <a:rPr lang="en-US" sz="2000" dirty="0"/>
              <a:t> </a:t>
            </a:r>
            <a:r>
              <a:rPr lang="vi-VN" sz="2000" dirty="0"/>
              <a:t>nào?</a:t>
            </a:r>
            <a:endParaRPr lang="en-US" sz="2000" dirty="0"/>
          </a:p>
        </p:txBody>
      </p:sp>
      <p:pic>
        <p:nvPicPr>
          <p:cNvPr id="4" name="Picture Placeholder 10" descr="A cartoon of a bear standing on a sink&#10;&#10;Description automatically generated">
            <a:extLst>
              <a:ext uri="{FF2B5EF4-FFF2-40B4-BE49-F238E27FC236}">
                <a16:creationId xmlns:a16="http://schemas.microsoft.com/office/drawing/2014/main" id="{D1A04CAF-0AE6-0761-B610-218BC01C3F7A}"/>
              </a:ext>
            </a:extLst>
          </p:cNvPr>
          <p:cNvPicPr>
            <a:picLocks noGrp="1" noChangeAspect="1"/>
          </p:cNvPicPr>
          <p:nvPr>
            <p:ph type="pic" sz="quarter" idx="17"/>
          </p:nvPr>
        </p:nvPicPr>
        <p:blipFill rotWithShape="1">
          <a:blip r:embed="rId2"/>
          <a:srcRect l="25563" r="25562" b="-1"/>
          <a:stretch/>
        </p:blipFill>
        <p:spPr>
          <a:xfrm>
            <a:off x="840795" y="1020193"/>
            <a:ext cx="3886200" cy="4572000"/>
          </a:xfrm>
          <a:noFill/>
        </p:spPr>
      </p:pic>
      <p:sp>
        <p:nvSpPr>
          <p:cNvPr id="12" name="Picture Placeholder 3">
            <a:extLst>
              <a:ext uri="{FF2B5EF4-FFF2-40B4-BE49-F238E27FC236}">
                <a16:creationId xmlns:a16="http://schemas.microsoft.com/office/drawing/2014/main" id="{4413C9F9-4376-517B-A0C9-FEA5EC2FB598}"/>
              </a:ext>
            </a:extLst>
          </p:cNvPr>
          <p:cNvSpPr>
            <a:spLocks noGrp="1"/>
          </p:cNvSpPr>
          <p:nvPr>
            <p:ph type="pic" sz="quarter" idx="18"/>
          </p:nvPr>
        </p:nvSpPr>
        <p:spPr>
          <a:xfrm>
            <a:off x="5546780" y="529603"/>
            <a:ext cx="2993366" cy="2305338"/>
          </a:xfrm>
        </p:spPr>
        <p:txBody>
          <a:bodyPr/>
          <a:lstStyle/>
          <a:p>
            <a:r>
              <a:rPr lang="en-US" dirty="0"/>
              <a:t>v</a:t>
            </a:r>
            <a:r>
              <a:rPr lang="vi-VN" sz="2400" dirty="0"/>
              <a:t>à từ đó </a:t>
            </a:r>
            <a:r>
              <a:rPr lang="en-US" sz="2400" dirty="0"/>
              <a:t>G</a:t>
            </a:r>
            <a:r>
              <a:rPr lang="vi-VN" sz="2400" dirty="0"/>
              <a:t>ấu con đã biết Cách giữ gìn răng miệng của mình chưa?</a:t>
            </a:r>
            <a:endParaRPr lang="en-US" dirty="0"/>
          </a:p>
        </p:txBody>
      </p:sp>
      <p:sp>
        <p:nvSpPr>
          <p:cNvPr id="11" name="Picture Placeholder 4">
            <a:extLst>
              <a:ext uri="{FF2B5EF4-FFF2-40B4-BE49-F238E27FC236}">
                <a16:creationId xmlns:a16="http://schemas.microsoft.com/office/drawing/2014/main" id="{64592E17-EF51-7665-CA40-E64CE6BA9047}"/>
              </a:ext>
            </a:extLst>
          </p:cNvPr>
          <p:cNvSpPr>
            <a:spLocks noGrp="1"/>
          </p:cNvSpPr>
          <p:nvPr>
            <p:ph type="pic" sz="quarter" idx="19"/>
          </p:nvPr>
        </p:nvSpPr>
        <p:spPr>
          <a:xfrm>
            <a:off x="5546780" y="3456066"/>
            <a:ext cx="2993366" cy="2305338"/>
          </a:xfrm>
        </p:spPr>
        <p:txBody>
          <a:bodyPr/>
          <a:lstStyle/>
          <a:p>
            <a:r>
              <a:rPr lang="vi-VN" dirty="0"/>
              <a:t>Qua câu chuyện, các con đã học được điều gì?</a:t>
            </a:r>
            <a:endParaRPr lang="en-US" dirty="0"/>
          </a:p>
        </p:txBody>
      </p:sp>
      <p:sp>
        <p:nvSpPr>
          <p:cNvPr id="13" name="Text Placeholder 5">
            <a:extLst>
              <a:ext uri="{FF2B5EF4-FFF2-40B4-BE49-F238E27FC236}">
                <a16:creationId xmlns:a16="http://schemas.microsoft.com/office/drawing/2014/main" id="{5B4585F2-CF2E-EDF2-59D0-F4C9B25C35E0}"/>
              </a:ext>
            </a:extLst>
          </p:cNvPr>
          <p:cNvSpPr>
            <a:spLocks noGrp="1"/>
          </p:cNvSpPr>
          <p:nvPr>
            <p:ph type="body" sz="half" idx="21"/>
          </p:nvPr>
        </p:nvSpPr>
        <p:spPr>
          <a:xfrm>
            <a:off x="9066214" y="2484992"/>
            <a:ext cx="2286000" cy="3248729"/>
          </a:xfrm>
        </p:spPr>
        <p:txBody>
          <a:bodyPr/>
          <a:lstStyle/>
          <a:p>
            <a:r>
              <a:rPr lang="vi-VN" dirty="0"/>
              <a:t>Đúng rồi đấy. Ngoài ra, chúng mình cũng không nên ăn đồ quá nóng hoặc quá lạnh. Hay đồ cứng. Để bảo vệ răng miệng của mình nhé.</a:t>
            </a:r>
            <a:endParaRPr lang="en-US" dirty="0"/>
          </a:p>
        </p:txBody>
      </p:sp>
    </p:spTree>
    <p:extLst>
      <p:ext uri="{BB962C8B-B14F-4D97-AF65-F5344CB8AC3E}">
        <p14:creationId xmlns:p14="http://schemas.microsoft.com/office/powerpoint/2010/main" val="72315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5CEA-58C7-42F3-CC06-C261C308627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0FD61579-9F5A-E96B-2DFD-25169AF04EEF}"/>
              </a:ext>
            </a:extLst>
          </p:cNvPr>
          <p:cNvSpPr>
            <a:spLocks noGrp="1"/>
          </p:cNvSpPr>
          <p:nvPr>
            <p:ph type="pic" sz="quarter" idx="17"/>
          </p:nvPr>
        </p:nvSpPr>
        <p:spPr/>
        <p:txBody>
          <a:bodyPr/>
          <a:lstStyle/>
          <a:p>
            <a:endParaRPr lang="en-US"/>
          </a:p>
        </p:txBody>
      </p:sp>
      <p:sp>
        <p:nvSpPr>
          <p:cNvPr id="4" name="Picture Placeholder 3">
            <a:extLst>
              <a:ext uri="{FF2B5EF4-FFF2-40B4-BE49-F238E27FC236}">
                <a16:creationId xmlns:a16="http://schemas.microsoft.com/office/drawing/2014/main" id="{2CF650A0-DFB5-D0FF-D2A4-9B5D6E32C209}"/>
              </a:ext>
            </a:extLst>
          </p:cNvPr>
          <p:cNvSpPr>
            <a:spLocks noGrp="1"/>
          </p:cNvSpPr>
          <p:nvPr>
            <p:ph type="pic" sz="quarter" idx="18"/>
          </p:nvPr>
        </p:nvSpPr>
        <p:spPr/>
        <p:txBody>
          <a:bodyPr/>
          <a:lstStyle/>
          <a:p>
            <a:endParaRPr lang="en-US"/>
          </a:p>
        </p:txBody>
      </p:sp>
      <p:sp>
        <p:nvSpPr>
          <p:cNvPr id="5" name="Picture Placeholder 4">
            <a:extLst>
              <a:ext uri="{FF2B5EF4-FFF2-40B4-BE49-F238E27FC236}">
                <a16:creationId xmlns:a16="http://schemas.microsoft.com/office/drawing/2014/main" id="{AB3C1DFC-BAF8-4D21-A509-36BA37B05A4A}"/>
              </a:ext>
            </a:extLst>
          </p:cNvPr>
          <p:cNvSpPr>
            <a:spLocks noGrp="1"/>
          </p:cNvSpPr>
          <p:nvPr>
            <p:ph type="pic" sz="quarter" idx="19"/>
          </p:nvPr>
        </p:nvSpPr>
        <p:spPr/>
        <p:txBody>
          <a:bodyPr/>
          <a:lstStyle/>
          <a:p>
            <a:endParaRPr lang="en-US"/>
          </a:p>
        </p:txBody>
      </p:sp>
      <p:sp>
        <p:nvSpPr>
          <p:cNvPr id="6" name="Text Placeholder 5">
            <a:extLst>
              <a:ext uri="{FF2B5EF4-FFF2-40B4-BE49-F238E27FC236}">
                <a16:creationId xmlns:a16="http://schemas.microsoft.com/office/drawing/2014/main" id="{C4333ACD-2584-5C5A-F214-1CF9206F6786}"/>
              </a:ext>
            </a:extLst>
          </p:cNvPr>
          <p:cNvSpPr>
            <a:spLocks noGrp="1"/>
          </p:cNvSpPr>
          <p:nvPr>
            <p:ph type="body" sz="half" idx="21"/>
          </p:nvPr>
        </p:nvSpPr>
        <p:spPr/>
        <p:txBody>
          <a:bodyPr/>
          <a:lstStyle/>
          <a:p>
            <a:endParaRPr lang="en-US"/>
          </a:p>
        </p:txBody>
      </p:sp>
      <p:pic>
        <p:nvPicPr>
          <p:cNvPr id="7" name="y2mate.com - Gấu Con Bị Sâu Răng  Truyên cô tich Nước Ngoài  Kê Be Nghe_720p">
            <a:hlinkClick r:id="" action="ppaction://media"/>
            <a:extLst>
              <a:ext uri="{FF2B5EF4-FFF2-40B4-BE49-F238E27FC236}">
                <a16:creationId xmlns:a16="http://schemas.microsoft.com/office/drawing/2014/main" id="{378DB5E9-84E8-07D4-E3EC-14717CC412F2}"/>
              </a:ext>
            </a:extLst>
          </p:cNvPr>
          <p:cNvPicPr>
            <a:picLocks noChangeAspect="1"/>
          </p:cNvPicPr>
          <p:nvPr>
            <a:videoFile r:link="rId1"/>
            <p:extLst>
              <p:ext uri="{DAA4B4D4-6D71-4841-9C94-3DE7FCFB9230}">
                <p14:media xmlns:p14="http://schemas.microsoft.com/office/powerpoint/2010/main" r:embed="rId2">
                  <p14:trim end="15516.8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836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3243-E437-A6F9-CB0F-7596E63FC6BD}"/>
              </a:ext>
            </a:extLst>
          </p:cNvPr>
          <p:cNvSpPr>
            <a:spLocks noGrp="1"/>
          </p:cNvSpPr>
          <p:nvPr>
            <p:ph type="title"/>
          </p:nvPr>
        </p:nvSpPr>
        <p:spPr>
          <a:xfrm>
            <a:off x="7492891" y="1330347"/>
            <a:ext cx="3840480" cy="2103120"/>
          </a:xfrm>
        </p:spPr>
        <p:txBody>
          <a:bodyPr anchor="b">
            <a:normAutofit/>
          </a:bodyPr>
          <a:lstStyle/>
          <a:p>
            <a:r>
              <a:rPr lang="en-AU" dirty="0"/>
              <a:t>The end. </a:t>
            </a:r>
            <a:endParaRPr lang="en-US" dirty="0"/>
          </a:p>
        </p:txBody>
      </p:sp>
      <p:pic>
        <p:nvPicPr>
          <p:cNvPr id="5" name="Content Placeholder 4">
            <a:extLst>
              <a:ext uri="{FF2B5EF4-FFF2-40B4-BE49-F238E27FC236}">
                <a16:creationId xmlns:a16="http://schemas.microsoft.com/office/drawing/2014/main" id="{DD15A04F-BAD7-27C6-5046-F5B7795B18AB}"/>
              </a:ext>
            </a:extLst>
          </p:cNvPr>
          <p:cNvPicPr>
            <a:picLocks noGrp="1" noChangeAspect="1"/>
          </p:cNvPicPr>
          <p:nvPr>
            <p:ph type="pic" idx="1"/>
          </p:nvPr>
        </p:nvPicPr>
        <p:blipFill>
          <a:blip r:embed="rId2"/>
          <a:stretch/>
        </p:blipFill>
        <p:spPr>
          <a:xfrm>
            <a:off x="836613" y="1138136"/>
            <a:ext cx="5943600" cy="4309353"/>
          </a:xfrm>
          <a:noFill/>
        </p:spPr>
      </p:pic>
      <p:sp>
        <p:nvSpPr>
          <p:cNvPr id="10" name="Text Placeholder 3">
            <a:extLst>
              <a:ext uri="{FF2B5EF4-FFF2-40B4-BE49-F238E27FC236}">
                <a16:creationId xmlns:a16="http://schemas.microsoft.com/office/drawing/2014/main" id="{47146001-8400-D862-8D1F-C4E984D5FBEB}"/>
              </a:ext>
            </a:extLst>
          </p:cNvPr>
          <p:cNvSpPr>
            <a:spLocks noGrp="1"/>
          </p:cNvSpPr>
          <p:nvPr>
            <p:ph type="body" sz="half" idx="2"/>
          </p:nvPr>
        </p:nvSpPr>
        <p:spPr>
          <a:xfrm>
            <a:off x="7492891" y="3555521"/>
            <a:ext cx="3840480" cy="2168517"/>
          </a:xfrm>
        </p:spPr>
        <p:txBody>
          <a:bodyPr/>
          <a:lstStyle/>
          <a:p>
            <a:r>
              <a:rPr lang="vi-VN" dirty="0"/>
              <a:t>Cô và các con cùng hát và vận động theo bài hát </a:t>
            </a:r>
            <a:r>
              <a:rPr lang="en-US" dirty="0"/>
              <a:t>“</a:t>
            </a:r>
            <a:r>
              <a:rPr lang="en-US" dirty="0" err="1"/>
              <a:t>Bé</a:t>
            </a:r>
            <a:r>
              <a:rPr lang="vi-VN" dirty="0"/>
              <a:t> tập đánh răng.</a:t>
            </a:r>
            <a:r>
              <a:rPr lang="en-US" dirty="0"/>
              <a:t>”</a:t>
            </a:r>
          </a:p>
        </p:txBody>
      </p:sp>
    </p:spTree>
    <p:extLst>
      <p:ext uri="{BB962C8B-B14F-4D97-AF65-F5344CB8AC3E}">
        <p14:creationId xmlns:p14="http://schemas.microsoft.com/office/powerpoint/2010/main" val="185319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302574" y="438556"/>
            <a:ext cx="4800567" cy="647700"/>
          </a:xfrm>
        </p:spPr>
        <p:txBody>
          <a:bodyPr/>
          <a:lstStyle/>
          <a:p>
            <a:r>
              <a:rPr lang="en-US" dirty="0" err="1"/>
              <a:t>Mục</a:t>
            </a:r>
            <a:r>
              <a:rPr lang="en-US" dirty="0"/>
              <a:t> </a:t>
            </a:r>
            <a:r>
              <a:rPr lang="en-US" dirty="0" err="1"/>
              <a:t>đích</a:t>
            </a:r>
            <a:r>
              <a:rPr lang="en-US" dirty="0"/>
              <a:t> – </a:t>
            </a:r>
            <a:r>
              <a:rPr lang="en-US" dirty="0" err="1"/>
              <a:t>yêu</a:t>
            </a:r>
            <a:r>
              <a:rPr lang="en-US" dirty="0"/>
              <a:t> </a:t>
            </a:r>
            <a:r>
              <a:rPr lang="en-US" dirty="0" err="1"/>
              <a:t>cầu</a:t>
            </a:r>
            <a:endParaRPr dirty="0"/>
          </a:p>
        </p:txBody>
      </p:sp>
      <p:sp>
        <p:nvSpPr>
          <p:cNvPr id="14" name="Content Placeholder 13"/>
          <p:cNvSpPr>
            <a:spLocks noGrp="1"/>
          </p:cNvSpPr>
          <p:nvPr>
            <p:ph idx="1"/>
          </p:nvPr>
        </p:nvSpPr>
        <p:spPr>
          <a:xfrm>
            <a:off x="1066800" y="1086256"/>
            <a:ext cx="10058400" cy="4229100"/>
          </a:xfrm>
        </p:spPr>
        <p:txBody>
          <a:bodyPr>
            <a:noAutofit/>
          </a:bodyPr>
          <a:lstStyle/>
          <a:p>
            <a:pPr marL="0" indent="0">
              <a:spcBef>
                <a:spcPts val="0"/>
              </a:spcBef>
              <a:buNone/>
            </a:pPr>
            <a:r>
              <a:rPr lang="en-US" sz="2000" dirty="0"/>
              <a:t>1</a:t>
            </a:r>
            <a:r>
              <a:rPr lang="en-US" sz="1800" dirty="0"/>
              <a:t>. </a:t>
            </a:r>
            <a:r>
              <a:rPr lang="vi-VN" sz="1800" dirty="0"/>
              <a:t>kiến thức.</a:t>
            </a:r>
            <a:endParaRPr lang="en-US" sz="1800" dirty="0"/>
          </a:p>
          <a:p>
            <a:pPr marL="0" indent="0">
              <a:spcBef>
                <a:spcPts val="0"/>
              </a:spcBef>
              <a:buNone/>
            </a:pPr>
            <a:r>
              <a:rPr lang="en-US" sz="1800" dirty="0"/>
              <a:t> -</a:t>
            </a:r>
            <a:r>
              <a:rPr lang="vi-VN" sz="1800" dirty="0"/>
              <a:t>Trẻ nhớ tên truyện.</a:t>
            </a:r>
            <a:r>
              <a:rPr lang="en-US" sz="1800" dirty="0"/>
              <a:t>”</a:t>
            </a:r>
            <a:r>
              <a:rPr lang="vi-VN" sz="1800" dirty="0"/>
              <a:t> Gấu con bị đau răng. Và tên các nhân vật trong truyện. Gấu con. Cấu mẹ. Mèo con. Chó con. </a:t>
            </a:r>
            <a:r>
              <a:rPr lang="en-US" sz="1800" dirty="0"/>
              <a:t>R</a:t>
            </a:r>
            <a:r>
              <a:rPr lang="vi-VN" sz="1800" dirty="0"/>
              <a:t>ùa bác sĩ.</a:t>
            </a:r>
            <a:endParaRPr lang="en-US" sz="1800" dirty="0"/>
          </a:p>
          <a:p>
            <a:pPr marL="0" indent="0">
              <a:spcBef>
                <a:spcPts val="0"/>
              </a:spcBef>
              <a:buNone/>
            </a:pPr>
            <a:r>
              <a:rPr lang="en-US" sz="1800" dirty="0"/>
              <a:t>- </a:t>
            </a:r>
            <a:r>
              <a:rPr lang="vi-VN" sz="1800" dirty="0"/>
              <a:t>Trẻ hiểu được nội dung câu chuyện. Vì gấu con lười đánh răng Sau khi dấu con nhận ra đánh răng sẽ giúp cho hàn răng trắng đẹp</a:t>
            </a:r>
            <a:r>
              <a:rPr lang="en-US" sz="1800" dirty="0"/>
              <a:t> v</a:t>
            </a:r>
            <a:r>
              <a:rPr lang="vi-VN" sz="1800" dirty="0"/>
              <a:t>à chắc khỏe. </a:t>
            </a:r>
            <a:r>
              <a:rPr lang="en-US" sz="1800" dirty="0"/>
              <a:t>G</a:t>
            </a:r>
            <a:r>
              <a:rPr lang="vi-VN" sz="1800" dirty="0"/>
              <a:t>ấu con đã chăm chỉ đánh răng hàng ngày.</a:t>
            </a:r>
            <a:endParaRPr lang="en-US" sz="1800" dirty="0"/>
          </a:p>
          <a:p>
            <a:pPr marL="0" indent="0">
              <a:spcBef>
                <a:spcPts val="0"/>
              </a:spcBef>
              <a:buNone/>
            </a:pPr>
            <a:endParaRPr lang="en-US" sz="1800" dirty="0"/>
          </a:p>
          <a:p>
            <a:pPr marL="0" indent="0">
              <a:spcBef>
                <a:spcPts val="0"/>
              </a:spcBef>
              <a:buNone/>
            </a:pPr>
            <a:r>
              <a:rPr lang="en-US" sz="1800" dirty="0"/>
              <a:t>2. </a:t>
            </a:r>
            <a:r>
              <a:rPr lang="vi-VN" sz="1800" dirty="0"/>
              <a:t>Kỹ năng.</a:t>
            </a:r>
            <a:endParaRPr lang="en-US" sz="1800" dirty="0"/>
          </a:p>
          <a:p>
            <a:pPr marL="0" indent="0">
              <a:spcBef>
                <a:spcPts val="0"/>
              </a:spcBef>
              <a:buNone/>
            </a:pPr>
            <a:r>
              <a:rPr lang="en-US" sz="1800" dirty="0"/>
              <a:t>- </a:t>
            </a:r>
            <a:r>
              <a:rPr lang="vi-VN" sz="1800" dirty="0"/>
              <a:t>Trẻ trả lời câu hỏi lưu loát rõ ràng.</a:t>
            </a:r>
            <a:endParaRPr lang="en-US" sz="1800" dirty="0"/>
          </a:p>
          <a:p>
            <a:pPr marL="0" indent="0">
              <a:spcBef>
                <a:spcPts val="0"/>
              </a:spcBef>
              <a:buNone/>
            </a:pPr>
            <a:r>
              <a:rPr lang="en-US" sz="1800" dirty="0"/>
              <a:t>- </a:t>
            </a:r>
            <a:r>
              <a:rPr lang="vi-VN" sz="1800" dirty="0"/>
              <a:t>Rèn luyện khả năng chú ý có chủ định và biết lắng nghe.,</a:t>
            </a:r>
            <a:endParaRPr lang="en-US" sz="1800" dirty="0"/>
          </a:p>
          <a:p>
            <a:pPr marL="0" indent="0">
              <a:spcBef>
                <a:spcPts val="0"/>
              </a:spcBef>
              <a:buNone/>
            </a:pPr>
            <a:endParaRPr lang="en-US" sz="1800" dirty="0"/>
          </a:p>
          <a:p>
            <a:pPr marL="0" indent="0">
              <a:spcBef>
                <a:spcPts val="0"/>
              </a:spcBef>
              <a:buNone/>
            </a:pPr>
            <a:r>
              <a:rPr lang="en-US" sz="1800" dirty="0"/>
              <a:t>3. </a:t>
            </a:r>
            <a:r>
              <a:rPr lang="vi-VN" sz="1800" dirty="0"/>
              <a:t>Thái độ.</a:t>
            </a:r>
            <a:endParaRPr lang="en-US" sz="1800" dirty="0"/>
          </a:p>
          <a:p>
            <a:pPr marL="0" indent="0">
              <a:spcBef>
                <a:spcPts val="0"/>
              </a:spcBef>
              <a:buNone/>
            </a:pPr>
            <a:r>
              <a:rPr lang="en-US" sz="1800" dirty="0"/>
              <a:t>- </a:t>
            </a:r>
            <a:r>
              <a:rPr lang="vi-VN" sz="1800" dirty="0"/>
              <a:t>Giáo dục trẻ. Biết giữ gìn vệ sinh cơ thể. Cũng như răng miệng để có hàm răng chắc khỏe.</a:t>
            </a:r>
            <a:endParaRPr lang="en-US" sz="1800" dirty="0"/>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y2mate.com - Bé Tập Đánh Răng  Candy Ngọc Hà  Nhạc Thiếu Nhi MV_720p">
            <a:hlinkClick r:id="" action="ppaction://media"/>
            <a:extLst>
              <a:ext uri="{FF2B5EF4-FFF2-40B4-BE49-F238E27FC236}">
                <a16:creationId xmlns:a16="http://schemas.microsoft.com/office/drawing/2014/main" id="{07055F12-6D0D-D4B2-0F90-DA8947E0912E}"/>
              </a:ext>
            </a:extLst>
          </p:cNvPr>
          <p:cNvPicPr>
            <a:picLocks noChangeAspect="1"/>
          </p:cNvPicPr>
          <p:nvPr>
            <a:videoFile r:link="rId1"/>
            <p:extLst>
              <p:ext uri="{DAA4B4D4-6D71-4841-9C94-3DE7FCFB9230}">
                <p14:media xmlns:p14="http://schemas.microsoft.com/office/powerpoint/2010/main" r:embed="rId2">
                  <p14:trim st="1101" end="205093.5781"/>
                </p14:media>
              </p:ext>
            </p:extLst>
          </p:nvPr>
        </p:nvPicPr>
        <p:blipFill>
          <a:blip r:embed="rId4"/>
          <a:stretch>
            <a:fillRect/>
          </a:stretch>
        </p:blipFill>
        <p:spPr>
          <a:xfrm>
            <a:off x="0" y="0"/>
            <a:ext cx="12192000" cy="6898735"/>
          </a:xfrm>
          <a:prstGeom prst="rect">
            <a:avLst/>
          </a:prstGeom>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65212" y="3307403"/>
            <a:ext cx="4954588" cy="2706173"/>
          </a:xfrm>
        </p:spPr>
        <p:txBody>
          <a:bodyPr/>
          <a:lstStyle/>
          <a:p>
            <a:r>
              <a:rPr lang="vi-VN" dirty="0"/>
              <a:t>Vì sao chúng ta lại phải đánh răng hàng ngày?</a:t>
            </a:r>
            <a:endParaRPr lang="en-US" dirty="0"/>
          </a:p>
        </p:txBody>
      </p:sp>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sz="half" idx="2"/>
            <p:extLst>
              <p:ext uri="{D42A27DB-BD31-4B8C-83A1-F6EECF244321}">
                <p14:modId xmlns:p14="http://schemas.microsoft.com/office/powerpoint/2010/main" val="1924413463"/>
              </p:ext>
            </p:extLst>
          </p:nvPr>
        </p:nvGraphicFramePr>
        <p:xfrm>
          <a:off x="6172200" y="1825625"/>
          <a:ext cx="4951413"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ontent Placeholder 3">
            <a:extLst>
              <a:ext uri="{FF2B5EF4-FFF2-40B4-BE49-F238E27FC236}">
                <a16:creationId xmlns:a16="http://schemas.microsoft.com/office/drawing/2014/main" id="{C798C909-3189-8429-6EA9-DF00010ADC42}"/>
              </a:ext>
            </a:extLst>
          </p:cNvPr>
          <p:cNvSpPr txBox="1">
            <a:spLocks/>
          </p:cNvSpPr>
          <p:nvPr/>
        </p:nvSpPr>
        <p:spPr>
          <a:xfrm>
            <a:off x="1065212" y="2393009"/>
            <a:ext cx="4954588" cy="846306"/>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vi-VN" dirty="0"/>
              <a:t>Cô và các con vừa hát bài hát gì?</a:t>
            </a:r>
            <a:endParaRPr lang="en-US" dirty="0"/>
          </a:p>
        </p:txBody>
      </p:sp>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t>
            </a:r>
            <a:r>
              <a:rPr lang="vi-VN" dirty="0"/>
              <a:t>uyện</a:t>
            </a:r>
            <a:r>
              <a:rPr lang="en-US" dirty="0"/>
              <a:t>:</a:t>
            </a:r>
            <a:r>
              <a:rPr lang="vi-VN" dirty="0"/>
              <a:t> </a:t>
            </a:r>
            <a:r>
              <a:rPr lang="en-US" dirty="0"/>
              <a:t>G</a:t>
            </a:r>
            <a:r>
              <a:rPr lang="vi-VN" dirty="0"/>
              <a:t>ấu con bị đau răng. </a:t>
            </a:r>
            <a:endParaRPr lang="en-US" dirty="0"/>
          </a:p>
        </p:txBody>
      </p:sp>
      <p:sp>
        <p:nvSpPr>
          <p:cNvPr id="10" name="Picture Placeholder 9">
            <a:extLst>
              <a:ext uri="{FF2B5EF4-FFF2-40B4-BE49-F238E27FC236}">
                <a16:creationId xmlns:a16="http://schemas.microsoft.com/office/drawing/2014/main" id="{51CC6178-979E-C5AB-9B07-396CBB501EC2}"/>
              </a:ext>
            </a:extLst>
          </p:cNvPr>
          <p:cNvSpPr>
            <a:spLocks noGrp="1"/>
          </p:cNvSpPr>
          <p:nvPr>
            <p:ph type="pic" idx="1"/>
          </p:nvPr>
        </p:nvSpPr>
        <p:spPr/>
        <p:txBody>
          <a:bodyPr/>
          <a:lstStyle/>
          <a:p>
            <a:endParaRPr lang="en-US"/>
          </a:p>
        </p:txBody>
      </p:sp>
      <p:pic>
        <p:nvPicPr>
          <p:cNvPr id="7" name="Picture 6" descr="Cartoon of a bear and elephant&#10;&#10;Description automatically generated">
            <a:extLst>
              <a:ext uri="{FF2B5EF4-FFF2-40B4-BE49-F238E27FC236}">
                <a16:creationId xmlns:a16="http://schemas.microsoft.com/office/drawing/2014/main" id="{FE4DB834-8450-7969-1E4E-BF436F8D9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402" y="1031196"/>
            <a:ext cx="5843728" cy="4571999"/>
          </a:xfrm>
          <a:prstGeom prst="rect">
            <a:avLst/>
          </a:prstGeom>
        </p:spPr>
      </p:pic>
      <p:pic>
        <p:nvPicPr>
          <p:cNvPr id="12" name="Picture 11">
            <a:extLst>
              <a:ext uri="{FF2B5EF4-FFF2-40B4-BE49-F238E27FC236}">
                <a16:creationId xmlns:a16="http://schemas.microsoft.com/office/drawing/2014/main" id="{12F09CBE-7508-DE9B-EC18-3C2AF2FC64D9}"/>
              </a:ext>
            </a:extLst>
          </p:cNvPr>
          <p:cNvPicPr>
            <a:picLocks noChangeAspect="1"/>
          </p:cNvPicPr>
          <p:nvPr/>
        </p:nvPicPr>
        <p:blipFill>
          <a:blip r:embed="rId3"/>
          <a:stretch>
            <a:fillRect/>
          </a:stretch>
        </p:blipFill>
        <p:spPr>
          <a:xfrm>
            <a:off x="858629" y="1031195"/>
            <a:ext cx="5910946" cy="4572000"/>
          </a:xfrm>
          <a:prstGeom prst="rect">
            <a:avLst/>
          </a:prstGeom>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a:t>
            </a:r>
            <a:r>
              <a:rPr lang="vi-VN" dirty="0"/>
              <a:t>ấu con bị đau răng.</a:t>
            </a:r>
            <a:endParaRPr lang="en-US" dirty="0"/>
          </a:p>
        </p:txBody>
      </p:sp>
      <p:sp>
        <p:nvSpPr>
          <p:cNvPr id="7" name="Text Placeholder 6"/>
          <p:cNvSpPr>
            <a:spLocks noGrp="1"/>
          </p:cNvSpPr>
          <p:nvPr>
            <p:ph type="body" sz="half" idx="2"/>
          </p:nvPr>
        </p:nvSpPr>
        <p:spPr/>
        <p:txBody>
          <a:bodyPr/>
          <a:lstStyle/>
          <a:p>
            <a:r>
              <a:rPr lang="vi-VN" dirty="0"/>
              <a:t>Có một chú gấu con rất thích ăn đồ ngọt.</a:t>
            </a:r>
            <a:endParaRPr lang="en-US" dirty="0"/>
          </a:p>
        </p:txBody>
      </p:sp>
      <p:sp>
        <p:nvSpPr>
          <p:cNvPr id="9" name="Picture Placeholder 8" descr="An empty placeholder to add an image. Click on the placeholder and select the image that you wish to add."/>
          <p:cNvSpPr>
            <a:spLocks noGrp="1"/>
          </p:cNvSpPr>
          <p:nvPr>
            <p:ph type="pic" sz="quarter" idx="18"/>
          </p:nvPr>
        </p:nvSpPr>
        <p:spPr/>
        <p:txBody>
          <a:bodyPr/>
          <a:lstStyle/>
          <a:p>
            <a:endParaRPr lang="en-US" dirty="0"/>
          </a:p>
        </p:txBody>
      </p:sp>
      <p:sp>
        <p:nvSpPr>
          <p:cNvPr id="10" name="Text Placeholder 9"/>
          <p:cNvSpPr>
            <a:spLocks noGrp="1"/>
          </p:cNvSpPr>
          <p:nvPr>
            <p:ph type="body" sz="half" idx="19"/>
          </p:nvPr>
        </p:nvSpPr>
        <p:spPr/>
        <p:txBody>
          <a:bodyPr/>
          <a:lstStyle/>
          <a:p>
            <a:r>
              <a:rPr lang="vi-VN" dirty="0"/>
              <a:t>Nhiều hôm đi ngủ </a:t>
            </a:r>
            <a:r>
              <a:rPr lang="en-US" dirty="0"/>
              <a:t>G</a:t>
            </a:r>
            <a:r>
              <a:rPr lang="vi-VN" dirty="0"/>
              <a:t>ấu con vẫn còn ngậm kéo..</a:t>
            </a:r>
            <a:endParaRPr lang="en-US" dirty="0"/>
          </a:p>
        </p:txBody>
      </p:sp>
      <p:pic>
        <p:nvPicPr>
          <p:cNvPr id="12" name="Picture Placeholder 11" descr="A cartoon bear holding a cake&#10;&#10;Description automatically generated">
            <a:extLst>
              <a:ext uri="{FF2B5EF4-FFF2-40B4-BE49-F238E27FC236}">
                <a16:creationId xmlns:a16="http://schemas.microsoft.com/office/drawing/2014/main" id="{5D4E2E9E-780B-C16E-78B7-764FF873EDC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1543" r="11543"/>
          <a:stretch>
            <a:fillRect/>
          </a:stretch>
        </p:blipFill>
        <p:spPr/>
      </p:pic>
      <p:pic>
        <p:nvPicPr>
          <p:cNvPr id="14" name="Picture 13">
            <a:extLst>
              <a:ext uri="{FF2B5EF4-FFF2-40B4-BE49-F238E27FC236}">
                <a16:creationId xmlns:a16="http://schemas.microsoft.com/office/drawing/2014/main" id="{98450007-0821-ACBC-C5A7-B790ABB464EB}"/>
              </a:ext>
            </a:extLst>
          </p:cNvPr>
          <p:cNvPicPr>
            <a:picLocks noChangeAspect="1"/>
          </p:cNvPicPr>
          <p:nvPr/>
        </p:nvPicPr>
        <p:blipFill>
          <a:blip r:embed="rId3"/>
          <a:stretch>
            <a:fillRect/>
          </a:stretch>
        </p:blipFill>
        <p:spPr>
          <a:xfrm>
            <a:off x="6991438" y="1900210"/>
            <a:ext cx="3935534" cy="2614139"/>
          </a:xfrm>
          <a:prstGeom prst="rect">
            <a:avLst/>
          </a:prstGeom>
        </p:spPr>
      </p:pic>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624AFF-CA24-4E90-48BB-CF7D357A0E72}"/>
              </a:ext>
            </a:extLst>
          </p:cNvPr>
          <p:cNvPicPr>
            <a:picLocks noGrp="1" noChangeAspect="1"/>
          </p:cNvPicPr>
          <p:nvPr>
            <p:ph type="pic" sz="quarter" idx="20"/>
          </p:nvPr>
        </p:nvPicPr>
        <p:blipFill>
          <a:blip r:embed="rId2"/>
          <a:srcRect l="21539" r="21539"/>
          <a:stretch>
            <a:fillRect/>
          </a:stretch>
        </p:blipFill>
        <p:spPr>
          <a:xfrm>
            <a:off x="12728713" y="1896894"/>
            <a:ext cx="2714625" cy="2776537"/>
          </a:xfrm>
          <a:prstGeom prst="rect">
            <a:avLst/>
          </a:prstGeom>
        </p:spPr>
      </p:pic>
      <p:sp>
        <p:nvSpPr>
          <p:cNvPr id="8" name="Title 7"/>
          <p:cNvSpPr>
            <a:spLocks noGrp="1"/>
          </p:cNvSpPr>
          <p:nvPr>
            <p:ph type="title"/>
          </p:nvPr>
        </p:nvSpPr>
        <p:spPr/>
        <p:txBody>
          <a:bodyPr/>
          <a:lstStyle/>
          <a:p>
            <a:r>
              <a:rPr lang="vi-VN" dirty="0"/>
              <a:t>Gấu con bị đau răng.</a:t>
            </a:r>
            <a:endParaRPr lang="en-US" dirty="0"/>
          </a:p>
        </p:txBody>
      </p:sp>
      <p:pic>
        <p:nvPicPr>
          <p:cNvPr id="3" name="Picture Placeholder 2">
            <a:extLst>
              <a:ext uri="{FF2B5EF4-FFF2-40B4-BE49-F238E27FC236}">
                <a16:creationId xmlns:a16="http://schemas.microsoft.com/office/drawing/2014/main" id="{5E7A4579-0D5A-2820-C82D-8473F5F63D0E}"/>
              </a:ext>
            </a:extLst>
          </p:cNvPr>
          <p:cNvPicPr>
            <a:picLocks noGrp="1" noChangeAspect="1"/>
          </p:cNvPicPr>
          <p:nvPr>
            <p:ph type="pic" sz="quarter" idx="19"/>
          </p:nvPr>
        </p:nvPicPr>
        <p:blipFill>
          <a:blip r:embed="rId3"/>
          <a:srcRect l="22289" r="22289"/>
          <a:stretch/>
        </p:blipFill>
        <p:spPr/>
      </p:pic>
      <p:sp>
        <p:nvSpPr>
          <p:cNvPr id="9" name="Text Placeholder 8"/>
          <p:cNvSpPr>
            <a:spLocks noGrp="1"/>
          </p:cNvSpPr>
          <p:nvPr>
            <p:ph type="body" sz="half" idx="2"/>
          </p:nvPr>
        </p:nvSpPr>
        <p:spPr/>
        <p:txBody>
          <a:bodyPr>
            <a:normAutofit/>
          </a:bodyPr>
          <a:lstStyle/>
          <a:p>
            <a:r>
              <a:rPr lang="vi-VN" dirty="0"/>
              <a:t>Nhiều hôm răng gấu con bị đau nhức khiến cậu ta không ăn được thứ gì.</a:t>
            </a:r>
            <a:endParaRPr lang="en-US" dirty="0"/>
          </a:p>
        </p:txBody>
      </p:sp>
      <p:pic>
        <p:nvPicPr>
          <p:cNvPr id="5" name="Picture Placeholder 4">
            <a:extLst>
              <a:ext uri="{FF2B5EF4-FFF2-40B4-BE49-F238E27FC236}">
                <a16:creationId xmlns:a16="http://schemas.microsoft.com/office/drawing/2014/main" id="{E94B5C9A-F758-D439-A09A-24181A329231}"/>
              </a:ext>
            </a:extLst>
          </p:cNvPr>
          <p:cNvPicPr>
            <a:picLocks noGrp="1" noChangeAspect="1"/>
          </p:cNvPicPr>
          <p:nvPr>
            <p:ph type="pic" sz="quarter" idx="18"/>
          </p:nvPr>
        </p:nvPicPr>
        <p:blipFill>
          <a:blip r:embed="rId4"/>
          <a:srcRect l="22219" r="22219"/>
          <a:stretch/>
        </p:blipFill>
        <p:spPr/>
      </p:pic>
      <p:sp>
        <p:nvSpPr>
          <p:cNvPr id="13" name="Text Placeholder 12"/>
          <p:cNvSpPr>
            <a:spLocks noGrp="1"/>
          </p:cNvSpPr>
          <p:nvPr>
            <p:ph type="body" sz="half" idx="21"/>
          </p:nvPr>
        </p:nvSpPr>
        <p:spPr/>
        <p:txBody>
          <a:bodyPr>
            <a:normAutofit fontScale="92500" lnSpcReduction="20000"/>
          </a:bodyPr>
          <a:lstStyle/>
          <a:p>
            <a:r>
              <a:rPr lang="vi-VN" dirty="0"/>
              <a:t>Ở lớp, cô giáo cò hướng dẫn cách bảo vệ răng miệng nhưng gấu con chẳng chịu nghe lời.</a:t>
            </a:r>
            <a:endParaRPr lang="en-US" dirty="0"/>
          </a:p>
        </p:txBody>
      </p:sp>
      <p:sp>
        <p:nvSpPr>
          <p:cNvPr id="14" name="Text Placeholder 13"/>
          <p:cNvSpPr>
            <a:spLocks noGrp="1"/>
          </p:cNvSpPr>
          <p:nvPr>
            <p:ph type="body" sz="half" idx="22"/>
          </p:nvPr>
        </p:nvSpPr>
        <p:spPr/>
        <p:txBody>
          <a:bodyPr>
            <a:normAutofit fontScale="92500" lnSpcReduction="20000"/>
          </a:bodyPr>
          <a:lstStyle/>
          <a:p>
            <a:r>
              <a:rPr lang="vi-VN" dirty="0"/>
              <a:t>Một hôm </a:t>
            </a:r>
            <a:r>
              <a:rPr lang="en-US" dirty="0"/>
              <a:t>G</a:t>
            </a:r>
            <a:r>
              <a:rPr lang="vi-VN" dirty="0"/>
              <a:t>ấu con được mẹ đưa đi khám răng và </a:t>
            </a:r>
            <a:r>
              <a:rPr lang="en-US" dirty="0" err="1"/>
              <a:t>biết</a:t>
            </a:r>
            <a:r>
              <a:rPr lang="en-US" dirty="0"/>
              <a:t> </a:t>
            </a:r>
            <a:r>
              <a:rPr lang="vi-VN" dirty="0"/>
              <a:t>rằng mình bị sâu rất nhiều.</a:t>
            </a:r>
            <a:endParaRPr lang="en-US" dirty="0"/>
          </a:p>
        </p:txBody>
      </p:sp>
      <p:pic>
        <p:nvPicPr>
          <p:cNvPr id="15" name="Picture 14">
            <a:extLst>
              <a:ext uri="{FF2B5EF4-FFF2-40B4-BE49-F238E27FC236}">
                <a16:creationId xmlns:a16="http://schemas.microsoft.com/office/drawing/2014/main" id="{1DE13EB4-B4F9-EEBB-D89F-21229ADB1E20}"/>
              </a:ext>
            </a:extLst>
          </p:cNvPr>
          <p:cNvPicPr>
            <a:picLocks noChangeAspect="1"/>
          </p:cNvPicPr>
          <p:nvPr/>
        </p:nvPicPr>
        <p:blipFill>
          <a:blip r:embed="rId5"/>
          <a:stretch>
            <a:fillRect/>
          </a:stretch>
        </p:blipFill>
        <p:spPr>
          <a:xfrm>
            <a:off x="8193160" y="1896894"/>
            <a:ext cx="2715768" cy="2626468"/>
          </a:xfrm>
          <a:prstGeom prst="rect">
            <a:avLst/>
          </a:prstGeom>
        </p:spPr>
      </p:pic>
      <p:pic>
        <p:nvPicPr>
          <p:cNvPr id="17" name="Picture 16">
            <a:extLst>
              <a:ext uri="{FF2B5EF4-FFF2-40B4-BE49-F238E27FC236}">
                <a16:creationId xmlns:a16="http://schemas.microsoft.com/office/drawing/2014/main" id="{2E7E42EF-3FE4-1177-89C3-943569C789B6}"/>
              </a:ext>
            </a:extLst>
          </p:cNvPr>
          <p:cNvPicPr>
            <a:picLocks noChangeAspect="1"/>
          </p:cNvPicPr>
          <p:nvPr/>
        </p:nvPicPr>
        <p:blipFill>
          <a:blip r:embed="rId6"/>
          <a:stretch>
            <a:fillRect/>
          </a:stretch>
        </p:blipFill>
        <p:spPr>
          <a:xfrm>
            <a:off x="9537327" y="6440878"/>
            <a:ext cx="2743201" cy="1505889"/>
          </a:xfrm>
          <a:prstGeom prst="rect">
            <a:avLst/>
          </a:prstGeom>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vi-VN" dirty="0"/>
              <a:t>Gấu con bị đau răng.</a:t>
            </a:r>
            <a:endParaRPr lang="en-US" dirty="0"/>
          </a:p>
        </p:txBody>
      </p:sp>
      <p:pic>
        <p:nvPicPr>
          <p:cNvPr id="11" name="Picture Placeholder 10">
            <a:extLst>
              <a:ext uri="{FF2B5EF4-FFF2-40B4-BE49-F238E27FC236}">
                <a16:creationId xmlns:a16="http://schemas.microsoft.com/office/drawing/2014/main" id="{A50A56D7-B2EC-2651-6981-ED03A3D32DD0}"/>
              </a:ext>
            </a:extLst>
          </p:cNvPr>
          <p:cNvPicPr>
            <a:picLocks noGrp="1" noChangeAspect="1"/>
          </p:cNvPicPr>
          <p:nvPr>
            <p:ph type="pic" sz="quarter" idx="18"/>
          </p:nvPr>
        </p:nvPicPr>
        <p:blipFill>
          <a:blip r:embed="rId2"/>
          <a:srcRect l="12645" r="12645"/>
          <a:stretch/>
        </p:blipFill>
        <p:spPr/>
      </p:pic>
      <p:pic>
        <p:nvPicPr>
          <p:cNvPr id="14" name="Picture Placeholder 13">
            <a:extLst>
              <a:ext uri="{FF2B5EF4-FFF2-40B4-BE49-F238E27FC236}">
                <a16:creationId xmlns:a16="http://schemas.microsoft.com/office/drawing/2014/main" id="{C59BBB3E-0EE6-B91D-0731-69B0EE1A1C5C}"/>
              </a:ext>
            </a:extLst>
          </p:cNvPr>
          <p:cNvPicPr>
            <a:picLocks noGrp="1" noChangeAspect="1"/>
          </p:cNvPicPr>
          <p:nvPr>
            <p:ph type="pic" sz="quarter" idx="19"/>
          </p:nvPr>
        </p:nvPicPr>
        <p:blipFill>
          <a:blip r:embed="rId3"/>
          <a:srcRect l="14106" r="14106"/>
          <a:stretch/>
        </p:blipFill>
        <p:spPr/>
      </p:pic>
      <p:sp>
        <p:nvSpPr>
          <p:cNvPr id="10" name="Text Placeholder 9"/>
          <p:cNvSpPr>
            <a:spLocks noGrp="1"/>
          </p:cNvSpPr>
          <p:nvPr>
            <p:ph type="body" sz="half" idx="21"/>
          </p:nvPr>
        </p:nvSpPr>
        <p:spPr/>
        <p:txBody>
          <a:bodyPr/>
          <a:lstStyle/>
          <a:p>
            <a:r>
              <a:rPr lang="vi-VN" dirty="0"/>
              <a:t>Gấu con được bác sĩ voi chữa trị và giải thích vì sao mình bị sâu răng. Bác đã hướng dẫn gấu con cách bảo vệ răng miệng. Từ đó, gấu con đã hiểu ra. Và biết chăm sóc răng miệng của mình rồi đấy. </a:t>
            </a:r>
            <a:endParaRPr lang="en-US" dirty="0"/>
          </a:p>
        </p:txBody>
      </p:sp>
      <p:pic>
        <p:nvPicPr>
          <p:cNvPr id="12" name="Picture Placeholder 5">
            <a:extLst>
              <a:ext uri="{FF2B5EF4-FFF2-40B4-BE49-F238E27FC236}">
                <a16:creationId xmlns:a16="http://schemas.microsoft.com/office/drawing/2014/main" id="{C6F05FAC-B1F4-1478-72DF-DA42A3A77C5B}"/>
              </a:ext>
            </a:extLst>
          </p:cNvPr>
          <p:cNvPicPr>
            <a:picLocks noGrp="1" noChangeAspect="1"/>
          </p:cNvPicPr>
          <p:nvPr>
            <p:ph type="pic" sz="quarter" idx="17"/>
          </p:nvPr>
        </p:nvPicPr>
        <p:blipFill>
          <a:blip r:embed="rId4"/>
          <a:srcRect l="25256" r="25256"/>
          <a:stretch>
            <a:fillRect/>
          </a:stretch>
        </p:blipFill>
        <p:spPr>
          <a:xfrm>
            <a:off x="841375" y="1020763"/>
            <a:ext cx="3886200" cy="4572000"/>
          </a:xfrm>
          <a:prstGeom prst="rect">
            <a:avLst/>
          </a:prstGeom>
        </p:spPr>
      </p:pic>
    </p:spTree>
    <p:extLst>
      <p:ext uri="{BB962C8B-B14F-4D97-AF65-F5344CB8AC3E}">
        <p14:creationId xmlns:p14="http://schemas.microsoft.com/office/powerpoint/2010/main" val="34604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Cô vừa kể cho con nghe câu chuyện gì?</a:t>
            </a:r>
            <a:endParaRPr lang="en-US" dirty="0"/>
          </a:p>
        </p:txBody>
      </p:sp>
      <p:sp>
        <p:nvSpPr>
          <p:cNvPr id="3" name="Text Placeholder 2"/>
          <p:cNvSpPr>
            <a:spLocks noGrp="1"/>
          </p:cNvSpPr>
          <p:nvPr>
            <p:ph type="body" idx="1"/>
          </p:nvPr>
        </p:nvSpPr>
        <p:spPr>
          <a:xfrm>
            <a:off x="6741073" y="4399841"/>
            <a:ext cx="4956048" cy="823912"/>
          </a:xfrm>
        </p:spPr>
        <p:txBody>
          <a:bodyPr/>
          <a:lstStyle/>
          <a:p>
            <a:r>
              <a:rPr lang="en-US" dirty="0"/>
              <a:t>Tr</a:t>
            </a:r>
            <a:r>
              <a:rPr lang="vi-VN" dirty="0"/>
              <a:t>uyện gấu con không nghe lời.</a:t>
            </a:r>
            <a:endParaRPr lang="en-US" dirty="0"/>
          </a:p>
        </p:txBody>
      </p:sp>
      <p:sp>
        <p:nvSpPr>
          <p:cNvPr id="5" name="Text Placeholder 4"/>
          <p:cNvSpPr>
            <a:spLocks noGrp="1"/>
          </p:cNvSpPr>
          <p:nvPr>
            <p:ph type="body" sz="quarter" idx="3"/>
          </p:nvPr>
        </p:nvSpPr>
        <p:spPr>
          <a:xfrm>
            <a:off x="6741073" y="3017044"/>
            <a:ext cx="4956048" cy="823912"/>
          </a:xfrm>
        </p:spPr>
        <p:txBody>
          <a:bodyPr/>
          <a:lstStyle/>
          <a:p>
            <a:r>
              <a:rPr lang="vi-VN" dirty="0"/>
              <a:t>Gấu con bị đau răng.</a:t>
            </a:r>
            <a:endParaRPr lang="en-US" dirty="0"/>
          </a:p>
        </p:txBody>
      </p:sp>
      <p:pic>
        <p:nvPicPr>
          <p:cNvPr id="7" name="Content Placeholder 6">
            <a:extLst>
              <a:ext uri="{FF2B5EF4-FFF2-40B4-BE49-F238E27FC236}">
                <a16:creationId xmlns:a16="http://schemas.microsoft.com/office/drawing/2014/main" id="{F8673F93-3DBA-B339-7131-6FC72C15EFDC}"/>
              </a:ext>
            </a:extLst>
          </p:cNvPr>
          <p:cNvPicPr>
            <a:picLocks noGrp="1" noChangeAspect="1"/>
          </p:cNvPicPr>
          <p:nvPr>
            <p:ph sz="half" idx="2"/>
          </p:nvPr>
        </p:nvPicPr>
        <p:blipFill>
          <a:blip r:embed="rId2"/>
          <a:stretch>
            <a:fillRect/>
          </a:stretch>
        </p:blipFill>
        <p:spPr>
          <a:xfrm>
            <a:off x="1069975" y="2800620"/>
            <a:ext cx="4956175" cy="2885535"/>
          </a:xfrm>
          <a:prstGeom prst="rect">
            <a:avLst/>
          </a:prstGeom>
        </p:spPr>
      </p:pic>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115</TotalTime>
  <Words>650</Words>
  <Application>Microsoft Office PowerPoint</Application>
  <PresentationFormat>Widescreen</PresentationFormat>
  <Paragraphs>52</Paragraphs>
  <Slides>18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#9Slide04 SFU Toledo Bold</vt:lpstr>
      <vt:lpstr>Arial</vt:lpstr>
      <vt:lpstr>Segoe Print</vt:lpstr>
      <vt:lpstr>Nature Illustration 16x9</vt:lpstr>
      <vt:lpstr>PowerPoint Presentation</vt:lpstr>
      <vt:lpstr>Mục đích – yêu cầu</vt:lpstr>
      <vt:lpstr>PowerPoint Presentation</vt:lpstr>
      <vt:lpstr>PowerPoint Presentation</vt:lpstr>
      <vt:lpstr>Truyện: Gấu con bị đau răng. </vt:lpstr>
      <vt:lpstr>Gấu con bị đau răng.</vt:lpstr>
      <vt:lpstr>Gấu con bị đau răng.</vt:lpstr>
      <vt:lpstr>Gấu con bị đau răng.</vt:lpstr>
      <vt:lpstr>Cô vừa kể cho con nghe câu chuyện gì?</vt:lpstr>
      <vt:lpstr>Trong câu chuyện có những ai?</vt:lpstr>
      <vt:lpstr>Đàm thoại trích dẫn.</vt:lpstr>
      <vt:lpstr>-Trong rừng có ai đây? Gấu con thích ăn gì? - Khi đi ngủ rồi cậu ta vẫn còn làm gì?</vt:lpstr>
      <vt:lpstr>Thế rồi chuyện gì đã xảy ra với Gấu con?</vt:lpstr>
      <vt:lpstr>Ở trên lớp, cô giáo cò đã hướng dẫn các bạn làm việc gì?</vt:lpstr>
      <vt:lpstr>Rồi một ngày</vt:lpstr>
      <vt:lpstr>Các con hãy nhắc lại. Lời bác sĩ voi dặn bạn Gấu cách giữ gìn răng để không bị sâu nào?</vt:lpstr>
      <vt:lpstr>PowerPoint Presentation</vt:lpstr>
      <vt:lpstr>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ThiThuy</dc:creator>
  <cp:lastModifiedBy>Vu ThiThuy</cp:lastModifiedBy>
  <cp:revision>2</cp:revision>
  <dcterms:created xsi:type="dcterms:W3CDTF">2023-10-15T16:31:14Z</dcterms:created>
  <dcterms:modified xsi:type="dcterms:W3CDTF">2023-10-15T18:26:41Z</dcterms:modified>
</cp:coreProperties>
</file>