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5" r:id="rId3"/>
    <p:sldId id="274" r:id="rId4"/>
    <p:sldId id="278" r:id="rId5"/>
    <p:sldId id="281" r:id="rId6"/>
    <p:sldId id="273" r:id="rId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5DD8-2836-17A2-4439-D8534462D9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D8DE6425-27CC-C996-CC26-92544EF448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D02D1C94-C013-7343-7918-47437710CD24}"/>
              </a:ext>
            </a:extLst>
          </p:cNvPr>
          <p:cNvSpPr>
            <a:spLocks noGrp="1"/>
          </p:cNvSpPr>
          <p:nvPr>
            <p:ph type="dt" sz="half" idx="10"/>
          </p:nvPr>
        </p:nvSpPr>
        <p:spPr/>
        <p:txBody>
          <a:bodyPr/>
          <a:lstStyle/>
          <a:p>
            <a:fld id="{6FF8041B-D948-4C91-8140-A3C350F8791C}" type="datetimeFigureOut">
              <a:rPr lang="vi-VN" smtClean="0"/>
              <a:t>07/01/2026</a:t>
            </a:fld>
            <a:endParaRPr lang="vi-VN"/>
          </a:p>
        </p:txBody>
      </p:sp>
      <p:sp>
        <p:nvSpPr>
          <p:cNvPr id="5" name="Footer Placeholder 4">
            <a:extLst>
              <a:ext uri="{FF2B5EF4-FFF2-40B4-BE49-F238E27FC236}">
                <a16:creationId xmlns:a16="http://schemas.microsoft.com/office/drawing/2014/main" id="{0EEE8790-ED31-6637-E466-F1897D9F8C6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50EB459-5174-01C9-854A-E4B5654986A2}"/>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32322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EF6CE-A2BC-AC16-151A-C4BEA68AD79C}"/>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FF8DE9A-A327-03BA-E2B0-1E69C1AC9D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9A4119A-EC78-A781-52A4-94F8F0BB6202}"/>
              </a:ext>
            </a:extLst>
          </p:cNvPr>
          <p:cNvSpPr>
            <a:spLocks noGrp="1"/>
          </p:cNvSpPr>
          <p:nvPr>
            <p:ph type="dt" sz="half" idx="10"/>
          </p:nvPr>
        </p:nvSpPr>
        <p:spPr/>
        <p:txBody>
          <a:bodyPr/>
          <a:lstStyle/>
          <a:p>
            <a:fld id="{6FF8041B-D948-4C91-8140-A3C350F8791C}" type="datetimeFigureOut">
              <a:rPr lang="vi-VN" smtClean="0"/>
              <a:t>07/01/2026</a:t>
            </a:fld>
            <a:endParaRPr lang="vi-VN"/>
          </a:p>
        </p:txBody>
      </p:sp>
      <p:sp>
        <p:nvSpPr>
          <p:cNvPr id="5" name="Footer Placeholder 4">
            <a:extLst>
              <a:ext uri="{FF2B5EF4-FFF2-40B4-BE49-F238E27FC236}">
                <a16:creationId xmlns:a16="http://schemas.microsoft.com/office/drawing/2014/main" id="{33CD2668-4130-80F5-E5F3-76D224AAAE0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81C55C1-92BB-76E4-A76F-8DAB606EDEF9}"/>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340703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F18BF3-F749-C268-8FAD-9DEF1AFCDA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46A5BD4-79F2-B44A-D3F3-5C50295D5D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1CA9B72-371D-09AE-D621-9620BACEA883}"/>
              </a:ext>
            </a:extLst>
          </p:cNvPr>
          <p:cNvSpPr>
            <a:spLocks noGrp="1"/>
          </p:cNvSpPr>
          <p:nvPr>
            <p:ph type="dt" sz="half" idx="10"/>
          </p:nvPr>
        </p:nvSpPr>
        <p:spPr/>
        <p:txBody>
          <a:bodyPr/>
          <a:lstStyle/>
          <a:p>
            <a:fld id="{6FF8041B-D948-4C91-8140-A3C350F8791C}" type="datetimeFigureOut">
              <a:rPr lang="vi-VN" smtClean="0"/>
              <a:t>07/01/2026</a:t>
            </a:fld>
            <a:endParaRPr lang="vi-VN"/>
          </a:p>
        </p:txBody>
      </p:sp>
      <p:sp>
        <p:nvSpPr>
          <p:cNvPr id="5" name="Footer Placeholder 4">
            <a:extLst>
              <a:ext uri="{FF2B5EF4-FFF2-40B4-BE49-F238E27FC236}">
                <a16:creationId xmlns:a16="http://schemas.microsoft.com/office/drawing/2014/main" id="{800AAA5B-9360-BBBA-5F9A-78765DB6750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E601605-B222-FBAC-1805-20DD769E1B7A}"/>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324923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3E11-6F5E-5C13-740B-E3C72A42452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4FD430A-1F26-5916-DCA9-A679714320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CA4F1E3-ED91-FFFB-7BA2-97C99CE62007}"/>
              </a:ext>
            </a:extLst>
          </p:cNvPr>
          <p:cNvSpPr>
            <a:spLocks noGrp="1"/>
          </p:cNvSpPr>
          <p:nvPr>
            <p:ph type="dt" sz="half" idx="10"/>
          </p:nvPr>
        </p:nvSpPr>
        <p:spPr/>
        <p:txBody>
          <a:bodyPr/>
          <a:lstStyle/>
          <a:p>
            <a:fld id="{6FF8041B-D948-4C91-8140-A3C350F8791C}" type="datetimeFigureOut">
              <a:rPr lang="vi-VN" smtClean="0"/>
              <a:t>07/01/2026</a:t>
            </a:fld>
            <a:endParaRPr lang="vi-VN"/>
          </a:p>
        </p:txBody>
      </p:sp>
      <p:sp>
        <p:nvSpPr>
          <p:cNvPr id="5" name="Footer Placeholder 4">
            <a:extLst>
              <a:ext uri="{FF2B5EF4-FFF2-40B4-BE49-F238E27FC236}">
                <a16:creationId xmlns:a16="http://schemas.microsoft.com/office/drawing/2014/main" id="{0BABB7BD-833E-134C-29CD-D543DC03097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2AD235F-5C6D-923C-96D3-DE4698FB0A1F}"/>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407172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0E335-694B-7B59-3777-9285AE23A2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A8E187A-6AE3-6F01-AE5F-060A22C2F7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BA03EF-FF5C-507D-6A24-84C1453B8252}"/>
              </a:ext>
            </a:extLst>
          </p:cNvPr>
          <p:cNvSpPr>
            <a:spLocks noGrp="1"/>
          </p:cNvSpPr>
          <p:nvPr>
            <p:ph type="dt" sz="half" idx="10"/>
          </p:nvPr>
        </p:nvSpPr>
        <p:spPr/>
        <p:txBody>
          <a:bodyPr/>
          <a:lstStyle/>
          <a:p>
            <a:fld id="{6FF8041B-D948-4C91-8140-A3C350F8791C}" type="datetimeFigureOut">
              <a:rPr lang="vi-VN" smtClean="0"/>
              <a:t>07/01/2026</a:t>
            </a:fld>
            <a:endParaRPr lang="vi-VN"/>
          </a:p>
        </p:txBody>
      </p:sp>
      <p:sp>
        <p:nvSpPr>
          <p:cNvPr id="5" name="Footer Placeholder 4">
            <a:extLst>
              <a:ext uri="{FF2B5EF4-FFF2-40B4-BE49-F238E27FC236}">
                <a16:creationId xmlns:a16="http://schemas.microsoft.com/office/drawing/2014/main" id="{1F4D2470-0E80-3D17-C848-54CAB8CB7DF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16BEED3-730B-77C1-9049-2F2986EBC7BE}"/>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884044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C226-EB18-4675-2F47-4FC43C62E4C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B709AA8-F2FE-6746-12E0-D3DE0643CD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2FF6DD81-9537-361C-7DA0-60598413ED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BFBEA17-2596-A692-166C-0E447691EE01}"/>
              </a:ext>
            </a:extLst>
          </p:cNvPr>
          <p:cNvSpPr>
            <a:spLocks noGrp="1"/>
          </p:cNvSpPr>
          <p:nvPr>
            <p:ph type="dt" sz="half" idx="10"/>
          </p:nvPr>
        </p:nvSpPr>
        <p:spPr/>
        <p:txBody>
          <a:bodyPr/>
          <a:lstStyle/>
          <a:p>
            <a:fld id="{6FF8041B-D948-4C91-8140-A3C350F8791C}" type="datetimeFigureOut">
              <a:rPr lang="vi-VN" smtClean="0"/>
              <a:t>07/01/2026</a:t>
            </a:fld>
            <a:endParaRPr lang="vi-VN"/>
          </a:p>
        </p:txBody>
      </p:sp>
      <p:sp>
        <p:nvSpPr>
          <p:cNvPr id="6" name="Footer Placeholder 5">
            <a:extLst>
              <a:ext uri="{FF2B5EF4-FFF2-40B4-BE49-F238E27FC236}">
                <a16:creationId xmlns:a16="http://schemas.microsoft.com/office/drawing/2014/main" id="{0EB2D51C-FFC2-4D8F-8803-6ABCD33553F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F6827A8-736D-E40C-DFF5-310B99812BA6}"/>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173826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22CB-CBD5-A5E8-4289-EA73EBE4A76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B266AE8-1A12-12F3-5510-978604869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1DBA0D-B7E5-D924-48F0-EFA057B953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BE0FF29-C12F-B812-FC11-859C157679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A8BD6-9359-4118-CBA5-075B471446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8EA307E-5721-F632-889D-438ADE352BD6}"/>
              </a:ext>
            </a:extLst>
          </p:cNvPr>
          <p:cNvSpPr>
            <a:spLocks noGrp="1"/>
          </p:cNvSpPr>
          <p:nvPr>
            <p:ph type="dt" sz="half" idx="10"/>
          </p:nvPr>
        </p:nvSpPr>
        <p:spPr/>
        <p:txBody>
          <a:bodyPr/>
          <a:lstStyle/>
          <a:p>
            <a:fld id="{6FF8041B-D948-4C91-8140-A3C350F8791C}" type="datetimeFigureOut">
              <a:rPr lang="vi-VN" smtClean="0"/>
              <a:t>07/01/2026</a:t>
            </a:fld>
            <a:endParaRPr lang="vi-VN"/>
          </a:p>
        </p:txBody>
      </p:sp>
      <p:sp>
        <p:nvSpPr>
          <p:cNvPr id="8" name="Footer Placeholder 7">
            <a:extLst>
              <a:ext uri="{FF2B5EF4-FFF2-40B4-BE49-F238E27FC236}">
                <a16:creationId xmlns:a16="http://schemas.microsoft.com/office/drawing/2014/main" id="{79A898CA-BB59-64C7-8078-EDA21F190E6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1FF8176F-D9B2-5901-80CA-BBB32F01D934}"/>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89017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029E-B0BB-2617-0F22-7DDC3C17474E}"/>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E18B6FC-CB64-EABF-CA0A-C1FC122489A4}"/>
              </a:ext>
            </a:extLst>
          </p:cNvPr>
          <p:cNvSpPr>
            <a:spLocks noGrp="1"/>
          </p:cNvSpPr>
          <p:nvPr>
            <p:ph type="dt" sz="half" idx="10"/>
          </p:nvPr>
        </p:nvSpPr>
        <p:spPr/>
        <p:txBody>
          <a:bodyPr/>
          <a:lstStyle/>
          <a:p>
            <a:fld id="{6FF8041B-D948-4C91-8140-A3C350F8791C}" type="datetimeFigureOut">
              <a:rPr lang="vi-VN" smtClean="0"/>
              <a:t>07/01/2026</a:t>
            </a:fld>
            <a:endParaRPr lang="vi-VN"/>
          </a:p>
        </p:txBody>
      </p:sp>
      <p:sp>
        <p:nvSpPr>
          <p:cNvPr id="4" name="Footer Placeholder 3">
            <a:extLst>
              <a:ext uri="{FF2B5EF4-FFF2-40B4-BE49-F238E27FC236}">
                <a16:creationId xmlns:a16="http://schemas.microsoft.com/office/drawing/2014/main" id="{78898C01-E0BB-72C6-F528-487E241C9D1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5379C-3F20-F839-76FB-621ADF97B685}"/>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008403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2A237E-45BB-5FB2-54AE-6BFB145E3EB3}"/>
              </a:ext>
            </a:extLst>
          </p:cNvPr>
          <p:cNvSpPr>
            <a:spLocks noGrp="1"/>
          </p:cNvSpPr>
          <p:nvPr>
            <p:ph type="dt" sz="half" idx="10"/>
          </p:nvPr>
        </p:nvSpPr>
        <p:spPr/>
        <p:txBody>
          <a:bodyPr/>
          <a:lstStyle/>
          <a:p>
            <a:fld id="{6FF8041B-D948-4C91-8140-A3C350F8791C}" type="datetimeFigureOut">
              <a:rPr lang="vi-VN" smtClean="0"/>
              <a:t>07/01/2026</a:t>
            </a:fld>
            <a:endParaRPr lang="vi-VN"/>
          </a:p>
        </p:txBody>
      </p:sp>
      <p:sp>
        <p:nvSpPr>
          <p:cNvPr id="3" name="Footer Placeholder 2">
            <a:extLst>
              <a:ext uri="{FF2B5EF4-FFF2-40B4-BE49-F238E27FC236}">
                <a16:creationId xmlns:a16="http://schemas.microsoft.com/office/drawing/2014/main" id="{471407EE-DB08-B5FD-D915-F699374B3D8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14515A9-3B11-8F4E-17FD-B0B959B4711D}"/>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2695566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4AD43-DA22-5C6F-B201-1CC5BCB4FB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C7E3A465-E50E-228A-A8C6-463A87811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353BC97-9174-A3BA-8AA3-B57285E2A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40FCA-730E-D800-D925-9408F1B03638}"/>
              </a:ext>
            </a:extLst>
          </p:cNvPr>
          <p:cNvSpPr>
            <a:spLocks noGrp="1"/>
          </p:cNvSpPr>
          <p:nvPr>
            <p:ph type="dt" sz="half" idx="10"/>
          </p:nvPr>
        </p:nvSpPr>
        <p:spPr/>
        <p:txBody>
          <a:bodyPr/>
          <a:lstStyle/>
          <a:p>
            <a:fld id="{6FF8041B-D948-4C91-8140-A3C350F8791C}" type="datetimeFigureOut">
              <a:rPr lang="vi-VN" smtClean="0"/>
              <a:t>07/01/2026</a:t>
            </a:fld>
            <a:endParaRPr lang="vi-VN"/>
          </a:p>
        </p:txBody>
      </p:sp>
      <p:sp>
        <p:nvSpPr>
          <p:cNvPr id="6" name="Footer Placeholder 5">
            <a:extLst>
              <a:ext uri="{FF2B5EF4-FFF2-40B4-BE49-F238E27FC236}">
                <a16:creationId xmlns:a16="http://schemas.microsoft.com/office/drawing/2014/main" id="{6EA5D939-6157-CE5D-1737-E997EB00E8F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8BB671-EFED-7021-B717-9A7555148C4F}"/>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167468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0318-EC9A-3E91-A707-A489999A82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98E8E731-710D-4EDE-5FCF-03DD9885FF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33AE5E0E-FBA8-D645-FD5A-54AB6251D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66694B-9C2A-8909-3C89-952BD3B48C49}"/>
              </a:ext>
            </a:extLst>
          </p:cNvPr>
          <p:cNvSpPr>
            <a:spLocks noGrp="1"/>
          </p:cNvSpPr>
          <p:nvPr>
            <p:ph type="dt" sz="half" idx="10"/>
          </p:nvPr>
        </p:nvSpPr>
        <p:spPr/>
        <p:txBody>
          <a:bodyPr/>
          <a:lstStyle/>
          <a:p>
            <a:fld id="{6FF8041B-D948-4C91-8140-A3C350F8791C}" type="datetimeFigureOut">
              <a:rPr lang="vi-VN" smtClean="0"/>
              <a:t>07/01/2026</a:t>
            </a:fld>
            <a:endParaRPr lang="vi-VN"/>
          </a:p>
        </p:txBody>
      </p:sp>
      <p:sp>
        <p:nvSpPr>
          <p:cNvPr id="6" name="Footer Placeholder 5">
            <a:extLst>
              <a:ext uri="{FF2B5EF4-FFF2-40B4-BE49-F238E27FC236}">
                <a16:creationId xmlns:a16="http://schemas.microsoft.com/office/drawing/2014/main" id="{1F94E5E9-BB0F-F4AC-CFDA-01A33BB29BC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629771B-F44D-5200-E520-EB596C6143AF}"/>
              </a:ext>
            </a:extLst>
          </p:cNvPr>
          <p:cNvSpPr>
            <a:spLocks noGrp="1"/>
          </p:cNvSpPr>
          <p:nvPr>
            <p:ph type="sldNum" sz="quarter" idx="12"/>
          </p:nvPr>
        </p:nvSpPr>
        <p:spPr/>
        <p:txBody>
          <a:bodyPr/>
          <a:lstStyle/>
          <a:p>
            <a:fld id="{82E1D199-2F1D-42CF-A704-CB8E630637FC}" type="slidenum">
              <a:rPr lang="vi-VN" smtClean="0"/>
              <a:t>‹#›</a:t>
            </a:fld>
            <a:endParaRPr lang="vi-VN"/>
          </a:p>
        </p:txBody>
      </p:sp>
    </p:spTree>
    <p:extLst>
      <p:ext uri="{BB962C8B-B14F-4D97-AF65-F5344CB8AC3E}">
        <p14:creationId xmlns:p14="http://schemas.microsoft.com/office/powerpoint/2010/main" val="86419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5980EE-97D5-69CF-D83D-FE3847C036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FA8061F-624F-4ED5-1397-78646F13C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703DDA-FEE2-9342-D54E-B431C76DC9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F8041B-D948-4C91-8140-A3C350F8791C}" type="datetimeFigureOut">
              <a:rPr lang="vi-VN" smtClean="0"/>
              <a:t>07/01/2026</a:t>
            </a:fld>
            <a:endParaRPr lang="vi-VN"/>
          </a:p>
        </p:txBody>
      </p:sp>
      <p:sp>
        <p:nvSpPr>
          <p:cNvPr id="5" name="Footer Placeholder 4">
            <a:extLst>
              <a:ext uri="{FF2B5EF4-FFF2-40B4-BE49-F238E27FC236}">
                <a16:creationId xmlns:a16="http://schemas.microsoft.com/office/drawing/2014/main" id="{4AF5B62D-4B20-1125-2AA6-0846E25E4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870EACD4-8D37-7C87-CA3D-706048882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1D199-2F1D-42CF-A704-CB8E630637FC}" type="slidenum">
              <a:rPr lang="vi-VN" smtClean="0"/>
              <a:t>‹#›</a:t>
            </a:fld>
            <a:endParaRPr lang="vi-VN"/>
          </a:p>
        </p:txBody>
      </p:sp>
    </p:spTree>
    <p:extLst>
      <p:ext uri="{BB962C8B-B14F-4D97-AF65-F5344CB8AC3E}">
        <p14:creationId xmlns:p14="http://schemas.microsoft.com/office/powerpoint/2010/main" val="273604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 tiết 65+ về hình nền powerpoint con vật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70204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9B20C4D-383F-C8A7-3D02-D9EF5EE198C9}"/>
              </a:ext>
            </a:extLst>
          </p:cNvPr>
          <p:cNvSpPr txBox="1"/>
          <p:nvPr/>
        </p:nvSpPr>
        <p:spPr>
          <a:xfrm>
            <a:off x="2257031" y="262091"/>
            <a:ext cx="8312726" cy="830997"/>
          </a:xfrm>
          <a:prstGeom prst="rect">
            <a:avLst/>
          </a:prstGeom>
          <a:noFill/>
        </p:spPr>
        <p:txBody>
          <a:bodyPr wrap="square">
            <a:spAutoFit/>
          </a:bodyPr>
          <a:lstStyle/>
          <a:p>
            <a:pPr eaLnBrk="1" hangingPunct="1"/>
            <a:r>
              <a:rPr lang="en-US" altLang="vi-VN" sz="2400" b="1" smtClean="0">
                <a:solidFill>
                  <a:srgbClr val="002060"/>
                </a:solidFill>
                <a:latin typeface="Times New Roman" panose="02020603050405020304" pitchFamily="18" charset="0"/>
                <a:cs typeface="Times New Roman" panose="02020603050405020304" pitchFamily="18" charset="0"/>
              </a:rPr>
              <a:t>                        UBND PHƯỜNG VIỆT HƯNG</a:t>
            </a:r>
            <a:endParaRPr lang="en-US" altLang="vi-VN" sz="2400" b="1">
              <a:solidFill>
                <a:srgbClr val="002060"/>
              </a:solidFill>
              <a:latin typeface="Times New Roman" panose="02020603050405020304" pitchFamily="18" charset="0"/>
              <a:cs typeface="Times New Roman" panose="02020603050405020304" pitchFamily="18" charset="0"/>
            </a:endParaRPr>
          </a:p>
          <a:p>
            <a:pPr eaLnBrk="1" hangingPunct="1"/>
            <a:r>
              <a:rPr lang="en-US" altLang="vi-VN" sz="2400" b="1">
                <a:solidFill>
                  <a:srgbClr val="002060"/>
                </a:solidFill>
                <a:latin typeface="Times New Roman" panose="02020603050405020304" pitchFamily="18" charset="0"/>
                <a:cs typeface="Times New Roman" panose="02020603050405020304" pitchFamily="18" charset="0"/>
              </a:rPr>
              <a:t>                    TRƯỜNG MẦM NON GIANG BIÊN</a:t>
            </a:r>
          </a:p>
        </p:txBody>
      </p:sp>
      <p:pic>
        <p:nvPicPr>
          <p:cNvPr id="4" name="Picture 3">
            <a:extLst>
              <a:ext uri="{FF2B5EF4-FFF2-40B4-BE49-F238E27FC236}">
                <a16:creationId xmlns:a16="http://schemas.microsoft.com/office/drawing/2014/main" id="{A7EE8138-BDB4-2421-3C72-648A028CD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368835" y="1282185"/>
            <a:ext cx="1815736" cy="157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236ED0A-8747-7C77-D2E1-70E1C9526884}"/>
              </a:ext>
            </a:extLst>
          </p:cNvPr>
          <p:cNvSpPr txBox="1"/>
          <p:nvPr/>
        </p:nvSpPr>
        <p:spPr>
          <a:xfrm>
            <a:off x="3316903" y="3048547"/>
            <a:ext cx="6192982" cy="461665"/>
          </a:xfrm>
          <a:prstGeom prst="rect">
            <a:avLst/>
          </a:prstGeom>
          <a:noFill/>
        </p:spPr>
        <p:txBody>
          <a:bodyPr wrap="square">
            <a:spAutoFit/>
          </a:bodyPr>
          <a:lstStyle/>
          <a:p>
            <a:pPr algn="ctr"/>
            <a:r>
              <a:rPr lang="en-US" altLang="vi-VN" sz="2400" b="1">
                <a:solidFill>
                  <a:srgbClr val="002060"/>
                </a:solidFill>
                <a:latin typeface="Times New Roman" panose="02020603050405020304" pitchFamily="18" charset="0"/>
                <a:cs typeface="Times New Roman" panose="02020603050405020304" pitchFamily="18" charset="0"/>
              </a:rPr>
              <a:t>LĨNH VỰC PHÁT TRIỂN NGÔN NGỮ</a:t>
            </a:r>
          </a:p>
        </p:txBody>
      </p:sp>
      <p:sp>
        <p:nvSpPr>
          <p:cNvPr id="6" name="TextBox 5">
            <a:extLst>
              <a:ext uri="{FF2B5EF4-FFF2-40B4-BE49-F238E27FC236}">
                <a16:creationId xmlns:a16="http://schemas.microsoft.com/office/drawing/2014/main" id="{D2F773A6-E0E5-879D-43F9-CCAEB203A2C4}"/>
              </a:ext>
            </a:extLst>
          </p:cNvPr>
          <p:cNvSpPr txBox="1"/>
          <p:nvPr/>
        </p:nvSpPr>
        <p:spPr>
          <a:xfrm>
            <a:off x="2033153" y="3758157"/>
            <a:ext cx="8125691" cy="2976328"/>
          </a:xfrm>
          <a:prstGeom prst="rect">
            <a:avLst/>
          </a:prstGeom>
          <a:noFill/>
        </p:spPr>
        <p:txBody>
          <a:bodyPr wrap="square">
            <a:spAutoFit/>
          </a:bodyPr>
          <a:lstStyle/>
          <a:p>
            <a:pPr algn="ctr">
              <a:lnSpc>
                <a:spcPct val="107000"/>
              </a:lnSpc>
              <a:spcAft>
                <a:spcPts val="800"/>
              </a:spcAft>
            </a:pPr>
            <a:r>
              <a:rPr lang="en-US" altLang="vi-VN" sz="2400" b="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p>
          <a:p>
            <a:pPr algn="ctr">
              <a:lnSpc>
                <a:spcPct val="107000"/>
              </a:lnSpc>
              <a:spcAft>
                <a:spcPts val="800"/>
              </a:spcAft>
            </a:pPr>
            <a:r>
              <a:rPr lang="en-US" altLang="vi-VN" sz="2400" b="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NBTN: Gà trống – Gà mái</a:t>
            </a:r>
            <a:endParaRPr lang="vi-VN" altLang="vi-VN" sz="2400" b="1">
              <a:solidFill>
                <a:srgbClr val="002060"/>
              </a:solidFill>
              <a:latin typeface="Times New Roman" pitchFamily="18" charset="0"/>
              <a:ea typeface="Arial" panose="020B0604020202020204" pitchFamily="34" charset="0"/>
              <a:cs typeface="Times New Roman" pitchFamily="18" charset="0"/>
            </a:endParaRPr>
          </a:p>
          <a:p>
            <a:pPr>
              <a:lnSpc>
                <a:spcPct val="107000"/>
              </a:lnSpc>
              <a:spcAft>
                <a:spcPts val="800"/>
              </a:spcAft>
            </a:pPr>
            <a:r>
              <a:rPr lang="en-US" altLang="vi-VN" sz="2400" b="1">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i="1">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Lứa </a:t>
            </a:r>
            <a:r>
              <a:rPr lang="en-US" altLang="vi-VN" sz="2400" b="1">
                <a:solidFill>
                  <a:srgbClr val="002060"/>
                </a:solidFill>
                <a:latin typeface="Times New Roman" panose="02020603050405020304" pitchFamily="18" charset="0"/>
                <a:ea typeface="Arial" panose="020B0604020202020204" pitchFamily="34" charset="0"/>
                <a:cs typeface="Times New Roman" panose="02020603050405020304" pitchFamily="18" charset="0"/>
              </a:rPr>
              <a:t>tuổi: Nhà trẻ.</a:t>
            </a:r>
          </a:p>
          <a:p>
            <a:pPr>
              <a:lnSpc>
                <a:spcPct val="107000"/>
              </a:lnSpc>
              <a:spcAft>
                <a:spcPts val="800"/>
              </a:spcAft>
            </a:pPr>
            <a:r>
              <a:rPr lang="en-US" altLang="vi-VN" sz="2400" b="1">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endParaRPr lang="en-US" altLang="vi-VN" sz="2400" b="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endParaRPr lang="en-US" altLang="vi-VN" sz="2400" b="1">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a:lnSpc>
                <a:spcPct val="107000"/>
              </a:lnSpc>
              <a:spcAft>
                <a:spcPts val="800"/>
              </a:spcAft>
            </a:pPr>
            <a:r>
              <a:rPr lang="en-US" altLang="vi-VN" sz="2400" b="1">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endParaRPr lang="vi-VN" sz="24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23073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 tiết 65+ về hình nền powerpoint con vật - cdgdbentre.edu.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1999" cy="70204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265E671-ADE5-BA2F-6001-CCDE0A55105F}"/>
              </a:ext>
            </a:extLst>
          </p:cNvPr>
          <p:cNvSpPr txBox="1"/>
          <p:nvPr/>
        </p:nvSpPr>
        <p:spPr>
          <a:xfrm>
            <a:off x="3449781" y="2316163"/>
            <a:ext cx="6007727" cy="830997"/>
          </a:xfrm>
          <a:prstGeom prst="rect">
            <a:avLst/>
          </a:prstGeom>
          <a:noFill/>
        </p:spPr>
        <p:txBody>
          <a:bodyPr wrap="square" rtlCol="0">
            <a:spAutoFit/>
          </a:bodyPr>
          <a:lstStyle/>
          <a:p>
            <a:r>
              <a:rPr lang="en-US"/>
              <a:t>                          </a:t>
            </a:r>
            <a:r>
              <a:rPr lang="en-US" sz="2400">
                <a:solidFill>
                  <a:srgbClr val="002060"/>
                </a:solidFill>
                <a:latin typeface="Times New Roman" panose="02020603050405020304" pitchFamily="18" charset="0"/>
                <a:cs typeface="Times New Roman" panose="02020603050405020304" pitchFamily="18" charset="0"/>
              </a:rPr>
              <a:t>1.Ổn định tổ chức:</a:t>
            </a:r>
          </a:p>
          <a:p>
            <a:r>
              <a:rPr lang="en-US" sz="2400">
                <a:solidFill>
                  <a:srgbClr val="002060"/>
                </a:solidFill>
                <a:latin typeface="Times New Roman" panose="02020603050405020304" pitchFamily="18" charset="0"/>
                <a:cs typeface="Times New Roman" panose="02020603050405020304" pitchFamily="18" charset="0"/>
              </a:rPr>
              <a:t>Cô và trẻ hát bài </a:t>
            </a:r>
            <a:r>
              <a:rPr lang="en-US" sz="2400" smtClean="0">
                <a:solidFill>
                  <a:srgbClr val="002060"/>
                </a:solidFill>
                <a:latin typeface="Times New Roman" panose="02020603050405020304" pitchFamily="18" charset="0"/>
                <a:cs typeface="Times New Roman" panose="02020603050405020304" pitchFamily="18" charset="0"/>
              </a:rPr>
              <a:t>hát:” Đàn gà trong sân”</a:t>
            </a:r>
            <a:endParaRPr lang="vi-VN" sz="2400">
              <a:solidFill>
                <a:srgbClr val="002060"/>
              </a:solidFill>
              <a:latin typeface="Times New Roman" panose="02020603050405020304" pitchFamily="18" charset="0"/>
              <a:cs typeface="Times New Roman" panose="02020603050405020304" pitchFamily="18" charset="0"/>
            </a:endParaRPr>
          </a:p>
        </p:txBody>
      </p:sp>
      <p:pic>
        <p:nvPicPr>
          <p:cNvPr id="2" name="yt1s.com - Đàn Gà Trong Sân  Gà Chưa Biết Gáy Là Con Gà Con  Nhạc Cho Bé (1)">
            <a:hlinkClick r:id="" action="ppaction://media"/>
          </p:cNvPr>
          <p:cNvPicPr>
            <a:picLocks noChangeAspect="1"/>
          </p:cNvPicPr>
          <p:nvPr>
            <a:audioFile r:link="rId1"/>
            <p:extLst>
              <p:ext uri="{DAA4B4D4-6D71-4841-9C94-3DE7FCFB9230}">
                <p14:media xmlns:p14="http://schemas.microsoft.com/office/powerpoint/2010/main" r:embed="rId2">
                  <p14:trim st="12873" end="182839.6875"/>
                </p14:media>
              </p:ext>
            </p:extLst>
          </p:nvPr>
        </p:nvPicPr>
        <p:blipFill>
          <a:blip r:embed="rId5"/>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132803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7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i tiết 65+ về hình nền powerpoint con vật - cdgdbentre.edu.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70204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2A071E5-5EB1-844E-E371-81B825C2B882}"/>
              </a:ext>
            </a:extLst>
          </p:cNvPr>
          <p:cNvSpPr txBox="1"/>
          <p:nvPr/>
        </p:nvSpPr>
        <p:spPr>
          <a:xfrm>
            <a:off x="3775363" y="2360181"/>
            <a:ext cx="6192982" cy="830997"/>
          </a:xfrm>
          <a:prstGeom prst="rect">
            <a:avLst/>
          </a:prstGeom>
          <a:noFill/>
        </p:spPr>
        <p:txBody>
          <a:bodyPr wrap="square">
            <a:spAutoFit/>
          </a:bodyPr>
          <a:lstStyle/>
          <a:p>
            <a:pPr algn="l"/>
            <a:r>
              <a:rPr lang="vi-VN" sz="2400" b="1" i="0">
                <a:solidFill>
                  <a:srgbClr val="002060"/>
                </a:solidFill>
                <a:effectLst/>
                <a:latin typeface="Times New Roman" panose="02020603050405020304" pitchFamily="18" charset="0"/>
              </a:rPr>
              <a:t>2. Phương pháp, hình thức tổ chức:</a:t>
            </a:r>
            <a:endParaRPr lang="vi-VN" sz="2400" b="0" i="0">
              <a:solidFill>
                <a:srgbClr val="002060"/>
              </a:solidFill>
              <a:effectLst/>
              <a:latin typeface="Times New Roman" panose="02020603050405020304" pitchFamily="18" charset="0"/>
            </a:endParaRPr>
          </a:p>
          <a:p>
            <a:pPr algn="l"/>
            <a:r>
              <a:rPr lang="vi-VN" sz="2400" b="1" i="0">
                <a:solidFill>
                  <a:srgbClr val="002060"/>
                </a:solidFill>
                <a:effectLst/>
                <a:latin typeface="Times New Roman" panose="02020603050405020304" pitchFamily="18" charset="0"/>
              </a:rPr>
              <a:t>HĐ1: </a:t>
            </a:r>
            <a:r>
              <a:rPr lang="vi-VN" sz="2400" b="1">
                <a:solidFill>
                  <a:srgbClr val="002060"/>
                </a:solidFill>
                <a:latin typeface="Times New Roman" panose="02020603050405020304" pitchFamily="18" charset="0"/>
              </a:rPr>
              <a:t>Quan </a:t>
            </a:r>
            <a:r>
              <a:rPr lang="en-US" sz="2400" b="1" smtClean="0">
                <a:solidFill>
                  <a:srgbClr val="002060"/>
                </a:solidFill>
                <a:latin typeface="Times New Roman" panose="02020603050405020304" pitchFamily="18" charset="0"/>
              </a:rPr>
              <a:t>đàn gà</a:t>
            </a:r>
            <a:endParaRPr lang="vi-VN" sz="2400" b="1" i="0">
              <a:solidFill>
                <a:srgbClr val="002060"/>
              </a:solidFill>
              <a:effectLst/>
              <a:latin typeface="Times New Roman" panose="02020603050405020304" pitchFamily="18" charset="0"/>
            </a:endParaRPr>
          </a:p>
        </p:txBody>
      </p:sp>
    </p:spTree>
    <p:extLst>
      <p:ext uri="{BB962C8B-B14F-4D97-AF65-F5344CB8AC3E}">
        <p14:creationId xmlns:p14="http://schemas.microsoft.com/office/powerpoint/2010/main" val="3032126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nền Nền Những Con Gà Trống Có Mỏ Dài Màu đỏ Và đôi Cánh Dựng đứng Nền, Hình  ảnh Giống Gà Trống, Gà Trống, Chim Background Vector để tải xuống miễ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4283"/>
            <a:ext cx="5878286" cy="578371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hi tiết với hơn 69 về hình gà mái mới nhất - coedo.com.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8286" y="1074284"/>
            <a:ext cx="6313714" cy="57837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068387" y="197120"/>
            <a:ext cx="2704011" cy="584775"/>
          </a:xfrm>
          <a:prstGeom prst="rect">
            <a:avLst/>
          </a:prstGeom>
          <a:noFill/>
        </p:spPr>
        <p:txBody>
          <a:bodyPr wrap="square" rtlCol="0">
            <a:spAutoFit/>
          </a:bodyPr>
          <a:lstStyle/>
          <a:p>
            <a:r>
              <a:rPr lang="en-US" sz="3200" smtClean="0">
                <a:solidFill>
                  <a:srgbClr val="FF0000"/>
                </a:solidFill>
                <a:latin typeface="Times New Roman" panose="02020603050405020304" pitchFamily="18" charset="0"/>
                <a:cs typeface="Times New Roman" panose="02020603050405020304" pitchFamily="18" charset="0"/>
              </a:rPr>
              <a:t>Con gì đây?</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756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circle(in)">
                                      <p:cBhvr>
                                        <p:cTn id="12"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i tiết với hơn 69 về hình gà mái mới nhất - coedo.com.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286" y="1074283"/>
            <a:ext cx="6313714" cy="57837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A071E5-5EB1-844E-E371-81B825C2B882}"/>
              </a:ext>
            </a:extLst>
          </p:cNvPr>
          <p:cNvSpPr txBox="1"/>
          <p:nvPr/>
        </p:nvSpPr>
        <p:spPr>
          <a:xfrm>
            <a:off x="2521328" y="217872"/>
            <a:ext cx="7354191" cy="584775"/>
          </a:xfrm>
          <a:prstGeom prst="rect">
            <a:avLst/>
          </a:prstGeom>
          <a:noFill/>
        </p:spPr>
        <p:txBody>
          <a:bodyPr wrap="square">
            <a:spAutoFit/>
          </a:bodyPr>
          <a:lstStyle/>
          <a:p>
            <a:r>
              <a:rPr lang="en-US" sz="3200" b="1">
                <a:solidFill>
                  <a:srgbClr val="002060"/>
                </a:solidFill>
                <a:latin typeface="Times New Roman" panose="02020603050405020304" pitchFamily="18" charset="0"/>
                <a:cs typeface="Times New Roman" panose="02020603050405020304" pitchFamily="18" charset="0"/>
              </a:rPr>
              <a:t>HĐ2: Luyện tập: TC</a:t>
            </a:r>
            <a:r>
              <a:rPr lang="en-US" sz="3200">
                <a:solidFill>
                  <a:srgbClr val="002060"/>
                </a:solidFill>
                <a:latin typeface="Times New Roman" panose="02020603050405020304" pitchFamily="18" charset="0"/>
                <a:cs typeface="Times New Roman" panose="02020603050405020304" pitchFamily="18" charset="0"/>
              </a:rPr>
              <a:t>‘</a:t>
            </a:r>
            <a:r>
              <a:rPr lang="en-US" sz="3200" smtClean="0">
                <a:solidFill>
                  <a:srgbClr val="002060"/>
                </a:solidFill>
                <a:latin typeface="Times New Roman" panose="02020603050405020304" pitchFamily="18" charset="0"/>
                <a:cs typeface="Times New Roman" panose="02020603050405020304" pitchFamily="18" charset="0"/>
              </a:rPr>
              <a:t>’Con </a:t>
            </a:r>
            <a:r>
              <a:rPr lang="en-US" sz="3200">
                <a:solidFill>
                  <a:srgbClr val="002060"/>
                </a:solidFill>
                <a:latin typeface="Times New Roman" panose="02020603050405020304" pitchFamily="18" charset="0"/>
                <a:cs typeface="Times New Roman" panose="02020603050405020304" pitchFamily="18" charset="0"/>
              </a:rPr>
              <a:t>gì biến mất’’</a:t>
            </a:r>
            <a:endParaRPr lang="vi-VN" sz="3200" b="1" i="0">
              <a:solidFill>
                <a:srgbClr val="002060"/>
              </a:solidFill>
              <a:effectLst/>
              <a:latin typeface="Times New Roman" panose="02020603050405020304" pitchFamily="18" charset="0"/>
              <a:cs typeface="Times New Roman" panose="02020603050405020304" pitchFamily="18" charset="0"/>
            </a:endParaRPr>
          </a:p>
        </p:txBody>
      </p:sp>
      <p:pic>
        <p:nvPicPr>
          <p:cNvPr id="6148" name="Picture 4" descr="Hình nền Nền Những Con Gà Trống Có Mỏ Dài Màu đỏ Và đôi Cánh Dựng đứng Nền, Hình  ảnh Giống Gà Trống, Gà Trống, Chim Background Vector để tải xuống miễ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4282"/>
            <a:ext cx="5969726" cy="5783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44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6146"/>
                                        </p:tgtEl>
                                      </p:cBhvr>
                                    </p:animEffect>
                                    <p:set>
                                      <p:cBhvr>
                                        <p:cTn id="7" dur="1" fill="hold">
                                          <p:stCondLst>
                                            <p:cond delay="499"/>
                                          </p:stCondLst>
                                        </p:cTn>
                                        <p:tgtEl>
                                          <p:spTgt spid="614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6148"/>
                                        </p:tgtEl>
                                      </p:cBhvr>
                                    </p:animEffect>
                                    <p:set>
                                      <p:cBhvr>
                                        <p:cTn id="12" dur="1" fill="hold">
                                          <p:stCondLst>
                                            <p:cond delay="499"/>
                                          </p:stCondLst>
                                        </p:cTn>
                                        <p:tgtEl>
                                          <p:spTgt spid="614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 calcmode="lin" valueType="num">
                                      <p:cBhvr>
                                        <p:cTn id="17" dur="500" fill="hold"/>
                                        <p:tgtEl>
                                          <p:spTgt spid="6148"/>
                                        </p:tgtEl>
                                        <p:attrNameLst>
                                          <p:attrName>ppt_w</p:attrName>
                                        </p:attrNameLst>
                                      </p:cBhvr>
                                      <p:tavLst>
                                        <p:tav tm="0">
                                          <p:val>
                                            <p:fltVal val="0"/>
                                          </p:val>
                                        </p:tav>
                                        <p:tav tm="100000">
                                          <p:val>
                                            <p:strVal val="#ppt_w"/>
                                          </p:val>
                                        </p:tav>
                                      </p:tavLst>
                                    </p:anim>
                                    <p:anim calcmode="lin" valueType="num">
                                      <p:cBhvr>
                                        <p:cTn id="18" dur="500" fill="hold"/>
                                        <p:tgtEl>
                                          <p:spTgt spid="6148"/>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anim calcmode="lin" valueType="num">
                                      <p:cBhvr>
                                        <p:cTn id="23" dur="500" fill="hold"/>
                                        <p:tgtEl>
                                          <p:spTgt spid="6146"/>
                                        </p:tgtEl>
                                        <p:attrNameLst>
                                          <p:attrName>ppt_w</p:attrName>
                                        </p:attrNameLst>
                                      </p:cBhvr>
                                      <p:tavLst>
                                        <p:tav tm="0">
                                          <p:val>
                                            <p:fltVal val="0"/>
                                          </p:val>
                                        </p:tav>
                                        <p:tav tm="100000">
                                          <p:val>
                                            <p:strVal val="#ppt_w"/>
                                          </p:val>
                                        </p:tav>
                                      </p:tavLst>
                                    </p:anim>
                                    <p:anim calcmode="lin" valueType="num">
                                      <p:cBhvr>
                                        <p:cTn id="24" dur="500" fill="hold"/>
                                        <p:tgtEl>
                                          <p:spTgt spid="61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E8550-771C-DE55-2995-6679F224E122}"/>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D9C76F16-002F-D6A7-9A19-A4DA21F0138F}"/>
              </a:ext>
            </a:extLst>
          </p:cNvPr>
          <p:cNvSpPr>
            <a:spLocks noGrp="1"/>
          </p:cNvSpPr>
          <p:nvPr>
            <p:ph type="subTitle" idx="1"/>
          </p:nvPr>
        </p:nvSpPr>
        <p:spPr/>
        <p:txBody>
          <a:bodyPr/>
          <a:lstStyle/>
          <a:p>
            <a:endParaRPr lang="vi-VN"/>
          </a:p>
        </p:txBody>
      </p:sp>
      <p:pic>
        <p:nvPicPr>
          <p:cNvPr id="1026" name="Picture 2" descr="Top 126+ hình nền powerpoint về gia đình mới nhất - thdonghoadian">
            <a:extLst>
              <a:ext uri="{FF2B5EF4-FFF2-40B4-BE49-F238E27FC236}">
                <a16:creationId xmlns:a16="http://schemas.microsoft.com/office/drawing/2014/main" id="{266DF8CD-B2F9-5038-7761-FFCD6387CE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610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9F60F32-7C83-7A56-B173-BED724D4C3E9}"/>
              </a:ext>
            </a:extLst>
          </p:cNvPr>
          <p:cNvSpPr txBox="1"/>
          <p:nvPr/>
        </p:nvSpPr>
        <p:spPr>
          <a:xfrm>
            <a:off x="2999509" y="2594242"/>
            <a:ext cx="6192982" cy="1323439"/>
          </a:xfrm>
          <a:prstGeom prst="rect">
            <a:avLst/>
          </a:prstGeom>
          <a:noFill/>
        </p:spPr>
        <p:txBody>
          <a:bodyPr wrap="square">
            <a:spAutoFit/>
          </a:bodyPr>
          <a:lstStyle/>
          <a:p>
            <a:pPr algn="ctr" eaLnBrk="0" hangingPunct="0"/>
            <a:r>
              <a:rPr lang="en-US" sz="4000" b="1">
                <a:ln w="19050" cap="flat" cmpd="sng">
                  <a:solidFill>
                    <a:srgbClr val="FF00FF"/>
                  </a:solidFill>
                  <a:prstDash val="solid"/>
                  <a:headEnd type="none" w="med" len="med"/>
                  <a:tailEnd type="none" w="med" len="med"/>
                </a:ln>
                <a:solidFill>
                  <a:srgbClr val="FF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Chúc các bé chăm ngoan học giỏi!</a:t>
            </a:r>
            <a:endParaRPr lang="en-US" sz="4000" b="1" dirty="0">
              <a:ln w="19050" cap="flat" cmpd="sng">
                <a:solidFill>
                  <a:srgbClr val="FF00FF"/>
                </a:solidFill>
                <a:prstDash val="solid"/>
                <a:headEnd type="none" w="med" len="med"/>
                <a:tailEnd type="none" w="med" len="med"/>
              </a:ln>
              <a:solidFill>
                <a:srgbClr val="FFFF00"/>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7219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81</Words>
  <Application>Microsoft Office PowerPoint</Application>
  <PresentationFormat>Widescreen</PresentationFormat>
  <Paragraphs>16</Paragraphs>
  <Slides>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13</cp:revision>
  <dcterms:created xsi:type="dcterms:W3CDTF">2023-04-01T13:39:23Z</dcterms:created>
  <dcterms:modified xsi:type="dcterms:W3CDTF">2026-01-07T03:16:04Z</dcterms:modified>
</cp:coreProperties>
</file>