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0" r:id="rId3"/>
    <p:sldId id="322" r:id="rId4"/>
    <p:sldId id="323" r:id="rId5"/>
    <p:sldId id="301" r:id="rId6"/>
    <p:sldId id="261" r:id="rId7"/>
    <p:sldId id="302" r:id="rId8"/>
    <p:sldId id="329" r:id="rId9"/>
    <p:sldId id="324" r:id="rId10"/>
    <p:sldId id="330" r:id="rId11"/>
    <p:sldId id="328" r:id="rId12"/>
    <p:sldId id="265" r:id="rId13"/>
    <p:sldId id="266" r:id="rId14"/>
    <p:sldId id="314" r:id="rId15"/>
    <p:sldId id="454" r:id="rId16"/>
    <p:sldId id="450" r:id="rId17"/>
    <p:sldId id="451" r:id="rId18"/>
    <p:sldId id="452" r:id="rId19"/>
    <p:sldId id="453" r:id="rId20"/>
    <p:sldId id="294" r:id="rId21"/>
    <p:sldId id="455" r:id="rId22"/>
    <p:sldId id="456" r:id="rId23"/>
    <p:sldId id="457" r:id="rId24"/>
    <p:sldId id="460" r:id="rId25"/>
    <p:sldId id="459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8" d="100"/>
          <a:sy n="78" d="100"/>
        </p:scale>
        <p:origin x="854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28C7-98CA-426F-89CB-87BFF9714BD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83C2-73A6-4285-AFF6-951CEC2FF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DB65-A3C5-4570-B0E6-2650DCCA110E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DB65-A3C5-4570-B0E6-2650DCCA110E}" type="slidenum">
              <a:rPr lang="en-US"/>
              <a:pPr/>
              <a:t>21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DB65-A3C5-4570-B0E6-2650DCCA110E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A849-CE1F-411A-9C3D-2EE55650A5C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4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4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0.jpe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7DD04C-C3CA-6CC0-579E-2975F32E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14B67-4D19-5542-85AB-AC4559388863}"/>
              </a:ext>
            </a:extLst>
          </p:cNvPr>
          <p:cNvSpPr/>
          <p:nvPr/>
        </p:nvSpPr>
        <p:spPr>
          <a:xfrm>
            <a:off x="3829050" y="-12908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D3CFB-9F75-622A-C579-2930B55937D6}"/>
              </a:ext>
            </a:extLst>
          </p:cNvPr>
          <p:cNvSpPr/>
          <p:nvPr/>
        </p:nvSpPr>
        <p:spPr>
          <a:xfrm>
            <a:off x="1447800" y="1891259"/>
            <a:ext cx="9334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4000" dirty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A13DF-3216-C4ED-9DFD-82C5B4253CEB}"/>
              </a:ext>
            </a:extLst>
          </p:cNvPr>
          <p:cNvSpPr txBox="1"/>
          <p:nvPr/>
        </p:nvSpPr>
        <p:spPr>
          <a:xfrm>
            <a:off x="1562100" y="2761602"/>
            <a:ext cx="9067800" cy="287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ln w="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Thị Thường</a:t>
            </a:r>
            <a:b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Lê Thị Liên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7739C-2160-7941-0E4E-B9E1DE173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75389"/>
            <a:ext cx="647700" cy="655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5029200" y="0"/>
            <a:ext cx="619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4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Sánh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C0C519-BAE0-4A02-B9BC-6A5A0799ECFB}"/>
              </a:ext>
            </a:extLst>
          </p:cNvPr>
          <p:cNvSpPr/>
          <p:nvPr/>
        </p:nvSpPr>
        <p:spPr>
          <a:xfrm>
            <a:off x="457200" y="990600"/>
            <a:ext cx="112776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bc">
            <a:extLst>
              <a:ext uri="{FF2B5EF4-FFF2-40B4-BE49-F238E27FC236}">
                <a16:creationId xmlns:a16="http://schemas.microsoft.com/office/drawing/2014/main" id="{2974B5C8-11B0-419B-B4A7-779E67D4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7674" y="1066800"/>
            <a:ext cx="4299446" cy="426019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4AC0F-B318-4B76-9F5F-85AC12911464}"/>
              </a:ext>
            </a:extLst>
          </p:cNvPr>
          <p:cNvSpPr txBox="1"/>
          <p:nvPr/>
        </p:nvSpPr>
        <p:spPr>
          <a:xfrm>
            <a:off x="7918946" y="5702479"/>
            <a:ext cx="656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bắp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cải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5CC42-A5F6-44E5-B5AD-254091C11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455"/>
          <a:stretch/>
        </p:blipFill>
        <p:spPr>
          <a:xfrm>
            <a:off x="791969" y="863456"/>
            <a:ext cx="5837431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5029200" y="0"/>
            <a:ext cx="619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4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Sánh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C0C519-BAE0-4A02-B9BC-6A5A0799ECFB}"/>
              </a:ext>
            </a:extLst>
          </p:cNvPr>
          <p:cNvSpPr/>
          <p:nvPr/>
        </p:nvSpPr>
        <p:spPr>
          <a:xfrm>
            <a:off x="457200" y="990600"/>
            <a:ext cx="112776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A7BEC-AEA2-40B8-833B-96E8B53B1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1" r="2041"/>
          <a:stretch/>
        </p:blipFill>
        <p:spPr>
          <a:xfrm>
            <a:off x="939800" y="863457"/>
            <a:ext cx="5410200" cy="5468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A5CC42-A5F6-44E5-B5AD-254091C11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4" r="15437"/>
          <a:stretch/>
        </p:blipFill>
        <p:spPr>
          <a:xfrm>
            <a:off x="6771640" y="863457"/>
            <a:ext cx="4279900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86300" y="-152400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atin typeface="Times New Roman" pitchFamily="18" charset="0"/>
              </a:rPr>
              <a:t>Mở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rộng</a:t>
            </a:r>
            <a:endParaRPr lang="en-US" sz="5400" b="1" dirty="0">
              <a:latin typeface="Times New Roman" pitchFamily="18" charset="0"/>
            </a:endParaRP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990600"/>
            <a:ext cx="4924425" cy="5867400"/>
          </a:xfrm>
          <a:prstGeom prst="rect">
            <a:avLst/>
          </a:prstGeom>
          <a:noFill/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1"/>
            <a:ext cx="3581400" cy="2828925"/>
          </a:xfrm>
          <a:prstGeom prst="rect">
            <a:avLst/>
          </a:prstGeom>
          <a:noFill/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990600"/>
            <a:ext cx="2667000" cy="2667000"/>
          </a:xfrm>
          <a:prstGeom prst="rect">
            <a:avLst/>
          </a:prstGeom>
          <a:noFill/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4343401"/>
            <a:ext cx="2143125" cy="2143125"/>
          </a:xfrm>
          <a:prstGeom prst="rect">
            <a:avLst/>
          </a:prstGeom>
          <a:noFill/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55224">
            <a:off x="4419600" y="3581400"/>
            <a:ext cx="2857500" cy="2857500"/>
          </a:xfrm>
          <a:prstGeom prst="rect">
            <a:avLst/>
          </a:prstGeom>
          <a:noFill/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1"/>
            <a:ext cx="2501900" cy="2981325"/>
          </a:xfrm>
          <a:prstGeom prst="rect">
            <a:avLst/>
          </a:prstGeom>
          <a:noFill/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971800"/>
            <a:ext cx="4044950" cy="4819650"/>
          </a:xfrm>
          <a:prstGeom prst="rect">
            <a:avLst/>
          </a:prstGeom>
          <a:noFill/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362" y="1895476"/>
            <a:ext cx="3652838" cy="4352925"/>
          </a:xfrm>
          <a:prstGeom prst="rect">
            <a:avLst/>
          </a:prstGeom>
          <a:noFill/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7529">
            <a:off x="6781800" y="4387850"/>
            <a:ext cx="3676650" cy="2470150"/>
          </a:xfrm>
          <a:prstGeom prst="rect">
            <a:avLst/>
          </a:prstGeom>
          <a:noFill/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EC8E3A51-92AE-42CE-9D06-F20BC9EF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3271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atin typeface="Times New Roman" pitchFamily="18" charset="0"/>
              </a:rPr>
              <a:t>Mở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rộng</a:t>
            </a:r>
            <a:endParaRPr lang="en-US" sz="5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món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479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món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937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F61F62-C156-4699-9DDE-AE8798A0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4E15B6-0639-4D95-BA87-97EAB0733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296286"/>
            <a:ext cx="6019800" cy="35718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F8BA9-08C5-4F44-92CF-BC44328ED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19800" y="-10160"/>
            <a:ext cx="6096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D79861-4E7A-44CA-A522-A88B74EEA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960"/>
            <a:ext cx="60198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D17C5-0E1D-4849-9E64-4ED74D4B8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854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DDEF3-049B-4033-A872-3045129C7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21400" y="-10160"/>
            <a:ext cx="6096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5B396-9698-4571-8F28-A919F5B02E95}"/>
              </a:ext>
            </a:extLst>
          </p:cNvPr>
          <p:cNvSpPr txBox="1"/>
          <p:nvPr/>
        </p:nvSpPr>
        <p:spPr>
          <a:xfrm>
            <a:off x="-1828800" y="2023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cuộn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E6D6D-BAB5-44D2-B3D4-2AAD8ADCC1F9}"/>
              </a:ext>
            </a:extLst>
          </p:cNvPr>
          <p:cNvSpPr txBox="1"/>
          <p:nvPr/>
        </p:nvSpPr>
        <p:spPr>
          <a:xfrm>
            <a:off x="-1828800" y="62203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F7D45-FFEF-4451-9A61-5C29CDF4100B}"/>
              </a:ext>
            </a:extLst>
          </p:cNvPr>
          <p:cNvSpPr txBox="1"/>
          <p:nvPr/>
        </p:nvSpPr>
        <p:spPr>
          <a:xfrm>
            <a:off x="4017335" y="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Làng Nướng Kim Hương">
            <a:extLst>
              <a:ext uri="{FF2B5EF4-FFF2-40B4-BE49-F238E27FC236}">
                <a16:creationId xmlns:a16="http://schemas.microsoft.com/office/drawing/2014/main" id="{839A73A1-7FCE-4944-9708-CB4983D1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369" y="918546"/>
            <a:ext cx="7034297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F74F3-0071-409D-8453-46BED7280DDE}"/>
              </a:ext>
            </a:extLst>
          </p:cNvPr>
          <p:cNvSpPr txBox="1"/>
          <p:nvPr/>
        </p:nvSpPr>
        <p:spPr>
          <a:xfrm>
            <a:off x="6553200" y="12748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ào rau muống xanh non bằng nồi trong 3 phút">
            <a:extLst>
              <a:ext uri="{FF2B5EF4-FFF2-40B4-BE49-F238E27FC236}">
                <a16:creationId xmlns:a16="http://schemas.microsoft.com/office/drawing/2014/main" id="{2318FF58-ADAC-4137-8F74-8924F59C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" y="15240"/>
            <a:ext cx="6227130" cy="34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ách luộc rau muống kiểu Hà Nội theo lối xưa - Báo VnExpress Cooking">
            <a:extLst>
              <a:ext uri="{FF2B5EF4-FFF2-40B4-BE49-F238E27FC236}">
                <a16:creationId xmlns:a16="http://schemas.microsoft.com/office/drawing/2014/main" id="{49F4BB39-409C-4946-AF34-B8176D5C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0" y="25400"/>
            <a:ext cx="5848350" cy="34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ỘM RAU MUỐNG Và Cách Pha Nước Trộn Chua Cay Mặn Ngọt Vừa Vị - YouTube">
            <a:extLst>
              <a:ext uri="{FF2B5EF4-FFF2-40B4-BE49-F238E27FC236}">
                <a16:creationId xmlns:a16="http://schemas.microsoft.com/office/drawing/2014/main" id="{E5DC4A90-C9F4-4110-979C-3DD77DC5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15" y="3358076"/>
            <a:ext cx="5848350" cy="34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8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Rau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mất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0104-9E46-4582-B25B-1E7F9C07A438}"/>
              </a:ext>
            </a:extLst>
          </p:cNvPr>
          <p:cNvSpPr txBox="1"/>
          <p:nvPr/>
        </p:nvSpPr>
        <p:spPr>
          <a:xfrm>
            <a:off x="2527300" y="1524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3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10758-C007-BB58-8332-F1E5131A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D9D68-A3FD-818A-D966-16A3D84C0553}"/>
              </a:ext>
            </a:extLst>
          </p:cNvPr>
          <p:cNvSpPr txBox="1"/>
          <p:nvPr/>
        </p:nvSpPr>
        <p:spPr>
          <a:xfrm>
            <a:off x="2667000" y="3428999"/>
            <a:ext cx="7591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hát</a:t>
            </a:r>
            <a:r>
              <a:rPr lang="en-US" sz="3200" b="1" dirty="0">
                <a:solidFill>
                  <a:srgbClr val="FF0000"/>
                </a:solidFill>
              </a:rPr>
              <a:t>: Em </a:t>
            </a:r>
            <a:r>
              <a:rPr lang="en-US" sz="3200" b="1" dirty="0" err="1">
                <a:solidFill>
                  <a:srgbClr val="FF0000"/>
                </a:solidFill>
              </a:rPr>
              <a:t>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vườn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rau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38B23-6FE9-06D6-1288-19A153CBDAC8}"/>
              </a:ext>
            </a:extLst>
          </p:cNvPr>
          <p:cNvSpPr txBox="1"/>
          <p:nvPr/>
        </p:nvSpPr>
        <p:spPr>
          <a:xfrm>
            <a:off x="5181600" y="1143000"/>
            <a:ext cx="6196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8" name="em ra vuon rau da chinh (1)">
            <a:hlinkClick r:id="" action="ppaction://media"/>
            <a:extLst>
              <a:ext uri="{FF2B5EF4-FFF2-40B4-BE49-F238E27FC236}">
                <a16:creationId xmlns:a16="http://schemas.microsoft.com/office/drawing/2014/main" id="{8FFB39CC-54FB-B158-C3CE-4395EC979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1400" y="574173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59UQT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62000"/>
            <a:ext cx="2362200" cy="1981200"/>
          </a:xfrm>
          <a:prstGeom prst="rect">
            <a:avLst/>
          </a:prstGeom>
          <a:noFill/>
        </p:spPr>
      </p:pic>
      <p:pic>
        <p:nvPicPr>
          <p:cNvPr id="34820" name="Picture 4" descr="CA9VYQC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2590800" cy="1676400"/>
          </a:xfrm>
          <a:prstGeom prst="rect">
            <a:avLst/>
          </a:prstGeom>
          <a:noFill/>
        </p:spPr>
      </p:pic>
      <p:pic>
        <p:nvPicPr>
          <p:cNvPr id="34821" name="Picture 5" descr="images[38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91000"/>
            <a:ext cx="2743200" cy="17526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32766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ngót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310880" y="3169443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canh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00600" y="29718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mùng tơi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19800" y="60960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cải xoong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105401" y="3048000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Rau </a:t>
            </a:r>
            <a:r>
              <a:rPr lang="en-US" sz="2800" dirty="0" err="1"/>
              <a:t>muống</a:t>
            </a:r>
            <a:endParaRPr lang="en-US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B4A152-4442-4734-A0F3-4F1B1DA4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829006"/>
            <a:ext cx="211744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63E9D0-F3D3-494F-92D0-E017EB44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30546"/>
            <a:ext cx="2663468" cy="36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59UQT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62000"/>
            <a:ext cx="2362200" cy="1981200"/>
          </a:xfrm>
          <a:prstGeom prst="rect">
            <a:avLst/>
          </a:prstGeom>
          <a:noFill/>
        </p:spPr>
      </p:pic>
      <p:pic>
        <p:nvPicPr>
          <p:cNvPr id="34820" name="Picture 4" descr="CA9VYQC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2590800" cy="1676400"/>
          </a:xfrm>
          <a:prstGeom prst="rect">
            <a:avLst/>
          </a:prstGeom>
          <a:noFill/>
        </p:spPr>
      </p:pic>
      <p:pic>
        <p:nvPicPr>
          <p:cNvPr id="34821" name="Picture 5" descr="images[38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91000"/>
            <a:ext cx="2743200" cy="17526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32766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ngót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310880" y="3169443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canh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00600" y="29718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mùng tơi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19800" y="60960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cải xoong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105401" y="3048000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Rau </a:t>
            </a:r>
            <a:r>
              <a:rPr lang="en-US" sz="2800" dirty="0" err="1"/>
              <a:t>muống</a:t>
            </a:r>
            <a:endParaRPr lang="en-US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B4A152-4442-4734-A0F3-4F1B1DA4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829006"/>
            <a:ext cx="211744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63E9D0-F3D3-494F-92D0-E017EB44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82" y="-83361"/>
            <a:ext cx="2663468" cy="36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59UQT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62000"/>
            <a:ext cx="2362200" cy="1981200"/>
          </a:xfrm>
          <a:prstGeom prst="rect">
            <a:avLst/>
          </a:prstGeom>
          <a:noFill/>
        </p:spPr>
      </p:pic>
      <p:pic>
        <p:nvPicPr>
          <p:cNvPr id="34820" name="Picture 4" descr="CA9VYQC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2590800" cy="16764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32766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ngót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310880" y="3169443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canh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00600" y="29718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mùng tơi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19800" y="60960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bắp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endParaRPr lang="en-US" sz="2800" dirty="0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105401" y="3048000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Rau </a:t>
            </a:r>
            <a:r>
              <a:rPr lang="en-US" sz="2800" dirty="0" err="1"/>
              <a:t>muống</a:t>
            </a:r>
            <a:endParaRPr lang="en-US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B4A152-4442-4734-A0F3-4F1B1DA4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829006"/>
            <a:ext cx="211744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63E9D0-F3D3-494F-92D0-E017EB44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30546"/>
            <a:ext cx="2663468" cy="36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c">
            <a:extLst>
              <a:ext uri="{FF2B5EF4-FFF2-40B4-BE49-F238E27FC236}">
                <a16:creationId xmlns:a16="http://schemas.microsoft.com/office/drawing/2014/main" id="{5C0709AD-C2D3-4C56-908E-E04018C0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7600" y="3727145"/>
            <a:ext cx="1999453" cy="198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32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Thử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0104-9E46-4582-B25B-1E7F9C07A438}"/>
              </a:ext>
            </a:extLst>
          </p:cNvPr>
          <p:cNvSpPr txBox="1"/>
          <p:nvPr/>
        </p:nvSpPr>
        <p:spPr>
          <a:xfrm>
            <a:off x="2527300" y="1524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9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36AD768C-9F08-4044-87B3-AF9C8EB2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33400"/>
            <a:ext cx="7162800" cy="68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loại rau ăn lá</a:t>
            </a:r>
            <a:r>
              <a:rPr lang="vi-VN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435" name="Group 51">
            <a:extLst>
              <a:ext uri="{FF2B5EF4-FFF2-40B4-BE49-F238E27FC236}">
                <a16:creationId xmlns:a16="http://schemas.microsoft.com/office/drawing/2014/main" id="{B114B776-2B6F-4F32-A5C4-D028EDBA6B78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0BA733-97D8-4DAC-8DAA-D8066672908F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470" name="Rectangle 10">
              <a:extLst>
                <a:ext uri="{FF2B5EF4-FFF2-40B4-BE49-F238E27FC236}">
                  <a16:creationId xmlns:a16="http://schemas.microsoft.com/office/drawing/2014/main" id="{ECFDB224-1B73-4AB5-BC2D-7A1151F1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4581DC-1920-4A40-847B-691DBC4B206C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5EA5B275-FD74-4EAE-8BB8-847F23E58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08113"/>
            <a:ext cx="5562600" cy="11350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EAD73C5-F126-4341-BD74-A3C8895C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2032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281842A-6609-46DC-AF04-C23FCCB6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7007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9E084315-2F13-4964-B1B4-4CA1BFCB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216A2521-D39D-4224-BCFC-565B42062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0189" y="19939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840656CA-90CC-4B9C-A98D-4350383E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2808288"/>
            <a:ext cx="5486400" cy="1250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747E79B7-150F-4000-87F7-4A2554D8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3035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4257EF20-9B2A-4E4C-B188-D86BDBCE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9" y="3078164"/>
            <a:ext cx="150177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4BA14D81-94FB-41C3-A768-72DB8A40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6" y="31750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6ECCC08-CEDA-49E6-AB07-BF2E705F2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8126" y="32559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2BC38D6-90B7-41AA-B4A5-366C4C63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343400"/>
            <a:ext cx="5638800" cy="1295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endParaRPr lang="vi-VN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286C28E-C3C0-48A7-B7C2-FE02489E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61D1037C-92B1-42E7-9AA9-4BEC9182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AD2D4C5-8F85-4033-9E62-0DD5591E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478733F5-84BA-415A-B7A6-81815F0732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94525F4C-0ADC-4D7D-B381-9161B826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1905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707834B0-73CA-453D-ADE4-9B445A3FBB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538163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8453" name="Picture 29" descr="Picture1">
            <a:extLst>
              <a:ext uri="{FF2B5EF4-FFF2-40B4-BE49-F238E27FC236}">
                <a16:creationId xmlns:a16="http://schemas.microsoft.com/office/drawing/2014/main" id="{FB0D4F40-1A07-4C8A-8676-8F61618B2B62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>
            <a:extLst>
              <a:ext uri="{FF2B5EF4-FFF2-40B4-BE49-F238E27FC236}">
                <a16:creationId xmlns:a16="http://schemas.microsoft.com/office/drawing/2014/main" id="{7A1EAD27-744C-46CE-A9F2-1834BB6E97AF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8467" name="AutoShape 34">
              <a:extLst>
                <a:ext uri="{FF2B5EF4-FFF2-40B4-BE49-F238E27FC236}">
                  <a16:creationId xmlns:a16="http://schemas.microsoft.com/office/drawing/2014/main" id="{74A9AEDB-9708-42DB-BE86-E0A757C8D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8468" name="WordArt 35">
              <a:extLst>
                <a:ext uri="{FF2B5EF4-FFF2-40B4-BE49-F238E27FC236}">
                  <a16:creationId xmlns:a16="http://schemas.microsoft.com/office/drawing/2014/main" id="{4F38E48D-71C2-4EBF-93A5-C730724771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8A3FA018-A145-42BF-B0D1-C8B522DDF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7A188701-C787-44FA-8E33-8959ACAF0B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45B250EE-889C-4ABB-8B28-CE15428C7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01DAEC16-6809-4F3B-8A7D-060E966DF4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043021BC-92DD-42E3-BEAD-4A40099AC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31F48AFF-31F3-4950-A961-8CC2ABB095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8461" name="Picture 2" descr="C:\Users\Admin\Desktop\cải bắp.jpg">
            <a:extLst>
              <a:ext uri="{FF2B5EF4-FFF2-40B4-BE49-F238E27FC236}">
                <a16:creationId xmlns:a16="http://schemas.microsoft.com/office/drawing/2014/main" id="{4941DE36-D4A1-4573-85A0-1CC7A96C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27151"/>
            <a:ext cx="2514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" descr="Lợi ích sức khỏe của cà rốt nếu bạn ăn hàng ngày - Dinh dưỡng">
            <a:extLst>
              <a:ext uri="{FF2B5EF4-FFF2-40B4-BE49-F238E27FC236}">
                <a16:creationId xmlns:a16="http://schemas.microsoft.com/office/drawing/2014/main" id="{E2B46BE2-BBA6-447C-867B-112CAB30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54314"/>
            <a:ext cx="2514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AutoShape 6" descr="Su Hào Chuẩn VietGap | Thực Phẩm Sạch BHFood.vn">
            <a:extLst>
              <a:ext uri="{FF2B5EF4-FFF2-40B4-BE49-F238E27FC236}">
                <a16:creationId xmlns:a16="http://schemas.microsoft.com/office/drawing/2014/main" id="{A3F9999B-86CF-4C62-B1B3-682A91FCB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4" name="AutoShape 8" descr="Su Hào Chuẩn VietGap | Thực Phẩm Sạch BHFood.vn">
            <a:extLst>
              <a:ext uri="{FF2B5EF4-FFF2-40B4-BE49-F238E27FC236}">
                <a16:creationId xmlns:a16="http://schemas.microsoft.com/office/drawing/2014/main" id="{B5D4B9E8-9600-47CB-985D-FBCCD49839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5" name="AutoShape 10" descr="Su Hào Chuẩn VietGap | Thực Phẩm Sạch BHFood.vn">
            <a:extLst>
              <a:ext uri="{FF2B5EF4-FFF2-40B4-BE49-F238E27FC236}">
                <a16:creationId xmlns:a16="http://schemas.microsoft.com/office/drawing/2014/main" id="{626F08F5-AC14-4C22-BBEF-B9F4974C80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66" name="Picture 11" descr="C:\Users\Admin\Desktop\su-haCC80o.jpg">
            <a:extLst>
              <a:ext uri="{FF2B5EF4-FFF2-40B4-BE49-F238E27FC236}">
                <a16:creationId xmlns:a16="http://schemas.microsoft.com/office/drawing/2014/main" id="{8DB487F9-6FEA-4142-829A-D30F5387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28E00FB-BA23-4893-B32E-382C154D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609600"/>
            <a:ext cx="7086600" cy="762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món ăn được chế biến từ rau bắp cải?</a:t>
            </a:r>
          </a:p>
        </p:txBody>
      </p:sp>
      <p:grpSp>
        <p:nvGrpSpPr>
          <p:cNvPr id="22531" name="Group 51">
            <a:extLst>
              <a:ext uri="{FF2B5EF4-FFF2-40B4-BE49-F238E27FC236}">
                <a16:creationId xmlns:a16="http://schemas.microsoft.com/office/drawing/2014/main" id="{F23B6170-EAE6-41DA-AD70-9CBE9A8ECDAB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E2777C-4E14-4C19-84AB-5FCC1AB21D1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68" name="Rectangle 10">
              <a:extLst>
                <a:ext uri="{FF2B5EF4-FFF2-40B4-BE49-F238E27FC236}">
                  <a16:creationId xmlns:a16="http://schemas.microsoft.com/office/drawing/2014/main" id="{2904F084-07FE-44CA-BF11-CE4DB944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B309A1-3434-48BA-B37B-F62547D9829A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836C6190-4D56-4786-BE62-FF3B6C8E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891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9EC67BB5-C540-4C55-A3A7-61ADCA3D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2882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68D81042-3D71-4A4E-AB1B-CF1092F3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463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D42C6427-CCEB-45D7-A24C-A6C13348E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1" y="220345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0C65B302-AB88-4B31-8FA3-FDE3733E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503613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9A89EDC4-BB60-4503-921D-BAD8D82D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78188"/>
            <a:ext cx="1500188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6C4176EE-611B-4579-AE34-CAFF7AB2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6" y="33734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6FA6D19-346C-487B-9E3C-3AE437225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5" y="3503613"/>
            <a:ext cx="387350" cy="436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F1125DB-EA98-4254-9C03-7B80ABC3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78C66C6F-8056-4766-8B57-AB7E2530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B99129F3-7F51-4D84-87A5-21CD84E8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0D48765C-43C1-4678-84ED-17CE50BEE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48134DC-11CD-4EC2-804C-EE6A40C05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A3C959D8-D51C-4FC4-B454-F2B2692506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8001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22546" name="Picture 29" descr="Picture1">
            <a:extLst>
              <a:ext uri="{FF2B5EF4-FFF2-40B4-BE49-F238E27FC236}">
                <a16:creationId xmlns:a16="http://schemas.microsoft.com/office/drawing/2014/main" id="{15731167-78DE-418B-B794-05AEF60B8CA9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63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3737BF8C-B92E-4706-A6D9-F86CFC2D8E4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22565" name="AutoShape 34">
              <a:extLst>
                <a:ext uri="{FF2B5EF4-FFF2-40B4-BE49-F238E27FC236}">
                  <a16:creationId xmlns:a16="http://schemas.microsoft.com/office/drawing/2014/main" id="{D9B5004A-15BA-4114-AF90-AD5C4713C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2566" name="WordArt 35">
              <a:extLst>
                <a:ext uri="{FF2B5EF4-FFF2-40B4-BE49-F238E27FC236}">
                  <a16:creationId xmlns:a16="http://schemas.microsoft.com/office/drawing/2014/main" id="{A9453AA8-5CD4-4029-B7D0-FD894032B7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915BEC5C-4399-4F51-BC65-AE62E25D6E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56E88FFC-0A96-4A5B-9D1D-6FF967A280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BEA2245-A1A0-46DC-A1D6-6484433422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FEA7CF0-EDE6-41E6-8C28-CBC252FF7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D29111D2-8D50-4F4D-83D4-4829FA97B7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52CCBB3E-EB25-4661-BC4E-2CF0BDAA5D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3AD96213-6560-4873-92FC-B90CE8172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8AB4E2CF-9C2D-4DFB-8306-6CF85F4A85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CB2FFB72-7D4A-4F4B-9A7B-466EA8340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ED14B5C8-44B5-4DD1-B715-8FF9BA330B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49114655-A6E0-4F54-89D8-D74DDFAD78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31FA4813-44EF-469E-83A4-5FB811902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8" y="2008189"/>
            <a:ext cx="6119812" cy="522287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9A207A7D-F854-4E32-9FA4-551DA06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260725"/>
            <a:ext cx="6375400" cy="522288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039C9DBC-3F23-4F0E-975D-C100A68E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4813301"/>
            <a:ext cx="6096000" cy="523875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62" name="Picture 43">
            <a:extLst>
              <a:ext uri="{FF2B5EF4-FFF2-40B4-BE49-F238E27FC236}">
                <a16:creationId xmlns:a16="http://schemas.microsoft.com/office/drawing/2014/main" id="{012E6F0E-0595-43EF-A18F-8B84769B6B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6" y="4308475"/>
            <a:ext cx="2925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" descr="C:\Users\Admin\Desktop\rau-xao-8.jpg">
            <a:extLst>
              <a:ext uri="{FF2B5EF4-FFF2-40B4-BE49-F238E27FC236}">
                <a16:creationId xmlns:a16="http://schemas.microsoft.com/office/drawing/2014/main" id="{C43F8D8C-7770-467C-93A5-C6467CA6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03325"/>
            <a:ext cx="2941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45">
            <a:extLst>
              <a:ext uri="{FF2B5EF4-FFF2-40B4-BE49-F238E27FC236}">
                <a16:creationId xmlns:a16="http://schemas.microsoft.com/office/drawing/2014/main" id="{E11502A9-9AF6-40E0-9C8B-DB659091B1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6" y="2817813"/>
            <a:ext cx="29257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71" grpId="0" animBg="1"/>
      <p:bldP spid="6171" grpId="1" animBg="1"/>
      <p:bldP spid="15396" grpId="0" animBg="1"/>
      <p:bldP spid="15397" grpId="0" animBg="1"/>
      <p:bldP spid="15398" grpId="0" animBg="1"/>
      <p:bldP spid="1539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192-BD3A-9341-EDB9-95FCA7F1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FB4D0-D069-5AB6-94D6-B62524A1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1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10758-C007-BB58-8332-F1E5131A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D9D68-A3FD-818A-D966-16A3D84C0553}"/>
              </a:ext>
            </a:extLst>
          </p:cNvPr>
          <p:cNvSpPr txBox="1"/>
          <p:nvPr/>
        </p:nvSpPr>
        <p:spPr>
          <a:xfrm>
            <a:off x="3575538" y="3399498"/>
            <a:ext cx="7591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HOẠT ĐỘNG NHÓM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38B23-6FE9-06D6-1288-19A153CBDAC8}"/>
              </a:ext>
            </a:extLst>
          </p:cNvPr>
          <p:cNvSpPr txBox="1"/>
          <p:nvPr/>
        </p:nvSpPr>
        <p:spPr>
          <a:xfrm>
            <a:off x="5638800" y="1238920"/>
            <a:ext cx="6196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8455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D7ADB-A70D-E332-04A6-CF4F004A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D4912-77A8-C55A-3195-81567040AA2A}"/>
              </a:ext>
            </a:extLst>
          </p:cNvPr>
          <p:cNvSpPr txBox="1"/>
          <p:nvPr/>
        </p:nvSpPr>
        <p:spPr>
          <a:xfrm>
            <a:off x="4876800" y="1219200"/>
            <a:ext cx="7591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HOẠT ĐỘNG NHÓM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5B100-34EB-2146-B170-004BEAADF786}"/>
              </a:ext>
            </a:extLst>
          </p:cNvPr>
          <p:cNvSpPr txBox="1"/>
          <p:nvPr/>
        </p:nvSpPr>
        <p:spPr>
          <a:xfrm>
            <a:off x="2209800" y="3506687"/>
            <a:ext cx="20843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Bé hãy quan sát các loại rau và cho biết tên gọi, màu sắc, đặc điểm của từng loại rau.</a:t>
            </a:r>
            <a:endParaRPr lang="vi-V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F1026-282A-F20A-8537-F5A550CD3FFA}"/>
              </a:ext>
            </a:extLst>
          </p:cNvPr>
          <p:cNvSpPr txBox="1"/>
          <p:nvPr/>
        </p:nvSpPr>
        <p:spPr>
          <a:xfrm>
            <a:off x="5143500" y="3428999"/>
            <a:ext cx="1905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Theo bé có những món ăn gì được chế biến từ các loại rau bé vừa quan sát?</a:t>
            </a:r>
            <a:endParaRPr lang="vi-VN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404DF-914D-D5D2-2FA3-422CBB1EA9CF}"/>
              </a:ext>
            </a:extLst>
          </p:cNvPr>
          <p:cNvSpPr txBox="1"/>
          <p:nvPr/>
        </p:nvSpPr>
        <p:spPr>
          <a:xfrm>
            <a:off x="8050237" y="3583632"/>
            <a:ext cx="2084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Để có được vườn rau tươi tốt thì các con phải làm gì?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80249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ACF5C-7D97-D252-AD68-284390F4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D748A-0A9C-0851-61CB-9340B84D6D6F}"/>
              </a:ext>
            </a:extLst>
          </p:cNvPr>
          <p:cNvSpPr txBox="1"/>
          <p:nvPr/>
        </p:nvSpPr>
        <p:spPr>
          <a:xfrm>
            <a:off x="3810000" y="228600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 hiểu về các loại rau</a:t>
            </a:r>
            <a:endParaRPr lang="vi-VN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41F0A-F3DF-4A09-BB5B-986AEB90C8EB}"/>
              </a:ext>
            </a:extLst>
          </p:cNvPr>
          <p:cNvSpPr txBox="1"/>
          <p:nvPr/>
        </p:nvSpPr>
        <p:spPr>
          <a:xfrm>
            <a:off x="4312444" y="6115912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rau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455689-A35E-439A-8F1B-B1A24EA128E8}"/>
              </a:ext>
            </a:extLst>
          </p:cNvPr>
          <p:cNvSpPr/>
          <p:nvPr/>
        </p:nvSpPr>
        <p:spPr>
          <a:xfrm>
            <a:off x="1559084" y="1091473"/>
            <a:ext cx="8915400" cy="518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D301E-02DB-489D-BF01-A0533C646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23" t="7844" r="13077" b="12591"/>
          <a:stretch/>
        </p:blipFill>
        <p:spPr>
          <a:xfrm rot="21219857">
            <a:off x="4627715" y="5135250"/>
            <a:ext cx="1524000" cy="10914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50EAE4-9802-4BBD-A1EA-074D8606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26" y="-484257"/>
            <a:ext cx="7696200" cy="73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FE7B4FBE-117E-4E12-B988-0948A47ADB5E}"/>
              </a:ext>
            </a:extLst>
          </p:cNvPr>
          <p:cNvSpPr/>
          <p:nvPr/>
        </p:nvSpPr>
        <p:spPr>
          <a:xfrm>
            <a:off x="7848600" y="1186036"/>
            <a:ext cx="18288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F666E69-F36E-45C5-AB0B-7474AF32C3D0}"/>
              </a:ext>
            </a:extLst>
          </p:cNvPr>
          <p:cNvSpPr/>
          <p:nvPr/>
        </p:nvSpPr>
        <p:spPr>
          <a:xfrm>
            <a:off x="5524500" y="4472766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0F9FF67-8477-41CC-9780-190A5C38A80D}"/>
              </a:ext>
            </a:extLst>
          </p:cNvPr>
          <p:cNvSpPr/>
          <p:nvPr/>
        </p:nvSpPr>
        <p:spPr>
          <a:xfrm>
            <a:off x="5923044" y="5606161"/>
            <a:ext cx="1925556" cy="2080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0843FF-8788-4D52-B257-A4A13219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07218"/>
            <a:ext cx="4953000" cy="4907782"/>
          </a:xfrm>
          <a:prstGeom prst="rect">
            <a:avLst/>
          </a:prstGeom>
          <a:noFill/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876800" y="914400"/>
            <a:ext cx="2590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21326435">
            <a:off x="4096322" y="2432136"/>
            <a:ext cx="3810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25485">
            <a:off x="714756" y="-1894685"/>
            <a:ext cx="8315325" cy="3789370"/>
          </a:xfrm>
          <a:prstGeom prst="rect">
            <a:avLst/>
          </a:prstGeom>
          <a:noFill/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1" y="1905001"/>
            <a:ext cx="5483942" cy="3505200"/>
          </a:xfrm>
          <a:prstGeom prst="rect">
            <a:avLst/>
          </a:prstGeom>
          <a:noFill/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334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2600" y="4876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5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36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3894034"/>
            <a:ext cx="3261513" cy="2362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14C13E-253D-4AC6-87D2-8627CBA4A1AA}"/>
              </a:ext>
            </a:extLst>
          </p:cNvPr>
          <p:cNvSpPr txBox="1"/>
          <p:nvPr/>
        </p:nvSpPr>
        <p:spPr>
          <a:xfrm>
            <a:off x="3657600" y="76200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hiểu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rau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48E4E-7452-4823-A573-7436D748FC8D}"/>
              </a:ext>
            </a:extLst>
          </p:cNvPr>
          <p:cNvSpPr txBox="1"/>
          <p:nvPr/>
        </p:nvSpPr>
        <p:spPr>
          <a:xfrm>
            <a:off x="4627700" y="6034322"/>
            <a:ext cx="656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bắp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cải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3657600" y="76200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hiểu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rau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9217EA-D69D-45BE-8D35-100E4D333EF4}"/>
              </a:ext>
            </a:extLst>
          </p:cNvPr>
          <p:cNvSpPr/>
          <p:nvPr/>
        </p:nvSpPr>
        <p:spPr>
          <a:xfrm>
            <a:off x="1638300" y="990600"/>
            <a:ext cx="8915400" cy="518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0D63C4-819F-420F-AF29-9FC7F52E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77" y="990600"/>
            <a:ext cx="5424445" cy="50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633FD-C878-4C0C-AF53-D0B6B602CD36}"/>
              </a:ext>
            </a:extLst>
          </p:cNvPr>
          <p:cNvSpPr txBox="1"/>
          <p:nvPr/>
        </p:nvSpPr>
        <p:spPr>
          <a:xfrm>
            <a:off x="5029200" y="6150160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muống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9D19757-D3A4-438A-8C80-6CC725B7124A}"/>
              </a:ext>
            </a:extLst>
          </p:cNvPr>
          <p:cNvSpPr/>
          <p:nvPr/>
        </p:nvSpPr>
        <p:spPr>
          <a:xfrm>
            <a:off x="6629151" y="1276377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1C855F9-8336-4707-BB98-45C65E48C058}"/>
              </a:ext>
            </a:extLst>
          </p:cNvPr>
          <p:cNvSpPr/>
          <p:nvPr/>
        </p:nvSpPr>
        <p:spPr>
          <a:xfrm>
            <a:off x="6769100" y="4841412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381CFB6B-14AA-4290-A614-6DE61BE1A79E}"/>
              </a:ext>
            </a:extLst>
          </p:cNvPr>
          <p:cNvSpPr/>
          <p:nvPr/>
        </p:nvSpPr>
        <p:spPr>
          <a:xfrm>
            <a:off x="6584950" y="5773441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3657600" y="76200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hiểu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rau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9217EA-D69D-45BE-8D35-100E4D333EF4}"/>
              </a:ext>
            </a:extLst>
          </p:cNvPr>
          <p:cNvSpPr/>
          <p:nvPr/>
        </p:nvSpPr>
        <p:spPr>
          <a:xfrm>
            <a:off x="1638300" y="990600"/>
            <a:ext cx="8915400" cy="518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0D63C4-819F-420F-AF29-9FC7F52E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77" y="990600"/>
            <a:ext cx="5424445" cy="50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633FD-C878-4C0C-AF53-D0B6B602CD36}"/>
              </a:ext>
            </a:extLst>
          </p:cNvPr>
          <p:cNvSpPr txBox="1"/>
          <p:nvPr/>
        </p:nvSpPr>
        <p:spPr>
          <a:xfrm>
            <a:off x="5029200" y="6150160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muống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3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5029200" y="0"/>
            <a:ext cx="619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4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Sánh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C0C519-BAE0-4A02-B9BC-6A5A0799ECFB}"/>
              </a:ext>
            </a:extLst>
          </p:cNvPr>
          <p:cNvSpPr/>
          <p:nvPr/>
        </p:nvSpPr>
        <p:spPr>
          <a:xfrm>
            <a:off x="457200" y="990600"/>
            <a:ext cx="112776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A7BEC-AEA2-40B8-833B-96E8B53B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5680"/>
            <a:ext cx="6544588" cy="5468113"/>
          </a:xfrm>
          <a:prstGeom prst="rect">
            <a:avLst/>
          </a:prstGeom>
        </p:spPr>
      </p:pic>
      <p:pic>
        <p:nvPicPr>
          <p:cNvPr id="7" name="Picture 2" descr="bc">
            <a:extLst>
              <a:ext uri="{FF2B5EF4-FFF2-40B4-BE49-F238E27FC236}">
                <a16:creationId xmlns:a16="http://schemas.microsoft.com/office/drawing/2014/main" id="{2974B5C8-11B0-419B-B4A7-779E67D4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7674" y="1066800"/>
            <a:ext cx="4299446" cy="426019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4AC0F-B318-4B76-9F5F-85AC12911464}"/>
              </a:ext>
            </a:extLst>
          </p:cNvPr>
          <p:cNvSpPr txBox="1"/>
          <p:nvPr/>
        </p:nvSpPr>
        <p:spPr>
          <a:xfrm>
            <a:off x="7918946" y="5702479"/>
            <a:ext cx="656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bắp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cải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314</Words>
  <Application>Microsoft Office PowerPoint</Application>
  <PresentationFormat>Widescreen</PresentationFormat>
  <Paragraphs>81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.VnHelvetInsH</vt:lpstr>
      <vt:lpstr>.VnTime</vt:lpstr>
      <vt:lpstr>Arial</vt:lpstr>
      <vt:lpstr>Calibri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lelientdtt9x@gmail.com</cp:lastModifiedBy>
  <cp:revision>22</cp:revision>
  <dcterms:created xsi:type="dcterms:W3CDTF">2016-01-19T15:21:27Z</dcterms:created>
  <dcterms:modified xsi:type="dcterms:W3CDTF">2026-01-12T16:16:25Z</dcterms:modified>
</cp:coreProperties>
</file>