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92" r:id="rId5"/>
    <p:sldId id="304" r:id="rId6"/>
    <p:sldId id="305" r:id="rId7"/>
    <p:sldId id="289" r:id="rId8"/>
    <p:sldId id="281" r:id="rId9"/>
    <p:sldId id="308" r:id="rId10"/>
    <p:sldId id="311" r:id="rId11"/>
    <p:sldId id="313" r:id="rId12"/>
    <p:sldId id="310" r:id="rId13"/>
    <p:sldId id="315" r:id="rId14"/>
    <p:sldId id="319" r:id="rId15"/>
    <p:sldId id="318" r:id="rId16"/>
    <p:sldId id="307" r:id="rId17"/>
    <p:sldId id="283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2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3BDB-A4FC-48D8-8307-77DD362065F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F59D-4BBC-4412-AF9F-9412FBD4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53AC-6C41-4BCB-AB8A-4D96E4F2A1A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0C70-FAAA-4AE8-B1F6-5034A6C59B1C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A95-8011-4142-9C3A-DDFDA659859A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E5256-55D4-4F6D-BF6E-0CABB7BAB4F0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5C2AA-4A2B-4C65-8465-5B6563F9BB90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97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342DE-C225-4ACA-800E-95BD61452BD4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A217-EB7F-4A7D-B4F8-1B66EA5B3E5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22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03EDA-7109-4757-BBFC-57F657041A63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6B752-918C-4A54-8B1B-28F9E7EB456D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29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705C9-34F7-45CB-92B5-819B0780E918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8BA3-2909-4919-8865-E4ECF87F473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66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C064D-9B68-4FFB-8477-4DF910D4ED1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844C1-896D-456E-86C6-50218D105C87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08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F231D-41A0-4DDD-B03D-9A26C06C979A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C4F9F-FF53-45CF-8FC3-EF7A617D7674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185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3DD6D-4038-440C-9FB1-0C1482B728FB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5DAE8-7D54-489E-B201-2A22B609E225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833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8F2B5-2E76-47A8-96D1-3E6456BAEA03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48A04-D840-45CB-8D67-91406D3E04E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90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3D872F-D56F-42B7-940F-94D8D6C94286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5453-410B-4E7C-AF2D-658FFE77735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61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118BB-F6DC-46AB-ADBA-7A79FD1E6B6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CD6CD-7127-4839-9CC5-095218251038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06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017EA-3D18-4EB3-A0E8-CBD02901558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704A-7086-4DAB-AAC0-DA0B766E4CC1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963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E5256-55D4-4F6D-BF6E-0CABB7BAB4F0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5C2AA-4A2B-4C65-8465-5B6563F9BB90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82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342DE-C225-4ACA-800E-95BD61452BD4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A217-EB7F-4A7D-B4F8-1B66EA5B3E5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42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03EDA-7109-4757-BBFC-57F657041A63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6B752-918C-4A54-8B1B-28F9E7EB456D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5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705C9-34F7-45CB-92B5-819B0780E918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8BA3-2909-4919-8865-E4ECF87F473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9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C064D-9B68-4FFB-8477-4DF910D4ED1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844C1-896D-456E-86C6-50218D105C87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503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F231D-41A0-4DDD-B03D-9A26C06C979A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C4F9F-FF53-45CF-8FC3-EF7A617D7674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90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3DD6D-4038-440C-9FB1-0C1482B728FB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5DAE8-7D54-489E-B201-2A22B609E225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08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8F2B5-2E76-47A8-96D1-3E6456BAEA03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48A04-D840-45CB-8D67-91406D3E04E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56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3D872F-D56F-42B7-940F-94D8D6C94286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5453-410B-4E7C-AF2D-658FFE77735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773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118BB-F6DC-46AB-ADBA-7A79FD1E6B6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CD6CD-7127-4839-9CC5-095218251038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63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017EA-3D18-4EB3-A0E8-CBD02901558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704A-7086-4DAB-AAC0-DA0B766E4CC1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318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E5256-55D4-4F6D-BF6E-0CABB7BAB4F0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5C2AA-4A2B-4C65-8465-5B6563F9BB90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808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342DE-C225-4ACA-800E-95BD61452BD4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A217-EB7F-4A7D-B4F8-1B66EA5B3E5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937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03EDA-7109-4757-BBFC-57F657041A63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6B752-918C-4A54-8B1B-28F9E7EB456D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159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705C9-34F7-45CB-92B5-819B0780E918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8BA3-2909-4919-8865-E4ECF87F473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744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C064D-9B68-4FFB-8477-4DF910D4ED1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844C1-896D-456E-86C6-50218D105C87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68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F231D-41A0-4DDD-B03D-9A26C06C979A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C4F9F-FF53-45CF-8FC3-EF7A617D7674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63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3DD6D-4038-440C-9FB1-0C1482B728FB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5DAE8-7D54-489E-B201-2A22B609E225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42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8F2B5-2E76-47A8-96D1-3E6456BAEA03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48A04-D840-45CB-8D67-91406D3E04E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471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3D872F-D56F-42B7-940F-94D8D6C94286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5453-410B-4E7C-AF2D-658FFE77735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37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118BB-F6DC-46AB-ADBA-7A79FD1E6B6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CD6CD-7127-4839-9CC5-095218251038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777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017EA-3D18-4EB3-A0E8-CBD02901558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704A-7086-4DAB-AAC0-DA0B766E4CC1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1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50A2-425C-4BA0-822C-1BBCE7B4115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FC7527-3F55-43FB-8CCA-C344880CE2F1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D60AC-7DEC-477A-9244-5A70BF808A7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FC7527-3F55-43FB-8CCA-C344880CE2F1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D60AC-7DEC-477A-9244-5A70BF808A7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77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FC7527-3F55-43FB-8CCA-C344880CE2F1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D60AC-7DEC-477A-9244-5A70BF808A7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95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0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0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3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21.jpeg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5" y="0"/>
            <a:ext cx="1230217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7595" y="932898"/>
            <a:ext cx="8155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8767" y="2912453"/>
            <a:ext cx="962429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ngữ</a:t>
            </a:r>
            <a:endParaRPr lang="en-US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đ l m n</a:t>
            </a:r>
          </a:p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Lứa tuổi: 5-6 tuổi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290" y="4789890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00" y="1672631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5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5629275"/>
            <a:ext cx="8826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 hãy tìm chữ </a:t>
            </a:r>
            <a:r>
              <a:rPr lang="en-US" altLang="en-US" sz="3000" b="1" dirty="0">
                <a:solidFill>
                  <a:srgbClr val="FF0000"/>
                </a:solidFill>
              </a:rPr>
              <a:t>b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có trong từ dưới hình ảnh và</a:t>
            </a:r>
            <a:r>
              <a:rPr kumimoji="0" lang="vi-VN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nối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nhé</a:t>
            </a:r>
            <a:endParaRPr kumimoji="0" lang="en-US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8195" y="2120900"/>
            <a:ext cx="2551301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1" i="0" u="none" strike="noStrike" kern="1200" cap="none" spc="50" normalizeH="0" baseline="0" noProof="0" smtClean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.VnAvant" panose="020B7200000000000000" pitchFamily="34" charset="0"/>
              </a:rPr>
              <a:t>b</a:t>
            </a:r>
            <a:endParaRPr kumimoji="0" lang="en-US" sz="17000" b="1" i="0" u="none" strike="noStrike" kern="1200" cap="none" spc="50" normalizeH="0" baseline="0" noProof="0" dirty="0">
              <a:ln w="9525" cmpd="sng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25614" name="TextBox 28"/>
          <p:cNvSpPr txBox="1">
            <a:spLocks noChangeArrowheads="1"/>
          </p:cNvSpPr>
          <p:nvPr/>
        </p:nvSpPr>
        <p:spPr bwMode="auto">
          <a:xfrm>
            <a:off x="8115300" y="27701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08B8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lang="vi-VN" altLang="en-US" sz="4000" b="1" dirty="0">
                <a:solidFill>
                  <a:srgbClr val="3A08B8"/>
                </a:solidFill>
                <a:latin typeface=".VnAvant" panose="020B7200000000000000" pitchFamily="34" charset="0"/>
              </a:rPr>
              <a:t>µ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08B8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A08B8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A08B8"/>
                </a:solidFill>
                <a:effectLst/>
                <a:uLnTx/>
                <a:uFillTx/>
                <a:latin typeface=".VnAvant" panose="020B7200000000000000" pitchFamily="34" charset="0"/>
              </a:rPr>
              <a:t>gh</a:t>
            </a:r>
            <a:r>
              <a:rPr lang="vi-VN" altLang="en-US" sz="4000" b="1" noProof="0" dirty="0" smtClean="0">
                <a:solidFill>
                  <a:srgbClr val="3A08B8"/>
                </a:solidFill>
                <a:latin typeface=".VnAvant" panose="020B7200000000000000" pitchFamily="34" charset="0"/>
              </a:rPr>
              <a:t>Õ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3A08B8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25618" name="TextBox 31"/>
          <p:cNvSpPr txBox="1">
            <a:spLocks noChangeArrowheads="1"/>
          </p:cNvSpPr>
          <p:nvPr/>
        </p:nvSpPr>
        <p:spPr bwMode="auto">
          <a:xfrm>
            <a:off x="1712913" y="5629275"/>
            <a:ext cx="31752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Con b</a:t>
            </a:r>
            <a:r>
              <a:rPr lang="vi-VN" altLang="en-US" sz="4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ướ</a:t>
            </a:r>
            <a:r>
              <a:rPr lang="vi-VN" altLang="en-US" sz="4000" b="1" noProof="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­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5619" name="TextBox 32"/>
          <p:cNvSpPr txBox="1">
            <a:spLocks noChangeArrowheads="1"/>
          </p:cNvSpPr>
          <p:nvPr/>
        </p:nvSpPr>
        <p:spPr bwMode="auto">
          <a:xfrm>
            <a:off x="8115300" y="5660673"/>
            <a:ext cx="2800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08B8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lang="vi-VN" altLang="en-US" sz="4000" b="1" noProof="0" dirty="0" smtClean="0">
                <a:solidFill>
                  <a:srgbClr val="3A08B8"/>
                </a:solidFill>
                <a:latin typeface=".VnAvant" panose="020B7200000000000000" pitchFamily="34" charset="0"/>
              </a:rPr>
              <a:t>«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08B8"/>
                </a:solidFill>
                <a:effectLst/>
                <a:uLnTx/>
                <a:uFillTx/>
                <a:latin typeface=".VnAvant" panose="020B7200000000000000" pitchFamily="34" charset="0"/>
              </a:rPr>
              <a:t>ng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A08B8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A08B8"/>
                </a:solidFill>
                <a:effectLst/>
                <a:uLnTx/>
                <a:uFillTx/>
                <a:latin typeface=".VnAvant" panose="020B7200000000000000" pitchFamily="34" charset="0"/>
              </a:rPr>
              <a:t>hoa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3A08B8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952500"/>
            <a:ext cx="25146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03375" y="2674937"/>
            <a:ext cx="2968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Con bò sữa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3458" y="3957637"/>
            <a:ext cx="2308933" cy="1489262"/>
          </a:xfrm>
          <a:prstGeom prst="rect">
            <a:avLst/>
          </a:prstGeom>
        </p:spPr>
      </p:pic>
      <p:pic>
        <p:nvPicPr>
          <p:cNvPr id="1026" name="Picture 2" descr="Bàn ghế gỗ cao su - Nội Thất An Bình G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117601"/>
            <a:ext cx="2233556" cy="15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Bông Hoa Nhà Máy Thiết Kế - Miễn Phí vector hình ảnh trên Pixabay - 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27" y="4022535"/>
            <a:ext cx="1882775" cy="16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949119" y="3256817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59122" y="3382823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0314" y="6301153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59121" y="6301153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2582959"/>
      </p:ext>
    </p:extLst>
  </p:cSld>
  <p:clrMapOvr>
    <a:masterClrMapping/>
  </p:clrMapOvr>
  <p:transition spd="slow" advTm="8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188912" y="-11113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2047875" y="34925"/>
            <a:ext cx="106664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 hãy tìm chữ 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có trong từ dưới hình ảnh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nối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nhé</a:t>
            </a:r>
            <a:endParaRPr kumimoji="0" lang="en-US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5128" y="2752725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</a:t>
            </a:r>
            <a:r>
              <a:rPr kumimoji="0" lang="vi-VN" sz="4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dê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2935" y="5881923"/>
            <a:ext cx="3908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 thược</a:t>
            </a:r>
            <a:r>
              <a:rPr kumimoji="0" lang="vi-VN" sz="4000" b="1" i="0" u="none" strike="noStrike" kern="1200" cap="none" spc="0" normalizeH="0" noProof="0" dirty="0" smtClean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dược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3933" y="2825035"/>
            <a:ext cx="36292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 </a:t>
            </a:r>
            <a:r>
              <a:rPr kumimoji="0" lang="vi-VN" sz="4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dưa</a:t>
            </a:r>
            <a:r>
              <a:rPr kumimoji="0" lang="vi-VN" sz="40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hấu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92468" y="5881784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r>
              <a:rPr kumimoji="0" lang="vi-VN" sz="40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dừa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42213" y="2373233"/>
            <a:ext cx="1624163" cy="27084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7000" b="1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2050" name="Picture 2" descr="Con dê và những điều cần biết về chú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36" y="1014413"/>
            <a:ext cx="2197201" cy="16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ưa hấu giống Mỹ 2.2k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02" y="1014413"/>
            <a:ext cx="1654959" cy="16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Thược Dược | Nông Sản Bảo Phươ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12" y="3727450"/>
            <a:ext cx="1925559" cy="19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iải Bài 3: Đọc Cây dừa Tiếng Việt 2 tập 2 Chân trời sáng tạo | Tiếng Việt  2 - Chân trời sáng tạ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606" y="3727450"/>
            <a:ext cx="2227228" cy="18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9748548" y="6492386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406611" y="3429000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33775" y="3399692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31662" y="6525357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895961"/>
      </p:ext>
    </p:extLst>
  </p:cSld>
  <p:clrMapOvr>
    <a:masterClrMapping/>
  </p:clrMapOvr>
  <p:transition spd="slow" advTm="8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 hãy tìm chữ </a:t>
            </a:r>
            <a:r>
              <a:rPr lang="en-US" alt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có trong từ dưới hình ảnh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nối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nhé</a:t>
            </a:r>
            <a:endParaRPr kumimoji="0" lang="en-US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6633" name="TextBox 16"/>
          <p:cNvSpPr txBox="1">
            <a:spLocks noChangeArrowheads="1"/>
          </p:cNvSpPr>
          <p:nvPr/>
        </p:nvSpPr>
        <p:spPr bwMode="auto">
          <a:xfrm>
            <a:off x="1849351" y="2973083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Hoa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vi-VN" altLang="en-US" sz="4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đào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4912" y="2113794"/>
            <a:ext cx="1866902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vi-VN" sz="170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endParaRPr lang="en-US" sz="17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639" name="TextBox 30"/>
          <p:cNvSpPr txBox="1">
            <a:spLocks noChangeArrowheads="1"/>
          </p:cNvSpPr>
          <p:nvPr/>
        </p:nvSpPr>
        <p:spPr bwMode="auto">
          <a:xfrm>
            <a:off x="1542257" y="5933678"/>
            <a:ext cx="37274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 đu</a:t>
            </a:r>
            <a:r>
              <a:rPr kumimoji="0" lang="vi-VN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 đủ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6640" name="TextBox 31"/>
          <p:cNvSpPr txBox="1">
            <a:spLocks noChangeArrowheads="1"/>
          </p:cNvSpPr>
          <p:nvPr/>
        </p:nvSpPr>
        <p:spPr bwMode="auto">
          <a:xfrm>
            <a:off x="8411369" y="5850184"/>
            <a:ext cx="2016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Đỗ đen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41" name="TextBox 32"/>
          <p:cNvSpPr txBox="1">
            <a:spLocks noChangeArrowheads="1"/>
          </p:cNvSpPr>
          <p:nvPr/>
        </p:nvSpPr>
        <p:spPr bwMode="auto">
          <a:xfrm>
            <a:off x="8262938" y="2968818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Đậu đỗ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074" name="Picture 2" descr="Ý nghĩa và các loại hoa đào ngày Tết cổ truyền đẹ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29" y="1043156"/>
            <a:ext cx="2544594" cy="169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ể tên các loại đậu (đỗ) ăn tốt cho sức khoẻ theo các chuyên g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98" y="1043156"/>
            <a:ext cx="3148958" cy="17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7 Công dụng tuyệt vời và lợi ích của đu đủ đối với sức khỏe | Hoàn M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29" y="3851002"/>
            <a:ext cx="2544594" cy="18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ậu Đen Xanh Lòng hạt to giá rẻ, uy tín, chất lượng tại Hà Nội | BHFoo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3845364"/>
            <a:ext cx="2473323" cy="18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995526" y="3573340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11369" y="3571142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19828" y="3573340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77990" y="6558070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05981" y="6555872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528599" y="6422048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300308" y="6422048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29325910"/>
      </p:ext>
    </p:extLst>
  </p:cSld>
  <p:clrMapOvr>
    <a:masterClrMapping/>
  </p:clrMapOvr>
  <p:transition spd="slow" advTm="11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8581" y="1025569"/>
            <a:ext cx="5642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Ô chữ zích zắc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789" y="2258670"/>
            <a:ext cx="8740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thả hình mặt cười theo ô zích zắc. Khi mặt cười dừng lại ở ô có chữ cái nào thì đọc to tên chữ cái đó.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dirty="0">
              <a:latin typeface=".VnAvant" pitchFamily="34" charset="0"/>
            </a:endParaRPr>
          </a:p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848688"/>
            <a:ext cx="9790546" cy="574607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1431636" y="4087019"/>
            <a:ext cx="9083964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43164" cy="9698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505373" y="5567110"/>
            <a:ext cx="533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smtClean="0">
                <a:latin typeface=".VnAvant" panose="020B7200000000000000" pitchFamily="34" charset="0"/>
              </a:rPr>
              <a:t>n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smtClean="0">
                <a:latin typeface=".VnAvant" pitchFamily="34" charset="0"/>
              </a:rPr>
              <a:t> l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smtClean="0">
                <a:latin typeface=".VnAvant" pitchFamily="34" charset="0"/>
              </a:rPr>
              <a:t>m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400" dirty="0">
                <a:latin typeface=".VnAvant" panose="020B7200000000000000" pitchFamily="34" charset="0"/>
              </a:rPr>
              <a:t>®</a:t>
            </a:r>
            <a:endParaRPr lang="en-US" sz="4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9 -0.04676 C 0.01784 -0.04746 -0.02812 -0.04769 -0.07356 -0.04884 C -0.078 -0.04908 -0.08776 -0.0507 -0.08776 -0.0507 C -0.08385 -0.03658 -0.08424 -0.02037 -0.08932 -0.00648 C -0.11237 -0.00648 -0.13568 -0.00648 -0.15886 -0.00648 C -0.16316 -0.00139 -0.1642 0.00416 -0.16693 0.01041 C -0.16693 0.01088 -0.16823 0.02616 -0.17006 0.02916 C -0.17253 0.0331 -0.178 0.03981 -0.178 0.04004 C -0.17917 0.05347 -0.18178 0.08842 -0.19714 0.08842 C -0.19402 0.08912 -0.1905 0.08889 -0.18777 0.09051 C -0.1823 0.09305 -0.18204 0.10671 -0.18139 0.1118 C -0.17605 0.14166 -0.17644 0.13148 -0.17644 0.17315 C -0.18594 0.17639 -0.19896 0.17916 -0.20821 0.18588 C -0.21862 0.19328 -0.21902 0.19537 -0.23047 0.19861 C -0.23516 0.20278 -0.24063 0.20578 -0.24467 0.21111 C -0.24779 0.21528 -0.25261 0.22315 -0.2573 0.22592 C -0.26693 0.23148 -0.27396 0.23264 -0.28438 0.23426 C -0.28972 0.23657 -0.28933 0.23426 -0.28933 0.23842 C -0.27865 0.24074 -0.27865 0.24051 -0.27331 0.25116 C -0.27032 0.26574 -0.27123 0.28078 -0.26875 0.2956 C -0.26954 0.30879 -0.27435 0.33472 -0.26224 0.34004 C -0.2586 0.34467 -0.25808 0.34884 -0.25573 0.35486 C -0.28855 0.35555 -0.32136 0.35578 -0.35417 0.35694 C -0.36224 0.35717 -0.37071 0.35856 -0.378 0.36342 C -0.38529 0.36828 -0.38907 0.37477 -0.39558 0.38032 C -0.39349 0.40254 -0.39219 0.41134 -0.39219 0.43518 C -0.38321 0.47153 -0.3875 0.5118 -0.39063 0.5493 C -0.39063 0.55787 -0.43034 0.77986 -0.378 0.73333 C -0.37344 0.72407 -0.36667 0.72083 -0.36042 0.71412 C -0.35912 0.7125 -0.35652 0.71227 -0.35573 0.70995 C -0.35482 0.70393 -0.35573 0.69722 -0.35573 0.69097 " pathEditMode="relative" rAng="0" ptsTypes="AAAAAAAAAAAAAAAAAAAAAAAAAAAAAA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4" y="3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76 2.22222E-6 C -0.29974 0.00139 -0.28659 0.00347 -0.27136 0.00625 C -0.26355 0.00949 -0.25573 0.01111 -0.24753 0.01273 C -0.24271 0.0169 -0.24011 0.02153 -0.23646 0.02731 C -0.23516 0.0294 -0.23308 0.03356 -0.23308 0.03379 C -0.23516 0.03912 -0.23698 0.04514 -0.23959 0.05046 C -0.24167 0.05463 -0.24597 0.06319 -0.24597 0.06342 C -0.2487 0.07847 -0.25534 0.09004 -0.26329 0.10139 C -0.26381 0.10416 -0.26381 0.10717 -0.26485 0.10972 C -0.26563 0.11157 -0.26745 0.11203 -0.26823 0.11389 C -0.27527 0.13264 -0.26823 0.12245 -0.27292 0.1287 C -0.24948 0.11852 -0.22982 0.12569 -0.20625 0.1287 C -0.19961 0.13102 -0.19349 0.13379 -0.18711 0.13727 C -0.17813 0.14953 -0.18282 0.14629 -0.17448 0.15 C -0.16264 0.16574 -0.1668 0.15926 -0.15534 0.16898 C -0.14688 0.1868 -0.14766 0.19653 -0.12839 0.19653 C -0.12982 0.21088 -0.13125 0.23403 -0.14115 0.24282 C -0.14297 0.24676 -0.14584 0.24953 -0.14753 0.25347 C -0.14844 0.25532 -0.14818 0.25787 -0.14909 0.25972 C -0.1543 0.27222 -0.15964 0.28102 -0.17136 0.28102 C -0.16459 0.2868 -0.15964 0.29051 -0.15378 0.29791 C -0.15053 0.31111 -0.14284 0.32245 -0.13646 0.33379 C -0.13399 0.34398 -0.1349 0.37199 -0.12201 0.37199 C -0.12995 0.37708 -0.13568 0.38009 -0.14271 0.3868 C -0.15639 0.4 -0.16524 0.41481 -0.18243 0.41852 C -0.18868 0.42129 -0.19584 0.42477 -0.20157 0.42893 C -0.21016 0.43541 -0.21576 0.44583 -0.22527 0.45 C -0.23099 0.46203 -0.23933 0.46088 -0.24909 0.46273 C -0.25066 0.46342 -0.25235 0.46366 -0.25378 0.46481 C -0.25964 0.46944 -0.25482 0.46898 -0.2586 0.46898 C -0.25599 0.51273 -0.24532 0.56713 -0.26329 0.60463 C -0.26771 0.62778 -0.26159 0.5993 -0.26823 0.61944 C -0.27136 0.62847 -0.27006 0.63773 -0.27448 0.64653 C -0.27305 0.66412 -0.27097 0.68217 -0.26823 0.69953 C -0.26732 0.70486 -0.26329 0.70764 -0.26329 0.71227 L -0.23959 0.69537 " pathEditMode="relative" rAng="0" ptsTypes="AAAAAAAAAAAAAAAAAAAAAAAAAAAAAAAAAA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38 -0.06088 C 0.15274 -0.03681 0.09597 -0.0125 0.03711 0.0243 C -0.02188 0.06088 -0.12136 0.11203 -0.1448 0.15949 C -0.16823 0.20694 -0.10378 0.27199 -0.10378 0.3081 C -0.10378 0.34421 -0.14128 0.3375 -0.1448 0.37569 C -0.14831 0.41389 -0.1267 0.48217 -0.12514 0.53727 C -0.12357 0.59236 -0.13295 0.67801 -0.1349 0.70532 " pathEditMode="relative" rAng="0" ptsTypes="AAAAA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3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18 -0.04838 C 0.11329 -0.04005 0.09896 -0.03403 0.0849 -0.03148 C 0.06316 -0.02199 0.08386 -0.03241 0.07058 -0.02315 C 0.06576 -0.01991 0.06003 -0.01898 0.05482 -0.01667 C 0.05027 -0.01111 0.05157 -0.01459 0.05157 -0.00602 C 0.0474 0.00231 0.04922 0.00532 0.04193 0.00879 C 0.0392 0.01944 0.03334 0.02963 0.02618 0.03588 C 0.02058 0.04745 0.01823 0.0625 0.01823 0.07616 C 0.02878 0.07963 0.03672 0.08866 0.04688 0.09305 C 0.04792 0.09444 0.0487 0.09629 0.05001 0.09745 C 0.05131 0.09861 0.05378 0.09768 0.05482 0.09953 C 0.06264 0.11412 0.05951 0.15069 0.05951 0.16088 C 0.05014 0.1669 0.04245 0.17453 0.03256 0.17986 C 0.02566 0.18866 0.0336 0.18009 0.0198 0.18634 C 0.01303 0.18935 0.00533 0.19745 -0.00247 0.20092 C -0.01028 0.21088 -0.00365 0.20532 -0.01667 0.20926 C -0.02005 0.21065 -0.0263 0.21366 -0.0263 0.21389 C -0.03151 0.22407 -0.03736 0.22754 -0.04518 0.23472 C -0.0483 0.25416 -0.04661 0.25162 -0.06276 0.25162 C -0.05677 0.25301 -0.05078 0.25301 -0.04518 0.25578 C -0.04374 0.25625 -0.04348 0.25926 -0.04205 0.26018 C -0.03645 0.26389 -0.0302 0.26481 -0.02473 0.26828 C -0.01081 0.27731 -0.02812 0.26828 -0.0151 0.275 C -0.00455 0.28842 0.00626 0.30139 0.01667 0.31504 C 0.01784 0.31666 0.01993 0.3162 0.02149 0.31713 C 0.02357 0.31828 0.02566 0.31991 0.02774 0.32153 C 0.0392 0.33078 0.03438 0.32616 0.04037 0.33426 C 0.04141 0.33565 0.04232 0.3375 0.04376 0.33842 C 0.04662 0.34028 0.05313 0.34259 0.05313 0.34282 C 0.04115 0.34514 0.02917 0.35509 0.0198 0.36597 C 0.01589 0.37037 0.00547 0.38333 0.00079 0.38495 C -0.00546 0.38703 -0.01185 0.38634 -0.01822 0.38703 C -0.01927 0.38912 -0.02005 0.39166 -0.02135 0.39352 C -0.02278 0.39537 -0.025 0.3956 -0.0263 0.39768 C -0.02734 0.3993 -0.02695 0.40208 -0.02787 0.40393 C -0.03007 0.40903 -0.03411 0.41458 -0.03736 0.41875 C -0.03958 0.42754 -0.04505 0.43055 -0.04999 0.4375 C -0.05052 0.43981 -0.05156 0.44352 -0.05156 0.44375 C -0.05468 0.44491 -0.06028 0.44352 -0.06119 0.44815 C -0.06601 0.47014 -0.06341 0.48842 -0.06119 0.50949 C -0.06041 0.54815 -0.06145 0.58565 -0.05624 0.62315 C -0.0582 0.63055 -0.05937 0.63727 -0.06119 0.64467 C -0.05924 0.7125 -0.07382 0.70162 -0.0358 0.70162 " pathEditMode="relative" rAng="0" ptsTypes="AAAAAAAAAAAAAAAAAAAAAAAAAAAAAAAAAAAAAAAAAA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95 -0.06528 C 0.32865 -0.06482 0.31954 -0.06297 0.31732 -0.06111 C 0.3099 -0.05509 0.31928 -0.05741 0.30951 -0.05463 C 0.29167 -0.04931 0.27357 -0.04769 0.25547 -0.0463 C 0.25014 -0.04398 0.24493 -0.04213 0.23959 -0.03982 C 0.23152 -0.03287 0.22188 -0.02084 0.21264 -0.01667 C 0.20639 -0.00787 0.20274 -0.00625 0.19349 -0.00394 C 0.19193 -0.00255 0.19063 -0.00093 0.18881 0.00023 C 0.18724 0.00116 0.18516 0.00092 0.18399 0.00254 C 0.18282 0.00416 0.18243 0.00879 0.18243 0.00903 C 0.18659 0.00949 0.19115 0.00926 0.19506 0.01088 C 0.2043 0.01481 0.20951 0.0206 0.21889 0.02361 C 0.22409 0.03032 0.22774 0.03541 0.2349 0.03842 C 0.23698 0.04028 0.25183 0.05046 0.25391 0.05301 C 0.2612 0.06134 0.26615 0.06991 0.27136 0.08055 C 0.27214 0.08217 0.28152 0.08819 0.28243 0.08889 C 0.28868 0.09791 0.29688 0.1037 0.30626 0.1037 C 0.29128 0.11111 0.27448 0.11296 0.2586 0.11643 C 0.2461 0.11921 0.23412 0.12592 0.22214 0.13125 C 0.21563 0.13426 0.20847 0.13264 0.20157 0.13333 C 0.18881 0.13912 0.19532 0.13703 0.18243 0.13981 C 0.17032 0.14514 0.15795 0.14699 0.14597 0.15254 C 0.13256 0.15856 0.14011 0.15856 0.13334 0.16528 C 0.12474 0.17384 0.11719 0.17778 0.10626 0.17778 C 0.11849 0.18356 0.10287 0.17523 0.11576 0.18634 C 0.11902 0.18935 0.12318 0.19028 0.12683 0.19259 C 0.13607 0.20555 0.14558 0.22083 0.1586 0.22662 C 0.16667 0.23935 0.16511 0.23773 0.17774 0.24328 C 0.18803 0.25231 0.19896 0.25741 0.21107 0.26018 C 0.21993 0.26412 0.22553 0.27083 0.2349 0.27083 C 0.2168 0.27153 0.19896 0.27153 0.18086 0.27268 C 0.16368 0.27384 0.14896 0.28912 0.13334 0.29583 C 0.12709 0.30416 0.13334 0.29745 0.12214 0.30254 C 0.11094 0.30741 0.1017 0.31991 0.09037 0.32338 C 0.08412 0.3294 0.07709 0.33403 0.0698 0.33634 C 0.06693 0.33889 0.06485 0.34282 0.06172 0.34491 C 0.05886 0.34699 0.05222 0.34907 0.05222 0.3493 C 0.04323 0.35717 0.03594 0.35787 0.02527 0.35972 C 0.02006 0.36435 0.02253 0.36389 0.01889 0.36389 C 0.02579 0.36852 0.03646 0.37731 0.04441 0.38078 C 0.04805 0.40023 0.04284 0.38032 0.05066 0.39352 C 0.05743 0.40463 0.0487 0.42153 0.06172 0.42731 C 0.06849 0.43588 0.06368 0.44815 0.06823 0.45879 C 0.07188 0.46666 0.07813 0.46736 0.08399 0.46944 C 0.09128 0.47199 0.09922 0.47523 0.10626 0.48009 C 0.1073 0.4787 0.10808 0.47523 0.10951 0.47569 C 0.11329 0.47754 0.1099 0.4868 0.10951 0.48796 C 0.11055 0.49699 0.11224 0.50486 0.11264 0.51389 C 0.11355 0.53866 0.10378 0.57199 0.09844 0.59606 C 0.09636 0.60509 0.09219 0.6118 0.09037 0.62176 C 0.08881 0.63078 0.08659 0.6368 0.08399 0.64467 C 0.07995 0.65787 0.0793 0.66713 0.07292 0.67847 C 0.0724 0.68356 0.07253 0.68842 0.07136 0.69305 C 0.07084 0.69537 0.06889 0.69583 0.06823 0.69745 C 0.06732 0.70046 0.06745 0.70324 0.06667 0.70625 C 0.06303 0.71666 0.05534 0.71898 0.04753 0.71898 " pathEditMode="relative" rAng="0" ptsTypes="AAAAAAAAAAAAAAAAAAAAAAAAAAAAAAAAAAAAAAAAAAAAAAAAAAAAAAA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3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 -0.07778 C 0.10756 -0.07431 0.11303 -0.06922 0.11928 -0.06713 C 0.14232 -0.05949 0.12292 -0.06945 0.13985 -0.06297 C 0.1474 -0.06019 0.15495 -0.05625 0.16211 -0.05232 C 0.16876 -0.04861 0.17461 -0.04352 0.18099 -0.03959 C 0.18412 -0.03773 0.19063 -0.03542 0.19063 -0.03519 C 0.19597 -0.02778 0.20547 -0.02431 0.21277 -0.0206 C 0.22149 -0.00278 0.24974 -0.00579 0.26211 -0.00579 C 0.25691 -0.00347 0.25157 -0.00093 0.2461 0.00069 C 0.23881 0.00278 0.23086 0.00301 0.22396 0.00694 C 0.2168 0.01088 0.21055 0.01666 0.20326 0.01967 C 0.19857 0.02384 0.19428 0.02569 0.18907 0.02824 C 0.18139 0.03773 0.17357 0.04259 0.16524 0.05116 C 0.15495 0.06065 0.16615 0.05555 0.15417 0.05926 C 0.14558 0.0669 0.14141 0.06643 0.13034 0.06782 C 0.11732 0.07338 0.1336 0.06643 0.12084 0.07222 C 0.11928 0.07268 0.11589 0.07453 0.11589 0.07477 C 0.1323 0.07801 0.1487 0.08009 0.16524 0.08287 C 0.16889 0.08449 0.17292 0.08518 0.17631 0.08727 C 0.17813 0.08819 0.17943 0.09028 0.18099 0.09143 C 0.18308 0.09305 0.18516 0.09444 0.18751 0.0956 C 0.19063 0.09722 0.19701 0.09977 0.19701 0.1 C 0.20222 0.10463 0.2073 0.10463 0.21277 0.10833 C 0.22514 0.11643 0.21068 0.10949 0.2224 0.11458 C 0.23073 0.12616 0.24232 0.13055 0.25261 0.13796 C 0.26264 0.14537 0.27305 0.15254 0.28256 0.16041 C 0.28412 0.16227 0.30743 0.17384 0.3112 0.17616 C 0.31797 0.18009 0.32318 0.18773 0.33034 0.18958 C 0.33347 0.19166 0.35079 0.19491 0.35261 0.19514 C 0.36563 0.2 0.35886 0.1993 0.37318 0.1993 C 0.35834 0.20301 0.34402 0.20486 0.32878 0.20741 C 0.3168 0.21319 0.30378 0.21504 0.29219 0.22222 C 0.2862 0.22569 0.28073 0.2294 0.27474 0.23264 C 0.26355 0.23889 0.27318 0.23078 0.26042 0.23912 C 0.24545 0.24861 0.2586 0.24282 0.24766 0.24768 C 0.24141 0.25602 0.24818 0.24791 0.23816 0.25416 C 0.23646 0.25509 0.23516 0.25648 0.23347 0.2581 C 0.23204 0.25879 0.23034 0.25903 0.22878 0.25995 C 0.21784 0.26991 0.20938 0.28403 0.19857 0.29375 C 0.19753 0.29583 0.19701 0.29884 0.19545 0.30023 C 0.19402 0.30162 0.19219 0.30139 0.19063 0.30254 C 0.18542 0.30625 0.18347 0.31041 0.17787 0.31342 C 0.17305 0.31967 0.16993 0.32616 0.16524 0.33241 C 0.17084 0.34398 0.16537 0.33565 0.17787 0.34305 C 0.18698 0.34838 0.1961 0.3537 0.20482 0.35995 C 0.20938 0.36296 0.21368 0.36666 0.21771 0.3706 C 0.2198 0.37268 0.22162 0.37523 0.22396 0.37685 C 0.22891 0.38055 0.23555 0.38171 0.23985 0.38727 C 0.2461 0.39583 0.24974 0.40416 0.2573 0.41041 C 0.26303 0.42222 0.2573 0.41203 0.26836 0.42338 C 0.28438 0.43819 0.2892 0.44838 0.30964 0.45278 C 0.31485 0.45509 0.31277 0.45486 0.31589 0.45486 C 0.31784 0.48171 0.32162 0.50741 0.32396 0.53541 C 0.32344 0.57893 0.34323 0.66528 0.31277 0.70787 C 0.28855 0.70578 0.29063 0.7162 0.29063 0.69815 " pathEditMode="relative" rAng="0" ptsTypes="AAAAAAAAAAAAAAAAAAAAAAAAAAAAAAAAAAAAAAAAAAAAAAAAAAAAAA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99 -0.0419 C 0.2043 -0.03773 0.19935 -0.03033 0.19454 -0.02709 C 0.19102 -0.02477 0.18711 -0.02431 0.18347 -0.02269 C 0.17305 -0.01227 0.17904 -0.01898 0.16602 -0.00162 C 0.16472 0.00023 0.16277 0.00092 0.1612 0.00254 C 0.16003 0.0037 0.15912 0.00555 0.15808 0.00694 C 0.15534 0.01828 0.1504 0.02291 0.14389 0.03009 C 0.13881 0.03565 0.13568 0.04305 0.13112 0.04907 C 0.12891 0.05208 0.12618 0.05555 0.12318 0.05741 C 0.12006 0.05926 0.11368 0.06157 0.11368 0.0618 C 0.10964 0.06736 0.10599 0.06875 0.10092 0.07222 C 0.09922 0.07338 0.09623 0.07639 0.09623 0.07662 C 0.11472 0.07801 0.13034 0.08264 0.14857 0.08495 C 0.16368 0.09143 0.17891 0.09768 0.19454 0.10185 C 0.20027 0.10903 0.20612 0.11342 0.21368 0.11666 C 0.22487 0.12801 0.24102 0.13102 0.25495 0.13356 C 0.25756 0.13634 0.26003 0.13981 0.2629 0.14213 C 0.26485 0.14352 0.26732 0.14282 0.26915 0.14421 C 0.2711 0.1456 0.27214 0.14884 0.27409 0.15046 C 0.27722 0.15301 0.28295 0.15532 0.28672 0.15694 C 0.29245 0.16203 0.29766 0.16435 0.30404 0.16759 C 0.30847 0.16967 0.31211 0.17384 0.3168 0.17384 C 0.28946 0.17986 0.32344 0.17291 0.2612 0.17801 C 0.25508 0.17847 0.24623 0.18403 0.24076 0.18657 C 0.23373 0.18958 0.22696 0.19213 0.22006 0.19491 C 0.21654 0.19629 0.21394 0.20023 0.21055 0.20139 C 0.20534 0.20301 0.19987 0.20278 0.19454 0.20347 C 0.18777 0.20648 0.18086 0.20671 0.17409 0.20972 C 0.16654 0.21643 0.15691 0.21666 0.15014 0.22453 C 0.14362 0.23194 0.13711 0.24166 0.13112 0.24977 C 0.12956 0.25185 0.1112 0.25185 0.10248 0.25185 C 0.11055 0.25532 0.11915 0.25856 0.12631 0.26458 C 0.12852 0.26643 0.13008 0.27014 0.13269 0.27106 C 0.13829 0.27315 0.14441 0.27245 0.15014 0.27315 C 0.17826 0.28541 0.20808 0.29352 0.23737 0.29838 C 0.24493 0.30185 0.25222 0.3037 0.25964 0.30694 C 0.26576 0.31458 0.2737 0.31574 0.28191 0.31759 C 0.29128 0.32361 0.29909 0.33241 0.30899 0.33657 C 0.31394 0.3412 0.31172 0.34074 0.31524 0.34074 C 0.30717 0.34282 0.29935 0.34514 0.29141 0.34722 C 0.28816 0.34815 0.28516 0.35116 0.28191 0.35139 C 0.26628 0.35278 0.25079 0.35324 0.23581 0.35995 C 0.22422 0.36504 0.21029 0.36736 0.19935 0.37477 C 0.19089 0.38055 0.18165 0.3868 0.17227 0.38958 C 0.17071 0.39097 0.16941 0.39259 0.16758 0.39375 C 0.16628 0.39467 0.16433 0.39467 0.1629 0.39583 C 0.16107 0.39745 0.16003 0.40046 0.15808 0.40208 C 0.15326 0.40648 0.14571 0.40694 0.14076 0.41065 C 0.12474 0.42222 0.13764 0.41713 0.12474 0.42129 C 0.11836 0.42708 0.11224 0.43009 0.1056 0.43611 C 0.10404 0.4375 0.10287 0.43958 0.10092 0.44004 C 0.09883 0.44074 0.09467 0.44213 0.09467 0.44236 C 0.09935 0.44491 0.1043 0.44745 0.10899 0.45069 C 0.11068 0.45185 0.11172 0.4544 0.11368 0.45486 C 0.12982 0.45879 0.14805 0.45903 0.16446 0.46111 C 0.17058 0.46551 0.17514 0.46944 0.18191 0.47176 C 0.18816 0.47963 0.19922 0.48102 0.20743 0.48449 C 0.21055 0.48588 0.2168 0.48866 0.2168 0.48889 C 0.21836 0.49004 0.21993 0.4919 0.22162 0.49305 C 0.22357 0.49421 0.22787 0.49514 0.22787 0.49537 C 0.22683 0.49791 0.22566 0.50046 0.22474 0.50347 C 0.22409 0.50625 0.22409 0.50926 0.22318 0.51203 C 0.22006 0.52199 0.22071 0.51481 0.2168 0.52268 C 0.2155 0.52523 0.21485 0.52824 0.21368 0.53102 C 0.21172 0.53541 0.20743 0.54375 0.20743 0.54398 C 0.203 0.58102 0.20743 0.5375 0.20743 0.61366 C 0.20743 0.62662 0.22006 0.68912 0.19779 0.70023 C 0.19154 0.7081 0.18633 0.70717 0.17722 0.70856 C 0.17566 0.70231 0.17409 0.70023 0.17071 0.69583 " pathEditMode="relative" rAng="0" ptsTypes="AAAAAAAAAAAAAAAAAAAAAAAAAAAAAAAAAAAAAAAAAAAAAAAAAAAAAAAAAAAAAAAAAAAA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6521" y="2205497"/>
            <a:ext cx="90786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</a:t>
            </a:r>
            <a:r>
              <a:rPr lang="vi-VN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KẾT THÚC!</a:t>
            </a:r>
          </a:p>
          <a:p>
            <a:pPr algn="ctr"/>
            <a:r>
              <a:rPr lang="vi-VN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  <a:endParaRPr lang="en-US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9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5921" y="2612572"/>
            <a:ext cx="9771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B C</a:t>
            </a:r>
          </a:p>
        </p:txBody>
      </p:sp>
      <p:pic>
        <p:nvPicPr>
          <p:cNvPr id="4" name="ABC Song - Bài hát ABC Tiếng Việt [ Full ] - Giúp Bé Học Chữ Cái Qua Bài hát - VOI TV (1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0543.52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28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5020" y="1037439"/>
            <a:ext cx="12009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12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8611" y="1045029"/>
            <a:ext cx="12009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8192202" y="1181130"/>
            <a:ext cx="12009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endParaRPr lang="en-US" sz="12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6824" y="3429000"/>
            <a:ext cx="2377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120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8435" y="3631474"/>
            <a:ext cx="554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  <a:endParaRPr lang="en-US" sz="12000"/>
          </a:p>
        </p:txBody>
      </p:sp>
      <p:sp>
        <p:nvSpPr>
          <p:cNvPr id="9" name="TextBox 8"/>
          <p:cNvSpPr txBox="1"/>
          <p:nvPr/>
        </p:nvSpPr>
        <p:spPr>
          <a:xfrm>
            <a:off x="4669006" y="3383611"/>
            <a:ext cx="16305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  <a:endParaRPr lang="en-US" sz="12000"/>
          </a:p>
        </p:txBody>
      </p:sp>
    </p:spTree>
    <p:extLst>
      <p:ext uri="{BB962C8B-B14F-4D97-AF65-F5344CB8AC3E}">
        <p14:creationId xmlns:p14="http://schemas.microsoft.com/office/powerpoint/2010/main" val="17321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6609" y="788516"/>
            <a:ext cx="6834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720840"/>
            <a:ext cx="6863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20642225">
            <a:off x="3121030" y="468346"/>
            <a:ext cx="6781800" cy="6400800"/>
            <a:chOff x="862" y="137"/>
            <a:chExt cx="4272" cy="4032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137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oup 25"/>
            <p:cNvGrpSpPr>
              <a:grpSpLocks/>
            </p:cNvGrpSpPr>
            <p:nvPr/>
          </p:nvGrpSpPr>
          <p:grpSpPr bwMode="auto">
            <a:xfrm>
              <a:off x="1136" y="624"/>
              <a:ext cx="3289" cy="3288"/>
              <a:chOff x="1136" y="624"/>
              <a:chExt cx="3289" cy="3288"/>
            </a:xfrm>
          </p:grpSpPr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 rot="19823569">
                <a:off x="2360" y="624"/>
                <a:ext cx="718" cy="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sz="9600" b="1">
                    <a:solidFill>
                      <a:srgbClr val="0070C0"/>
                    </a:solidFill>
                    <a:latin typeface=".VnAvant" panose="020B7200000000000000" pitchFamily="34" charset="0"/>
                  </a:rPr>
                  <a:t>d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6600CC"/>
                    </a:solidFill>
                    <a:latin typeface=".VnAvant" pitchFamily="34" charset="0"/>
                  </a:rPr>
                  <a:t>b</a:t>
                </a:r>
                <a:endParaRPr lang="en-US" altLang="en-US"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88" name="Text Box 6"/>
              <p:cNvSpPr txBox="1">
                <a:spLocks noChangeArrowheads="1"/>
              </p:cNvSpPr>
              <p:nvPr/>
            </p:nvSpPr>
            <p:spPr bwMode="auto">
              <a:xfrm rot="15110777">
                <a:off x="1189" y="2074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vi-VN" sz="9600" b="1" dirty="0">
                    <a:solidFill>
                      <a:schemeClr val="accent5">
                        <a:lumMod val="75000"/>
                      </a:schemeClr>
                    </a:solidFill>
                    <a:latin typeface=".VnAvant" panose="020B7200000000000000" pitchFamily="34" charset="0"/>
                  </a:rPr>
                  <a:t>®</a:t>
                </a:r>
                <a:endParaRPr lang="en-US" sz="9600" b="1" dirty="0">
                  <a:solidFill>
                    <a:schemeClr val="accent5">
                      <a:lumMod val="75000"/>
                    </a:schemeClr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28689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90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528" y="1324"/>
                <a:ext cx="881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8800" b="1">
                    <a:solidFill>
                      <a:srgbClr val="FF000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m</a:t>
                </a:r>
                <a:endParaRPr lang="en-US" sz="8800"/>
              </a:p>
            </p:txBody>
          </p:sp>
          <p:sp>
            <p:nvSpPr>
              <p:cNvPr id="28691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27" y="2369"/>
                <a:ext cx="1007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vi-VN" sz="9600" b="1" dirty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®</a:t>
                </a:r>
                <a:endParaRPr lang="en-US" sz="9600" b="1" dirty="0">
                  <a:solidFill>
                    <a:srgbClr val="FF00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28692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124" y="791"/>
                <a:ext cx="713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8000" b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l</a:t>
                </a:r>
                <a:endParaRPr lang="en-US" sz="8000" b="1" dirty="0">
                  <a:solidFill>
                    <a:srgbClr val="FF00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 rot="9848344">
                <a:off x="2720" y="2923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sz="9600" b="1">
                    <a:solidFill>
                      <a:srgbClr val="FF000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n</a:t>
                </a:r>
                <a:endParaRPr lang="en-US" altLang="en-US" sz="9600" b="1" dirty="0">
                  <a:solidFill>
                    <a:srgbClr val="FF3300"/>
                  </a:solidFill>
                  <a:latin typeface="Vnavant"/>
                </a:endParaRPr>
              </a:p>
            </p:txBody>
          </p:sp>
        </p:grpSp>
      </p:grpSp>
      <p:sp>
        <p:nvSpPr>
          <p:cNvPr id="28675" name="AutoShape 12"/>
          <p:cNvSpPr>
            <a:spLocks noChangeArrowheads="1"/>
          </p:cNvSpPr>
          <p:nvPr/>
        </p:nvSpPr>
        <p:spPr bwMode="auto">
          <a:xfrm rot="16200000">
            <a:off x="5772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8678" name="AutoShape 1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3" name="NhacCacVongQuayCuaChiecNonKyDieu-VA-62264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0705" y="5765556"/>
            <a:ext cx="455421" cy="4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6366" y="1318736"/>
            <a:ext cx="922237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400" b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r>
              <a:rPr lang="en-US" sz="4400" b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smtClean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vi-VN" sz="4400" b="1" smtClean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vi-VN" sz="4400" b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Tìm </a:t>
            </a:r>
            <a:r>
              <a:rPr lang="en-US" sz="4400" b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 cái trong từ</a:t>
            </a:r>
            <a:r>
              <a:rPr lang="en-US" sz="4400" b="1" smtClean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vi-VN" sz="4400" b="1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Bé hãy tìm chữ cái </a:t>
            </a:r>
            <a:r>
              <a:rPr lang="en-US" sz="400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400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400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  <a:r>
              <a:rPr lang="vi-VN" sz="400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400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smtClean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n, b, d, đ</a:t>
            </a:r>
            <a:endParaRPr lang="vi-VN" sz="400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có trong từ dưới hình ảnh</a:t>
            </a:r>
            <a:r>
              <a:rPr lang="en-US" sz="400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và nối chữ cái trong từ giống với chữ cái</a:t>
            </a:r>
            <a:r>
              <a:rPr lang="vi-VN" sz="400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sau đây nhé! </a:t>
            </a:r>
            <a:endParaRPr lang="en-US" sz="4000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Bé hãy tìm chữ </a:t>
            </a: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l</a:t>
            </a:r>
            <a:r>
              <a:rPr kumimoji="0" lang="vi-V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có trong từ dưới hình ảnh</a:t>
            </a: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và</a:t>
            </a:r>
            <a:r>
              <a:rPr kumimoji="0" lang="en-US" alt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nối</a:t>
            </a:r>
            <a:r>
              <a:rPr kumimoji="0" lang="vi-V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nhé</a:t>
            </a:r>
            <a:endParaRPr kumimoji="0" lang="en-US" altLang="en-US" sz="3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26633" name="TextBox 16"/>
          <p:cNvSpPr txBox="1">
            <a:spLocks noChangeArrowheads="1"/>
          </p:cNvSpPr>
          <p:nvPr/>
        </p:nvSpPr>
        <p:spPr bwMode="auto">
          <a:xfrm>
            <a:off x="1833563" y="2790825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.VnAvant" panose="020B7200000000000000" pitchFamily="34" charset="0"/>
              </a:rPr>
              <a:t>Hoa lan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14912" y="2113794"/>
            <a:ext cx="1866902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1" i="0" u="none" strike="noStrike" kern="1200" cap="none" spc="50" normalizeH="0" baseline="0" noProof="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2663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931863"/>
            <a:ext cx="32067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893763"/>
            <a:ext cx="27098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7898" r="-6345" b="35983"/>
          <a:stretch>
            <a:fillRect/>
          </a:stretch>
        </p:blipFill>
        <p:spPr bwMode="auto">
          <a:xfrm>
            <a:off x="7596188" y="3925888"/>
            <a:ext cx="28575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914775"/>
            <a:ext cx="3035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Box 30"/>
          <p:cNvSpPr txBox="1">
            <a:spLocks noChangeArrowheads="1"/>
          </p:cNvSpPr>
          <p:nvPr/>
        </p:nvSpPr>
        <p:spPr bwMode="auto">
          <a:xfrm>
            <a:off x="1287463" y="6149975"/>
            <a:ext cx="37274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.VnAvant" panose="020B7200000000000000" pitchFamily="34" charset="0"/>
              </a:rPr>
              <a:t>Hoa l</a:t>
            </a:r>
            <a:r>
              <a:rPr lang="en-US" altLang="en-US" sz="4000" b="1">
                <a:solidFill>
                  <a:srgbClr val="7030A0"/>
                </a:solidFill>
                <a:latin typeface=".VnAvant" panose="020B7200000000000000" pitchFamily="34" charset="0"/>
              </a:rPr>
              <a:t>ộ</a:t>
            </a: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.VnAvant" panose="020B7200000000000000" pitchFamily="34" charset="0"/>
              </a:rPr>
              <a:t>c vừng</a:t>
            </a:r>
          </a:p>
        </p:txBody>
      </p:sp>
      <p:sp>
        <p:nvSpPr>
          <p:cNvPr id="26640" name="TextBox 31"/>
          <p:cNvSpPr txBox="1">
            <a:spLocks noChangeArrowheads="1"/>
          </p:cNvSpPr>
          <p:nvPr/>
        </p:nvSpPr>
        <p:spPr bwMode="auto">
          <a:xfrm>
            <a:off x="7596188" y="6019800"/>
            <a:ext cx="3190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Hoa loa kèn</a:t>
            </a:r>
          </a:p>
        </p:txBody>
      </p:sp>
      <p:sp>
        <p:nvSpPr>
          <p:cNvPr id="26641" name="TextBox 32"/>
          <p:cNvSpPr txBox="1">
            <a:spLocks noChangeArrowheads="1"/>
          </p:cNvSpPr>
          <p:nvPr/>
        </p:nvSpPr>
        <p:spPr bwMode="auto">
          <a:xfrm>
            <a:off x="7888288" y="3008313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.VnAvant" panose="020B7200000000000000" pitchFamily="34" charset="0"/>
              </a:rPr>
              <a:t>Hoa ly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79738" y="3362325"/>
            <a:ext cx="2675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91929" y="6621340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55252" y="6760657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024938" y="3618035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1942254"/>
      </p:ext>
    </p:extLst>
  </p:cSld>
  <p:clrMapOvr>
    <a:masterClrMapping/>
  </p:clrMapOvr>
  <p:transition spd="slow" advTm="11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5629275"/>
            <a:ext cx="8826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 hãy tìm chữ 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có trong từ dưới hình ảnh và</a:t>
            </a:r>
            <a:r>
              <a:rPr kumimoji="0" lang="vi-VN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nối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nhé</a:t>
            </a:r>
            <a:endParaRPr kumimoji="0" lang="en-US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1917700" y="24526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máy sấy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8195" y="2120900"/>
            <a:ext cx="2551301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1" i="0" u="none" strike="noStrike" kern="1200" cap="none" spc="50" normalizeH="0" baseline="0" noProof="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25613" name="Picture 3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922338"/>
            <a:ext cx="26654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28"/>
          <p:cNvSpPr txBox="1">
            <a:spLocks noChangeArrowheads="1"/>
          </p:cNvSpPr>
          <p:nvPr/>
        </p:nvSpPr>
        <p:spPr bwMode="auto">
          <a:xfrm>
            <a:off x="8115300" y="27701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Xe máy</a:t>
            </a:r>
          </a:p>
        </p:txBody>
      </p:sp>
      <p:pic>
        <p:nvPicPr>
          <p:cNvPr id="25615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870325"/>
            <a:ext cx="25463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/>
          <a:stretch>
            <a:fillRect/>
          </a:stretch>
        </p:blipFill>
        <p:spPr bwMode="auto">
          <a:xfrm>
            <a:off x="7908925" y="3811746"/>
            <a:ext cx="30003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990600"/>
            <a:ext cx="25574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Box 31"/>
          <p:cNvSpPr txBox="1">
            <a:spLocks noChangeArrowheads="1"/>
          </p:cNvSpPr>
          <p:nvPr/>
        </p:nvSpPr>
        <p:spPr bwMode="auto">
          <a:xfrm>
            <a:off x="1798638" y="571182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mèo</a:t>
            </a:r>
          </a:p>
        </p:txBody>
      </p:sp>
      <p:sp>
        <p:nvSpPr>
          <p:cNvPr id="25619" name="TextBox 32"/>
          <p:cNvSpPr txBox="1">
            <a:spLocks noChangeArrowheads="1"/>
          </p:cNvSpPr>
          <p:nvPr/>
        </p:nvSpPr>
        <p:spPr bwMode="auto">
          <a:xfrm>
            <a:off x="8247855" y="5961062"/>
            <a:ext cx="2322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 mận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447334" y="6527556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0945" y="6315075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059741" y="3335216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91836" y="3038475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57345128"/>
      </p:ext>
    </p:extLst>
  </p:cSld>
  <p:clrMapOvr>
    <a:masterClrMapping/>
  </p:clrMapOvr>
  <p:transition spd="slow" advTm="8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188912" y="-11113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249363"/>
            <a:ext cx="13906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952500"/>
            <a:ext cx="25146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3727450"/>
            <a:ext cx="1768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2047875" y="34925"/>
            <a:ext cx="106664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 hãy tìm chữ </a:t>
            </a: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  <a:r>
              <a:rPr kumimoji="0" lang="vi-V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có trong từ dưới hình ảnh</a:t>
            </a: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và</a:t>
            </a:r>
            <a:r>
              <a:rPr kumimoji="0" lang="en-US" alt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nối</a:t>
            </a:r>
            <a:r>
              <a:rPr kumimoji="0" lang="vi-V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nhé</a:t>
            </a:r>
            <a:endParaRPr kumimoji="0" lang="en-US" altLang="en-US" sz="3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550" y="2773363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bò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5624" y="5665788"/>
            <a:ext cx="26400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Cái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7363" y="2752725"/>
            <a:ext cx="2716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 bóng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1799" y="5584825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gấu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54965" y="1597606"/>
            <a:ext cx="1499128" cy="27084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1" i="0" u="none" strike="noStrike" kern="1200" cap="none" spc="50" normalizeH="0" baseline="0" noProof="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2459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681413"/>
            <a:ext cx="18780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221037" y="3391632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17858" y="3391632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98325" y="6187586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38267" y="6314098"/>
            <a:ext cx="21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8281871"/>
      </p:ext>
    </p:extLst>
  </p:cSld>
  <p:clrMapOvr>
    <a:masterClrMapping/>
  </p:clrMapOvr>
  <p:transition spd="slow" advTm="8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 trua chieu toi dem</Template>
  <TotalTime>881</TotalTime>
  <Words>373</Words>
  <Application>Microsoft Office PowerPoint</Application>
  <PresentationFormat>Custom</PresentationFormat>
  <Paragraphs>77</Paragraphs>
  <Slides>15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5_Office Theme</vt:lpstr>
      <vt:lpstr>7_Office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111</cp:revision>
  <dcterms:created xsi:type="dcterms:W3CDTF">2020-10-28T03:46:10Z</dcterms:created>
  <dcterms:modified xsi:type="dcterms:W3CDTF">2026-01-07T08:37:29Z</dcterms:modified>
</cp:coreProperties>
</file>