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  <p:sldMasterId id="2147483677" r:id="rId3"/>
    <p:sldMasterId id="2147483708" r:id="rId4"/>
    <p:sldMasterId id="2147483739" r:id="rId5"/>
    <p:sldMasterId id="2147483770" r:id="rId6"/>
  </p:sldMasterIdLst>
  <p:notesMasterIdLst>
    <p:notesMasterId r:id="rId21"/>
  </p:notesMasterIdLst>
  <p:sldIdLst>
    <p:sldId id="290" r:id="rId7"/>
    <p:sldId id="280" r:id="rId8"/>
    <p:sldId id="338" r:id="rId9"/>
    <p:sldId id="339" r:id="rId10"/>
    <p:sldId id="340" r:id="rId11"/>
    <p:sldId id="341" r:id="rId12"/>
    <p:sldId id="281" r:id="rId13"/>
    <p:sldId id="316" r:id="rId14"/>
    <p:sldId id="324" r:id="rId15"/>
    <p:sldId id="334" r:id="rId16"/>
    <p:sldId id="285" r:id="rId17"/>
    <p:sldId id="296" r:id="rId18"/>
    <p:sldId id="283" r:id="rId19"/>
    <p:sldId id="33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#9Slide05 Aphrodite Pro" panose="02000000000000000000" pitchFamily="2" charset="0"/>
      <p:regular r:id="rId25"/>
    </p:embeddedFont>
    <p:embeddedFont>
      <p:font typeface="#9Slide05 SVNMonday" pitchFamily="2" charset="0"/>
      <p:regular r:id="rId26"/>
    </p:embeddedFont>
    <p:embeddedFont>
      <p:font typeface="#9Slide05 SVNSnell Roundhand Sc" panose="020B0500000000000000" pitchFamily="34" charset="0"/>
      <p:regular r:id="rId27"/>
      <p:bold r:id="rId28"/>
    </p:embeddedFont>
    <p:embeddedFont>
      <p:font typeface="#9Slide07 Altus" pitchFamily="2" charset="0"/>
      <p:regular r:id="rId29"/>
    </p:embeddedFont>
    <p:embeddedFont>
      <p:font typeface="#9Slide07 Cadena" panose="02000503000000020004" pitchFamily="2" charset="0"/>
      <p:bold r:id="rId30"/>
    </p:embeddedFont>
    <p:embeddedFont>
      <p:font typeface="#9Slide07 HoneyCream" pitchFamily="2" charset="0"/>
      <p:regular r:id="rId31"/>
    </p:embeddedFont>
    <p:embeddedFont>
      <p:font typeface="#9Slide07 IcielBC Cubano Normal" panose="00000500000000000000" pitchFamily="2" charset="0"/>
      <p:regular r:id="rId32"/>
    </p:embeddedFont>
    <p:embeddedFont>
      <p:font typeface="#9Slide07 IcielPony" panose="02000000000000000000" pitchFamily="2" charset="0"/>
      <p:regular r:id="rId33"/>
    </p:embeddedFont>
    <p:embeddedFont>
      <p:font typeface="Alef" panose="00000500000000000000" pitchFamily="2" charset="-79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Dosis" panose="02010803020202060003" pitchFamily="2" charset="0"/>
      <p:regular r:id="rId45"/>
    </p:embeddedFont>
    <p:embeddedFont>
      <p:font typeface="Fredoka One" panose="02000000000000000000" pitchFamily="2" charset="0"/>
      <p:regular r:id="rId46"/>
    </p:embeddedFont>
    <p:embeddedFont>
      <p:font typeface="Lora" pitchFamily="2" charset="0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acifico" panose="00000500000000000000" pitchFamily="2" charset="0"/>
      <p:regular r:id="rId52"/>
    </p:embeddedFont>
    <p:embeddedFont>
      <p:font typeface="Patrick Hand" panose="00000500000000000000" pitchFamily="2" charset="0"/>
      <p:regular r:id="rId53"/>
    </p:embeddedFont>
    <p:embeddedFont>
      <p:font typeface="SVN-Dancing Script" panose="02040603050506020204" pitchFamily="18" charset="0"/>
      <p:regular r:id="rId54"/>
    </p:embeddedFont>
    <p:embeddedFont>
      <p:font typeface="SVN-Newton" panose="02040603050506020204" pitchFamily="18" charset="0"/>
      <p:regular r:id="rId55"/>
    </p:embeddedFont>
    <p:embeddedFont>
      <p:font typeface="SVN-Poky's" panose="020B0606040200020203" pitchFamily="34" charset="0"/>
      <p:regular r:id="rId56"/>
    </p:embeddedFont>
    <p:embeddedFont>
      <p:font typeface="SVN-Ready" panose="02040603050506020204" pitchFamily="18" charset="0"/>
      <p:regular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UTM Akashi" panose="02040603050506020204" pitchFamily="18" charset="0"/>
      <p:regular r:id="rId60"/>
    </p:embeddedFont>
    <p:embeddedFont>
      <p:font typeface="UTM Avo" panose="02040603050506020204" pitchFamily="18" charset="0"/>
      <p:regular r:id="rId61"/>
      <p:bold r:id="rId62"/>
      <p:italic r:id="rId63"/>
      <p:boldItalic r:id="rId64"/>
    </p:embeddedFont>
    <p:embeddedFont>
      <p:font typeface="UTM Guanine" panose="02040603050506020204" pitchFamily="18" charset="0"/>
      <p:regular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1980" userDrawn="1">
          <p15:clr>
            <a:srgbClr val="A4A3A4"/>
          </p15:clr>
        </p15:guide>
        <p15:guide id="4" pos="57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36A"/>
    <a:srgbClr val="898989"/>
    <a:srgbClr val="AA5C3F"/>
    <a:srgbClr val="000000"/>
    <a:srgbClr val="FDAD02"/>
    <a:srgbClr val="C9CACA"/>
    <a:srgbClr val="6BC7B7"/>
    <a:srgbClr val="FFF2CC"/>
    <a:srgbClr val="02453E"/>
    <a:srgbClr val="03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9" y="178"/>
      </p:cViewPr>
      <p:guideLst>
        <p:guide orient="horz" pos="2115"/>
        <p:guide pos="3817"/>
        <p:guide pos="1980"/>
        <p:guide pos="57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63" Type="http://schemas.openxmlformats.org/officeDocument/2006/relationships/font" Target="fonts/font42.fntdata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8.fntdata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0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font" Target="fonts/font43.fntdata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font" Target="fonts/font4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8.fntdata"/><Relationship Id="rId34" Type="http://schemas.openxmlformats.org/officeDocument/2006/relationships/font" Target="fonts/font13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D44-B27F-4A13-BFCA-C5B8110331C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3279-36AD-41C4-A996-A6E09D4E54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84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19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91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22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33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62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66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486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3126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6192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1032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067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0828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4871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3409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612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860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75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7172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98088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997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153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318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95923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4977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0227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1394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5267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74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1710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9587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9841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0035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4478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3139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4116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059008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8665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1822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70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8611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075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65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171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75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91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799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08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42741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790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83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83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26890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400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015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452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675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53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92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099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696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185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738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450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17733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214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809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47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616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847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861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846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88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837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384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11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26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4816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421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196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16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2140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022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485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415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290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74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5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7326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5438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312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06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281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024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9330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581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119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0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350" y="325540"/>
            <a:ext cx="10515600" cy="5659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6F87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6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48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092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9469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506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0950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870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2947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564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53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1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07179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5006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662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3552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726982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208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2736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0909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842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33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879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494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482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830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977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2591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0259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598849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3654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534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5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image" Target="../media/image7.png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image" Target="../media/image7.png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image" Target="../media/image7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By: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Tư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Bùi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9" r:id="rId6"/>
    <p:sldLayoutId id="2147483660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855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9593859" y="-114319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 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E27E70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187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9593859" y="-114319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E27E70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25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9593859" y="-114319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E27E70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522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9593859" y="-114319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E27E70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762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13.emf"/><Relationship Id="rId26" Type="http://schemas.microsoft.com/office/2007/relationships/hdphoto" Target="../media/hdphoto1.wdp"/><Relationship Id="rId3" Type="http://schemas.openxmlformats.org/officeDocument/2006/relationships/tags" Target="../tags/tag4.xml"/><Relationship Id="rId21" Type="http://schemas.openxmlformats.org/officeDocument/2006/relationships/image" Target="../media/image16.emf"/><Relationship Id="rId7" Type="http://schemas.openxmlformats.org/officeDocument/2006/relationships/tags" Target="../tags/tag8.xml"/><Relationship Id="rId12" Type="http://schemas.openxmlformats.org/officeDocument/2006/relationships/tags" Target="../tags/tag11.xml"/><Relationship Id="rId17" Type="http://schemas.openxmlformats.org/officeDocument/2006/relationships/image" Target="../media/image12.emf"/><Relationship Id="rId25" Type="http://schemas.openxmlformats.org/officeDocument/2006/relationships/image" Target="../media/image20.png"/><Relationship Id="rId2" Type="http://schemas.openxmlformats.org/officeDocument/2006/relationships/tags" Target="../tags/tag3.xml"/><Relationship Id="rId16" Type="http://schemas.openxmlformats.org/officeDocument/2006/relationships/image" Target="../media/image11.emf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audio" Target="../media/media1.mp3"/><Relationship Id="rId24" Type="http://schemas.openxmlformats.org/officeDocument/2006/relationships/image" Target="../media/image19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microsoft.com/office/2007/relationships/hdphoto" Target="../media/hdphoto2.wdp"/><Relationship Id="rId10" Type="http://schemas.microsoft.com/office/2007/relationships/media" Target="../media/media1.mp3"/><Relationship Id="rId19" Type="http://schemas.openxmlformats.org/officeDocument/2006/relationships/image" Target="../media/image14.emf"/><Relationship Id="rId31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7.emf"/><Relationship Id="rId27" Type="http://schemas.openxmlformats.org/officeDocument/2006/relationships/image" Target="../media/image21.png"/><Relationship Id="rId30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1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hyperlink" Target="https://loigiaihay.com/giai-bai-20-luyen-tap-sgk-tieng-viet-2-tap-2-ket-noi-tri-thuc-voi-cuoc-song-a90203.html#ixzz7wnX8PxW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0">
            <a:off x="8643749" y="29698"/>
            <a:ext cx="3630271" cy="4094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 rot="20166082">
            <a:off x="2183091" y="547389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PA_任意多边形 8"/>
          <p:cNvSpPr/>
          <p:nvPr>
            <p:custDataLst>
              <p:tags r:id="rId3"/>
            </p:custDataLst>
          </p:nvPr>
        </p:nvSpPr>
        <p:spPr bwMode="auto">
          <a:xfrm>
            <a:off x="2725613" y="404262"/>
            <a:ext cx="8093973" cy="56965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PA_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3527472" y="4223191"/>
            <a:ext cx="6490253" cy="1721519"/>
          </a:xfrm>
          <a:prstGeom prst="rect">
            <a:avLst/>
          </a:prstGeom>
        </p:spPr>
      </p:pic>
      <p:pic>
        <p:nvPicPr>
          <p:cNvPr id="13" name="PA_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4025647" y="909589"/>
            <a:ext cx="1633990" cy="1288942"/>
          </a:xfrm>
          <a:prstGeom prst="rect">
            <a:avLst/>
          </a:prstGeom>
        </p:spPr>
      </p:pic>
      <p:grpSp>
        <p:nvGrpSpPr>
          <p:cNvPr id="26" name="PA_组合 25"/>
          <p:cNvGrpSpPr/>
          <p:nvPr>
            <p:custDataLst>
              <p:tags r:id="rId6"/>
            </p:custDataLst>
          </p:nvPr>
        </p:nvGrpSpPr>
        <p:grpSpPr>
          <a:xfrm rot="332723">
            <a:off x="-543558" y="2152745"/>
            <a:ext cx="4019579" cy="4810845"/>
            <a:chOff x="-191416" y="1715608"/>
            <a:chExt cx="4833378" cy="55629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0366001">
              <a:off x="726962" y="5748570"/>
              <a:ext cx="3915000" cy="1530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05">
              <a:off x="-191416" y="1715608"/>
              <a:ext cx="4448851" cy="4697427"/>
            </a:xfrm>
            <a:prstGeom prst="rect">
              <a:avLst/>
            </a:prstGeom>
          </p:spPr>
        </p:pic>
      </p:grpSp>
      <p:pic>
        <p:nvPicPr>
          <p:cNvPr id="24" name="PA_图片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lum contrast="20000"/>
          </a:blip>
          <a:stretch>
            <a:fillRect/>
          </a:stretch>
        </p:blipFill>
        <p:spPr>
          <a:xfrm>
            <a:off x="10452579" y="5413278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lum contrast="20000"/>
          </a:blip>
          <a:stretch>
            <a:fillRect/>
          </a:stretch>
        </p:blipFill>
        <p:spPr>
          <a:xfrm>
            <a:off x="9773337" y="4379090"/>
            <a:ext cx="1046250" cy="990000"/>
          </a:xfrm>
          <a:prstGeom prst="rect">
            <a:avLst/>
          </a:prstGeom>
        </p:spPr>
      </p:pic>
      <p:pic>
        <p:nvPicPr>
          <p:cNvPr id="2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209BD930-1C43-AB77-BA72-09E586C7E4D3}"/>
              </a:ext>
            </a:extLst>
          </p:cNvPr>
          <p:cNvSpPr txBox="1"/>
          <p:nvPr/>
        </p:nvSpPr>
        <p:spPr>
          <a:xfrm>
            <a:off x="3364899" y="2515843"/>
            <a:ext cx="6497335" cy="703098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all" spc="0" normalizeH="0" baseline="0" noProof="0" dirty="0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MRVT: GIAO TIẾP, KẾT NỐI</a:t>
            </a:r>
            <a:endParaRPr kumimoji="0" lang="zh-CN" altLang="en-US" sz="4000" b="1" i="0" u="none" strike="noStrike" kern="0" cap="all" spc="0" normalizeH="0" baseline="0" noProof="0" dirty="0">
              <a:ln>
                <a:noFill/>
              </a:ln>
              <a:solidFill>
                <a:srgbClr val="951B72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30377" y="679263"/>
            <a:ext cx="4014595" cy="2111581"/>
            <a:chOff x="1613051" y="3729901"/>
            <a:chExt cx="3446974" cy="1966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51" y="3729901"/>
              <a:ext cx="2922650" cy="19666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315810" y="4398905"/>
              <a:ext cx="2744215" cy="80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kashi" panose="02040603050506020204" pitchFamily="18" charset="0"/>
                <a:cs typeface="#9Slide03 Cousine Bold" panose="02070709020205020404" pitchFamily="49" charset="0"/>
              </a:endParaRPr>
            </a:p>
          </p:txBody>
        </p:sp>
      </p:grpSp>
      <p:pic>
        <p:nvPicPr>
          <p:cNvPr id="18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4162613" y="5005121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4973" y="47546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6179501" y="5316516"/>
            <a:ext cx="1141651" cy="10697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2613011" y="4300843"/>
            <a:ext cx="1156812" cy="12154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04416" y="3233994"/>
            <a:ext cx="7184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2736A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DẤU CHẤM,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2736A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DẤU PHẨY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2736A"/>
              </a:solidFill>
              <a:effectLst/>
              <a:uLnTx/>
              <a:uFillTx/>
              <a:latin typeface="UTM Akashi" panose="02040603050506020204" pitchFamily="18" charset="0"/>
              <a:cs typeface="#9Slide03 Cousine Bold" panose="02070709020205020404" pitchFamily="49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FCA5474-8DA7-4799-7C15-2C08AECBE08D}"/>
              </a:ext>
            </a:extLst>
          </p:cNvPr>
          <p:cNvSpPr txBox="1"/>
          <p:nvPr/>
        </p:nvSpPr>
        <p:spPr>
          <a:xfrm>
            <a:off x="5942364" y="1359336"/>
            <a:ext cx="2541124" cy="918541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spc="0" normalizeH="0" baseline="0" noProof="0" dirty="0" err="1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altLang="zh-CN" sz="5400" b="0" i="0" u="none" strike="noStrike" kern="0" spc="0" normalizeH="0" noProof="0" dirty="0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5400" kern="0" dirty="0"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V</a:t>
            </a:r>
            <a:r>
              <a:rPr kumimoji="0" lang="en-US" altLang="zh-CN" sz="5400" b="0" i="0" u="none" strike="noStrike" kern="0" spc="0" normalizeH="0" noProof="0" dirty="0" err="1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iệt</a:t>
            </a:r>
            <a:endParaRPr kumimoji="0" lang="zh-CN" altLang="en-US" sz="5400" b="0" i="0" u="none" strike="noStrike" kern="0" spc="0" normalizeH="0" baseline="0" noProof="0" dirty="0">
              <a:ln>
                <a:noFill/>
              </a:ln>
              <a:solidFill>
                <a:srgbClr val="951B72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uLnTx/>
              <a:uFillTx/>
              <a:latin typeface="#9Slide05 SVNMonday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 animBg="1"/>
          <p:bldP spid="14" grpId="0"/>
          <p:bldP spid="31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 animBg="1"/>
          <p:bldP spid="14" grpId="0"/>
          <p:bldP spid="31" grpId="0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274DEDEF-F058-4745-8D40-B8A8D15CC775}"/>
              </a:ext>
            </a:extLst>
          </p:cNvPr>
          <p:cNvGrpSpPr/>
          <p:nvPr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8C9C3F-6CEF-41F1-BDDD-149F4FB82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B19F6E7-DC02-4E4B-B8C9-3906FE7A1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447793" y="5114648"/>
            <a:ext cx="7720665" cy="1208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-552243" y="-136445"/>
            <a:ext cx="12604543" cy="1847235"/>
            <a:chOff x="156430" y="124114"/>
            <a:chExt cx="8380654" cy="1656242"/>
          </a:xfrm>
        </p:grpSpPr>
        <p:sp>
          <p:nvSpPr>
            <p:cNvPr id="41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42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3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96150" y="1111700"/>
                <a:ext cx="38640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733" b="1" kern="0" dirty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492915" y="1111700"/>
                <a:ext cx="38106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8" name="图片 19" descr="6">
            <a:extLst>
              <a:ext uri="{FF2B5EF4-FFF2-40B4-BE49-F238E27FC236}">
                <a16:creationId xmlns:a16="http://schemas.microsoft.com/office/drawing/2014/main" id="{25E9F477-D17F-444C-900C-0A51D7FE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111619" y="4827433"/>
            <a:ext cx="1602105" cy="2278380"/>
          </a:xfrm>
          <a:prstGeom prst="rect">
            <a:avLst/>
          </a:prstGeom>
        </p:spPr>
      </p:pic>
      <p:pic>
        <p:nvPicPr>
          <p:cNvPr id="109" name="图片 26" descr="6">
            <a:extLst>
              <a:ext uri="{FF2B5EF4-FFF2-40B4-BE49-F238E27FC236}">
                <a16:creationId xmlns:a16="http://schemas.microsoft.com/office/drawing/2014/main" id="{E05DEF25-6AE4-4C2C-9B98-4C6CEC4D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10" name="Shape 788"/>
          <p:cNvSpPr txBox="1"/>
          <p:nvPr/>
        </p:nvSpPr>
        <p:spPr>
          <a:xfrm>
            <a:off x="1521501" y="155773"/>
            <a:ext cx="10374257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tiếp để hoàn thành câu nêu </a:t>
            </a:r>
          </a:p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dụng của đồ vật.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A27D84-AFA2-853D-4FE5-D6EAEE98DA78}"/>
              </a:ext>
            </a:extLst>
          </p:cNvPr>
          <p:cNvGrpSpPr/>
          <p:nvPr/>
        </p:nvGrpSpPr>
        <p:grpSpPr>
          <a:xfrm>
            <a:off x="297326" y="1930270"/>
            <a:ext cx="7777407" cy="1673956"/>
            <a:chOff x="297326" y="1930270"/>
            <a:chExt cx="7777407" cy="1673956"/>
          </a:xfrm>
        </p:grpSpPr>
        <p:sp>
          <p:nvSpPr>
            <p:cNvPr id="39" name="Rounded Rectangle 38"/>
            <p:cNvSpPr/>
            <p:nvPr/>
          </p:nvSpPr>
          <p:spPr>
            <a:xfrm>
              <a:off x="336885" y="1930270"/>
              <a:ext cx="7737848" cy="134862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92003" y="2037130"/>
              <a:ext cx="7288946" cy="1567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90500">
                <a:spcAft>
                  <a:spcPts val="700"/>
                </a:spcAft>
                <a:tabLst>
                  <a:tab pos="373380" algn="l"/>
                </a:tabLst>
              </a:pP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90500">
                <a:spcAft>
                  <a:spcPts val="700"/>
                </a:spcAft>
                <a:tabLst>
                  <a:tab pos="373380" algn="l"/>
                </a:tabLst>
              </a:pP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b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117;p2"/>
            <p:cNvSpPr/>
            <p:nvPr/>
          </p:nvSpPr>
          <p:spPr>
            <a:xfrm>
              <a:off x="297326" y="2037130"/>
              <a:ext cx="7642458" cy="119626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15" name="Rounded Rectangle 114"/>
          <p:cNvSpPr/>
          <p:nvPr/>
        </p:nvSpPr>
        <p:spPr>
          <a:xfrm>
            <a:off x="447793" y="3507290"/>
            <a:ext cx="7563031" cy="1267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Google Shape;117;p2"/>
          <p:cNvSpPr/>
          <p:nvPr/>
        </p:nvSpPr>
        <p:spPr>
          <a:xfrm>
            <a:off x="492003" y="3566107"/>
            <a:ext cx="7447781" cy="11578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i="0" u="none" strike="noStrike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548166" y="5160980"/>
            <a:ext cx="7569963" cy="11219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ti vi, em có thể xem được nhiều </a:t>
            </a:r>
          </a:p>
          <a:p>
            <a:pPr lvl="0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hay.</a:t>
            </a:r>
            <a:endParaRPr sz="3200" b="1" i="0" u="none" strike="noStrike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18" name="图片 1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 flipH="1">
            <a:off x="8225434" y="2964581"/>
            <a:ext cx="3851601" cy="3794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5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115" grpId="0" animBg="1"/>
          <p:bldP spid="116" grpId="0" animBg="1"/>
          <p:bldP spid="1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115" grpId="0" animBg="1"/>
          <p:bldP spid="116" grpId="0" animBg="1"/>
          <p:bldP spid="1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AAE88174-0B89-4EBE-A137-9475669F746C}"/>
              </a:ext>
            </a:extLst>
          </p:cNvPr>
          <p:cNvSpPr/>
          <p:nvPr/>
        </p:nvSpPr>
        <p:spPr>
          <a:xfrm>
            <a:off x="226495" y="433316"/>
            <a:ext cx="11748654" cy="618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2F746A37-4D64-4328-AFFD-076CE4DC80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38" name="图片 32">
            <a:extLst>
              <a:ext uri="{FF2B5EF4-FFF2-40B4-BE49-F238E27FC236}">
                <a16:creationId xmlns:a16="http://schemas.microsoft.com/office/drawing/2014/main" id="{87CD420D-81A0-480B-8F0F-AA4D06D20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sp>
        <p:nvSpPr>
          <p:cNvPr id="17" name="Shape 790"/>
          <p:cNvSpPr txBox="1"/>
          <p:nvPr/>
        </p:nvSpPr>
        <p:spPr>
          <a:xfrm>
            <a:off x="-167748" y="656468"/>
            <a:ext cx="12762963" cy="126364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en-US" sz="4000" b="1" dirty="0" err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vi-VN" sz="4000" b="1" dirty="0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dấu câu thích h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</a:t>
            </a:r>
            <a:r>
              <a:rPr lang="vi-VN" sz="4000" b="1" dirty="0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 cho mỗi ô vuông </a:t>
            </a:r>
            <a:endParaRPr lang="en-US" sz="4000" b="1" dirty="0">
              <a:solidFill>
                <a:srgbClr val="02736A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vi-VN" sz="4000" b="1" dirty="0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đoạn văn sau</a:t>
            </a:r>
            <a:r>
              <a:rPr lang="en-US" sz="4000" b="1" dirty="0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1200" b="1" dirty="0">
              <a:solidFill>
                <a:srgbClr val="02736A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Shape 792"/>
          <p:cNvSpPr txBox="1"/>
          <p:nvPr/>
        </p:nvSpPr>
        <p:spPr>
          <a:xfrm>
            <a:off x="653143" y="2041363"/>
            <a:ext cx="5262465" cy="465801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1778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 vi là bạn của c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 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em thường thích xem th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 đá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em thích nghe nhạc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phim truyền hình. Còn em thích nhất là ch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trình 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giới động vật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99066" y="3397815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72712" y="2750157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58277" y="3417990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372968" y="4037492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85761" y="5965573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9407" y="19100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10218" y="25992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28970" y="246783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540" y="3151706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42456" y="503329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34" y="2357697"/>
            <a:ext cx="5331786" cy="3555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 animBg="1"/>
      <p:bldP spid="24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标注 22"/>
          <p:cNvSpPr/>
          <p:nvPr/>
        </p:nvSpPr>
        <p:spPr>
          <a:xfrm rot="10800000">
            <a:off x="772131" y="3140185"/>
            <a:ext cx="10372118" cy="3564823"/>
          </a:xfrm>
          <a:prstGeom prst="wedgeRoundRectCallout">
            <a:avLst/>
          </a:prstGeom>
          <a:noFill/>
          <a:ln w="28575">
            <a:solidFill>
              <a:srgbClr val="FE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E558931-D583-440D-8C68-C73FB3C44E90}"/>
              </a:ext>
            </a:extLst>
          </p:cNvPr>
          <p:cNvSpPr txBox="1"/>
          <p:nvPr/>
        </p:nvSpPr>
        <p:spPr>
          <a:xfrm>
            <a:off x="751896" y="3593762"/>
            <a:ext cx="10012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vi-VN" sz="3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2BFBC1-4CAD-4870-ABA6-2ED78EAE1018}"/>
              </a:ext>
            </a:extLst>
          </p:cNvPr>
          <p:cNvSpPr txBox="1"/>
          <p:nvPr/>
        </p:nvSpPr>
        <p:spPr>
          <a:xfrm>
            <a:off x="772132" y="4880082"/>
            <a:ext cx="101271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vi-VN" sz="3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B8D4EE-4CCB-8254-ED51-1A5CDDA4A998}"/>
              </a:ext>
            </a:extLst>
          </p:cNvPr>
          <p:cNvGrpSpPr/>
          <p:nvPr/>
        </p:nvGrpSpPr>
        <p:grpSpPr>
          <a:xfrm>
            <a:off x="201521" y="359289"/>
            <a:ext cx="6072142" cy="3237257"/>
            <a:chOff x="102130" y="264498"/>
            <a:chExt cx="6072142" cy="3237257"/>
          </a:xfrm>
        </p:grpSpPr>
        <p:sp>
          <p:nvSpPr>
            <p:cNvPr id="34" name="矩形: 圆角 21">
              <a:extLst>
                <a:ext uri="{FF2B5EF4-FFF2-40B4-BE49-F238E27FC236}">
                  <a16:creationId xmlns:a16="http://schemas.microsoft.com/office/drawing/2014/main" id="{AAE88174-0B89-4EBE-A137-9475669F746C}"/>
                </a:ext>
              </a:extLst>
            </p:cNvPr>
            <p:cNvSpPr/>
            <p:nvPr/>
          </p:nvSpPr>
          <p:spPr>
            <a:xfrm>
              <a:off x="481890" y="707294"/>
              <a:ext cx="5014449" cy="17897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37C758-19FE-8F86-88BF-CE583F0FD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30" y="264498"/>
              <a:ext cx="6072142" cy="32372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8"/>
          <p:cNvSpPr/>
          <p:nvPr/>
        </p:nvSpPr>
        <p:spPr bwMode="auto">
          <a:xfrm>
            <a:off x="4393316" y="1659315"/>
            <a:ext cx="7481485" cy="4368479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17396" y="77002"/>
            <a:ext cx="5748704" cy="38636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209BD930-1C43-AB77-BA72-09E586C7E4D3}"/>
              </a:ext>
            </a:extLst>
          </p:cNvPr>
          <p:cNvSpPr txBox="1"/>
          <p:nvPr/>
        </p:nvSpPr>
        <p:spPr>
          <a:xfrm>
            <a:off x="4535936" y="3527201"/>
            <a:ext cx="7196244" cy="254975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0" cap="all" spc="0" normalizeH="0" baseline="0" noProof="0" dirty="0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CHÚC CÁC EM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0" cap="all" spc="0" normalizeH="0" baseline="0" noProof="0" dirty="0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HỌC TỐT</a:t>
            </a:r>
            <a:endParaRPr kumimoji="0" lang="zh-CN" altLang="en-US" sz="8000" b="0" i="0" u="none" strike="noStrike" kern="0" cap="all" spc="0" normalizeH="0" baseline="0" noProof="0" dirty="0">
              <a:ln>
                <a:noFill/>
              </a:ln>
              <a:solidFill>
                <a:srgbClr val="951B72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uLnTx/>
              <a:uFillTx/>
              <a:latin typeface="UVN Binh Duong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图片 26">
            <a:extLst>
              <a:ext uri="{FF2B5EF4-FFF2-40B4-BE49-F238E27FC236}">
                <a16:creationId xmlns:a16="http://schemas.microsoft.com/office/drawing/2014/main" id="{03B45BF9-087E-40E3-9681-EDD6BC8A40F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 rot="20939223">
            <a:off x="-68699" y="3761881"/>
            <a:ext cx="3158352" cy="3007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4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/>
          <p:cNvSpPr/>
          <p:nvPr/>
        </p:nvSpPr>
        <p:spPr bwMode="auto">
          <a:xfrm>
            <a:off x="5509846" y="1833390"/>
            <a:ext cx="6435969" cy="378637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886869" y="-520590"/>
            <a:ext cx="8471251" cy="95538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628" y="3516157"/>
            <a:ext cx="6901270" cy="227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78486" y="4113403"/>
            <a:ext cx="1019831" cy="31810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1467" b="1" kern="0">
                <a:ln>
                  <a:solidFill>
                    <a:srgbClr val="FAD4CF">
                      <a:lumMod val="60000"/>
                      <a:lumOff val="40000"/>
                    </a:srgbClr>
                  </a:solidFill>
                </a:ln>
                <a:solidFill>
                  <a:srgbClr val="FAD4CF">
                    <a:lumMod val="60000"/>
                    <a:lumOff val="40000"/>
                  </a:srgbClr>
                </a:solidFill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Diệu Hiền</a:t>
            </a:r>
            <a:endParaRPr lang="zh-CN" altLang="en-US" sz="1467" b="1" kern="0" dirty="0">
              <a:ln>
                <a:solidFill>
                  <a:srgbClr val="FAD4CF">
                    <a:lumMod val="60000"/>
                    <a:lumOff val="40000"/>
                  </a:srgbClr>
                </a:solidFill>
              </a:ln>
              <a:solidFill>
                <a:srgbClr val="FAD4CF">
                  <a:lumMod val="60000"/>
                  <a:lumOff val="40000"/>
                </a:srgbClr>
              </a:solidFill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4148655" y="2061985"/>
            <a:ext cx="5733283" cy="4175815"/>
          </a:xfrm>
          <a:custGeom>
            <a:avLst/>
            <a:gdLst>
              <a:gd name="connsiteX0" fmla="*/ -244066 w 4299962"/>
              <a:gd name="connsiteY0" fmla="*/ 2344292 h 3131861"/>
              <a:gd name="connsiteX1" fmla="*/ 55572 w 4299962"/>
              <a:gd name="connsiteY1" fmla="*/ 1919661 h 3131861"/>
              <a:gd name="connsiteX2" fmla="*/ 1767022 w 4299962"/>
              <a:gd name="connsiteY2" fmla="*/ 25041 h 3131861"/>
              <a:gd name="connsiteX3" fmla="*/ 4107062 w 4299962"/>
              <a:gd name="connsiteY3" fmla="*/ 917639 h 3131861"/>
              <a:gd name="connsiteX4" fmla="*/ 2776539 w 4299962"/>
              <a:gd name="connsiteY4" fmla="*/ 3063890 h 3131861"/>
              <a:gd name="connsiteX5" fmla="*/ 390011 w 4299962"/>
              <a:gd name="connsiteY5" fmla="*/ 2465349 h 3131861"/>
              <a:gd name="connsiteX6" fmla="*/ -244066 w 4299962"/>
              <a:gd name="connsiteY6" fmla="*/ 2344292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9962" h="3131861" fill="none" extrusionOk="0">
                <a:moveTo>
                  <a:pt x="-244066" y="2344292"/>
                </a:moveTo>
                <a:cubicBezTo>
                  <a:pt x="-160685" y="2185199"/>
                  <a:pt x="-83643" y="2129449"/>
                  <a:pt x="55572" y="1919661"/>
                </a:cubicBezTo>
                <a:cubicBezTo>
                  <a:pt x="-280146" y="990781"/>
                  <a:pt x="601375" y="234419"/>
                  <a:pt x="1767022" y="25041"/>
                </a:cubicBezTo>
                <a:cubicBezTo>
                  <a:pt x="2799962" y="-182723"/>
                  <a:pt x="3670407" y="262847"/>
                  <a:pt x="4107062" y="917639"/>
                </a:cubicBezTo>
                <a:cubicBezTo>
                  <a:pt x="4640971" y="1554756"/>
                  <a:pt x="3870498" y="2741510"/>
                  <a:pt x="2776539" y="3063890"/>
                </a:cubicBezTo>
                <a:cubicBezTo>
                  <a:pt x="1865119" y="3249553"/>
                  <a:pt x="1007453" y="2972851"/>
                  <a:pt x="390011" y="2465349"/>
                </a:cubicBezTo>
                <a:cubicBezTo>
                  <a:pt x="135309" y="2472016"/>
                  <a:pt x="43105" y="2411239"/>
                  <a:pt x="-244066" y="2344292"/>
                </a:cubicBezTo>
                <a:close/>
              </a:path>
              <a:path w="4299962" h="3131861" stroke="0" extrusionOk="0">
                <a:moveTo>
                  <a:pt x="-244066" y="2344292"/>
                </a:moveTo>
                <a:cubicBezTo>
                  <a:pt x="-127954" y="2184399"/>
                  <a:pt x="19723" y="2020374"/>
                  <a:pt x="55572" y="1919661"/>
                </a:cubicBezTo>
                <a:cubicBezTo>
                  <a:pt x="-374989" y="1064064"/>
                  <a:pt x="513252" y="352313"/>
                  <a:pt x="1767022" y="25041"/>
                </a:cubicBezTo>
                <a:cubicBezTo>
                  <a:pt x="2703891" y="-10733"/>
                  <a:pt x="3730725" y="286206"/>
                  <a:pt x="4107062" y="917639"/>
                </a:cubicBezTo>
                <a:cubicBezTo>
                  <a:pt x="4609970" y="1935031"/>
                  <a:pt x="3905729" y="2807072"/>
                  <a:pt x="2776539" y="3063890"/>
                </a:cubicBezTo>
                <a:cubicBezTo>
                  <a:pt x="1749716" y="3205999"/>
                  <a:pt x="1001150" y="3037369"/>
                  <a:pt x="390011" y="2465349"/>
                </a:cubicBezTo>
                <a:cubicBezTo>
                  <a:pt x="155467" y="2461173"/>
                  <a:pt x="61804" y="2418353"/>
                  <a:pt x="-244066" y="234429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5676"/>
                      <a:gd name="adj2" fmla="val 248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Nhanh tay nhận những phần bánh thơm ngon bằng cách trả lời đúng các câu hỏi sau đây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22" y="919510"/>
            <a:ext cx="4311933" cy="6705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588" y="4267202"/>
            <a:ext cx="3893649" cy="266439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8583" y="2440888"/>
            <a:ext cx="3158512" cy="31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941712" y="4155438"/>
            <a:ext cx="7142941" cy="1675053"/>
            <a:chOff x="311419" y="3386316"/>
            <a:chExt cx="4009979" cy="113959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2094890" y="660298"/>
                <a:ext cx="9313983" cy="1001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48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Bánh ngon quá.</a:t>
                </a:r>
                <a:endParaRPr lang="en-US" altLang="en-US" sz="48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 dirty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 dirty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820341" y="2375470"/>
            <a:ext cx="7166140" cy="1597266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840563" y="339315"/>
                <a:ext cx="11221897" cy="1039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48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Bánh ngon quá!</a:t>
                </a:r>
                <a:endParaRPr lang="en-US" altLang="en-US" sz="48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1" y="388883"/>
            <a:ext cx="11601945" cy="1902565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54216" y="332025"/>
              <a:ext cx="7059698" cy="1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Câu nào sau đây đặt đúng dấu câu?</a:t>
              </a:r>
              <a:endParaRPr lang="en-US" sz="4267" b="1" kern="0" dirty="0">
                <a:solidFill>
                  <a:srgbClr val="8F2A2A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1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2758" y="1433254"/>
            <a:ext cx="3481171" cy="27875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8774349" y="3972736"/>
            <a:ext cx="3388787" cy="2938867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61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2" y="3357563"/>
            <a:ext cx="2954784" cy="2241782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208574" y="165486"/>
            <a:ext cx="11174205" cy="2208323"/>
            <a:chOff x="156430" y="124114"/>
            <a:chExt cx="8380654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709688" y="845650"/>
              <a:ext cx="6812922" cy="55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Câu nào dấu phẩy đặt đúng?</a:t>
              </a:r>
              <a:endPara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2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2279584" y="3177630"/>
            <a:ext cx="8576483" cy="1656781"/>
            <a:chOff x="311419" y="3386316"/>
            <a:chExt cx="4814756" cy="104245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99203" y="3455880"/>
              <a:ext cx="4626972" cy="966192"/>
              <a:chOff x="-237944" y="20778"/>
              <a:chExt cx="14099098" cy="1710782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237944" y="20778"/>
                <a:ext cx="14099098" cy="1710782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1987213" y="265182"/>
                <a:ext cx="11598727" cy="1302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sz="3500" b="1" dirty="0">
                    <a:solidFill>
                      <a:srgbClr val="000000"/>
                    </a:solidFill>
                    <a:latin typeface="UTM Avo" pitchFamily="18" charset="0"/>
                  </a:rPr>
                  <a:t>Sách báo tạp chí, đều được xếp gọn gàng trên giá. </a:t>
                </a: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1656490" y="5218977"/>
            <a:ext cx="8401876" cy="1571415"/>
            <a:chOff x="-443684" y="1704261"/>
            <a:chExt cx="4965522" cy="10700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99903" y="1704261"/>
              <a:ext cx="4421935" cy="966192"/>
              <a:chOff x="-1596539" y="20056"/>
              <a:chExt cx="13727476" cy="1710781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-1596539" y="20056"/>
                <a:ext cx="13441976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-1455257" y="91414"/>
                <a:ext cx="13586194" cy="1595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sz="3200" b="1" dirty="0">
                    <a:solidFill>
                      <a:srgbClr val="000000"/>
                    </a:solidFill>
                    <a:latin typeface="UTM Avo" pitchFamily="18" charset="0"/>
                  </a:rPr>
                  <a:t>Sách,  báo,  tạp chí đều </a:t>
                </a:r>
              </a:p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sz="3200" b="1" dirty="0">
                    <a:solidFill>
                      <a:srgbClr val="000000"/>
                    </a:solidFill>
                    <a:latin typeface="UTM Avo" pitchFamily="18" charset="0"/>
                  </a:rPr>
                  <a:t>được xếp gọn gàng trên giá. </a:t>
                </a: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-443684" y="1722393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 dirty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 dirty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263" y="3798957"/>
            <a:ext cx="3980236" cy="31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10253" y="4384742"/>
            <a:ext cx="10864177" cy="1862769"/>
            <a:chOff x="284475" y="3559723"/>
            <a:chExt cx="5123282" cy="126730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9723"/>
              <a:ext cx="5002446" cy="1267309"/>
              <a:chOff x="-524047" y="204649"/>
              <a:chExt cx="15243220" cy="2243951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4159127" cy="224395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9853505"/>
                          <a:gd name="connsiteY0" fmla="*/ 0 h 1862769"/>
                          <a:gd name="connsiteX1" fmla="*/ 9853505 w 9853505"/>
                          <a:gd name="connsiteY1" fmla="*/ 0 h 1862769"/>
                          <a:gd name="connsiteX2" fmla="*/ 9853505 w 9853505"/>
                          <a:gd name="connsiteY2" fmla="*/ 1862769 h 1862769"/>
                          <a:gd name="connsiteX3" fmla="*/ 0 w 9853505"/>
                          <a:gd name="connsiteY3" fmla="*/ 1862769 h 1862769"/>
                          <a:gd name="connsiteX4" fmla="*/ 0 w 9853505"/>
                          <a:gd name="connsiteY4" fmla="*/ 0 h 18627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853505" h="1862769" fill="none" extrusionOk="0">
                            <a:moveTo>
                              <a:pt x="0" y="0"/>
                            </a:moveTo>
                            <a:cubicBezTo>
                              <a:pt x="1778182" y="-133017"/>
                              <a:pt x="6744992" y="-123057"/>
                              <a:pt x="9853505" y="0"/>
                            </a:cubicBezTo>
                            <a:cubicBezTo>
                              <a:pt x="9876351" y="557025"/>
                              <a:pt x="9833228" y="1598536"/>
                              <a:pt x="9853505" y="1862769"/>
                            </a:cubicBezTo>
                            <a:cubicBezTo>
                              <a:pt x="7059285" y="1860568"/>
                              <a:pt x="3789072" y="1732998"/>
                              <a:pt x="0" y="1862769"/>
                            </a:cubicBezTo>
                            <a:cubicBezTo>
                              <a:pt x="136908" y="1035649"/>
                              <a:pt x="-36946" y="860654"/>
                              <a:pt x="0" y="0"/>
                            </a:cubicBezTo>
                            <a:close/>
                          </a:path>
                          <a:path w="9853505" h="1862769" stroke="0" extrusionOk="0">
                            <a:moveTo>
                              <a:pt x="0" y="0"/>
                            </a:moveTo>
                            <a:cubicBezTo>
                              <a:pt x="2239242" y="-157587"/>
                              <a:pt x="7125318" y="-63908"/>
                              <a:pt x="9853505" y="0"/>
                            </a:cubicBezTo>
                            <a:cubicBezTo>
                              <a:pt x="9736095" y="655375"/>
                              <a:pt x="9741034" y="1257051"/>
                              <a:pt x="9853505" y="1862769"/>
                            </a:cubicBezTo>
                            <a:cubicBezTo>
                              <a:pt x="7782192" y="1761771"/>
                              <a:pt x="3055305" y="1983825"/>
                              <a:pt x="0" y="1862769"/>
                            </a:cubicBezTo>
                            <a:cubicBezTo>
                              <a:pt x="-14266" y="1507130"/>
                              <a:pt x="126940" y="33819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619746" y="483585"/>
                <a:ext cx="14099427" cy="1965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40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Em thích ăn gà rán, Khoai tây </a:t>
                </a:r>
              </a:p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40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chiên.</a:t>
                </a:r>
                <a:endParaRPr lang="en-US" altLang="en-US" sz="40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284475" y="3707693"/>
              <a:ext cx="606493" cy="864057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71460" y="2416063"/>
            <a:ext cx="11359205" cy="1418958"/>
            <a:chOff x="-1079365" y="1671460"/>
            <a:chExt cx="4225077" cy="96619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-698155" y="1671460"/>
              <a:ext cx="3843867" cy="966192"/>
              <a:chOff x="-4074035" y="-38022"/>
              <a:chExt cx="11932920" cy="1710781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-4074035" y="-38022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-3531770" y="309520"/>
                <a:ext cx="11221897" cy="853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40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Em thích ăn gà rán, khoai tây chiên. </a:t>
                </a:r>
                <a:endParaRPr lang="en-US" altLang="en-US" sz="40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-1079365" y="1709684"/>
              <a:ext cx="555886" cy="926387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 dirty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 dirty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1" y="388883"/>
            <a:ext cx="11601945" cy="1902565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748815" y="538583"/>
              <a:ext cx="7059698" cy="86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6000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Chọn câu đúng.</a:t>
              </a:r>
              <a:endParaRPr lang="en-US" sz="6000" b="1" kern="0" dirty="0">
                <a:solidFill>
                  <a:srgbClr val="8F2A2A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1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880" y="-45755"/>
            <a:ext cx="3451297" cy="27636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9902757" y="4602240"/>
            <a:ext cx="2151420" cy="2194172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719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/>
          <p:cNvSpPr/>
          <p:nvPr/>
        </p:nvSpPr>
        <p:spPr bwMode="auto">
          <a:xfrm>
            <a:off x="4221804" y="1692614"/>
            <a:ext cx="7724011" cy="3927150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339">
            <a:off x="-35829" y="1105995"/>
            <a:ext cx="5898916" cy="5842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 rot="21245188">
            <a:off x="4529632" y="3082661"/>
            <a:ext cx="759855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>
              <a:buClr>
                <a:srgbClr val="FFFFFF"/>
              </a:buClr>
            </a:pP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</a:t>
            </a: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H</a:t>
            </a: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Á</a:t>
            </a: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2736A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M</a:t>
            </a:r>
            <a:r>
              <a:rPr lang="en-US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P</a:t>
            </a: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A5C3F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H</a:t>
            </a:r>
            <a:r>
              <a:rPr lang="vi-VN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898989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Á</a:t>
            </a:r>
            <a:r>
              <a:rPr lang="en-US" sz="1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D9C0AD7C-7407-4F00-B271-867C30F03D8A}"/>
              </a:ext>
            </a:extLst>
          </p:cNvPr>
          <p:cNvGrpSpPr/>
          <p:nvPr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995965D-E52F-4E8D-B74D-C9B2A676E5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CD6C7ED-81AC-4A4D-B4D4-6F7FE7E3E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  <p:sp>
        <p:nvSpPr>
          <p:cNvPr id="44" name="Rounded Rectangle 43"/>
          <p:cNvSpPr/>
          <p:nvPr/>
        </p:nvSpPr>
        <p:spPr>
          <a:xfrm>
            <a:off x="203201" y="784489"/>
            <a:ext cx="11673262" cy="58228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1: Tìm từ ngữ chỉ hoạt động của mỗi bạn nhỏ trong tranh.</a:t>
            </a:r>
            <a:br>
              <a:rPr lang="en-US"/>
            </a:br>
            <a:br>
              <a:rPr lang="en-US"/>
            </a:br>
            <a:r>
              <a:rPr lang="en-US"/>
              <a:t>Xem thêm tại: </a:t>
            </a:r>
            <a:r>
              <a:rPr lang="en-US">
                <a:hlinkClick r:id="rId5"/>
              </a:rPr>
              <a:t>https://loigiaihay.com/giai-bai-20-luyen-tap-sgk-tieng-viet-2-tap-2-ket-noi-tri-thuc-voi-cuoc-song-a90203.html#ixzz7wnX8PxWl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2" y="1558529"/>
            <a:ext cx="11289380" cy="480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131481" y="-102548"/>
            <a:ext cx="11174205" cy="1847235"/>
            <a:chOff x="156430" y="124114"/>
            <a:chExt cx="8380654" cy="1656242"/>
          </a:xfrm>
        </p:grpSpPr>
        <p:sp>
          <p:nvSpPr>
            <p:cNvPr id="52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5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5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01925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733" b="1" kern="0" dirty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" name="Rectangle 96"/>
          <p:cNvSpPr/>
          <p:nvPr/>
        </p:nvSpPr>
        <p:spPr>
          <a:xfrm>
            <a:off x="1902324" y="233014"/>
            <a:ext cx="8743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950601" y="1714028"/>
            <a:ext cx="190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b="1" dirty="0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45365" y="1997114"/>
            <a:ext cx="424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b="1" dirty="0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503001" y="1942219"/>
            <a:ext cx="271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</a:t>
            </a:r>
          </a:p>
        </p:txBody>
      </p:sp>
    </p:spTree>
    <p:extLst>
      <p:ext uri="{BB962C8B-B14F-4D97-AF65-F5344CB8AC3E}">
        <p14:creationId xmlns:p14="http://schemas.microsoft.com/office/powerpoint/2010/main" val="245894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108"/>
          <p:cNvSpPr/>
          <p:nvPr/>
        </p:nvSpPr>
        <p:spPr>
          <a:xfrm>
            <a:off x="928832" y="5009056"/>
            <a:ext cx="7223445" cy="1097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51287" y="2181798"/>
            <a:ext cx="7223445" cy="1097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-552243" y="-136445"/>
            <a:ext cx="12604543" cy="1847235"/>
            <a:chOff x="156430" y="124114"/>
            <a:chExt cx="8380654" cy="1656242"/>
          </a:xfrm>
        </p:grpSpPr>
        <p:sp>
          <p:nvSpPr>
            <p:cNvPr id="63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64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65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96150" y="1111700"/>
                <a:ext cx="38640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733" b="1" kern="0" dirty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492915" y="1111700"/>
                <a:ext cx="38106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" name="图片 19" descr="6">
            <a:extLst>
              <a:ext uri="{FF2B5EF4-FFF2-40B4-BE49-F238E27FC236}">
                <a16:creationId xmlns:a16="http://schemas.microsoft.com/office/drawing/2014/main" id="{25E9F477-D17F-444C-900C-0A51D7FE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111619" y="4827433"/>
            <a:ext cx="1602105" cy="2278380"/>
          </a:xfrm>
          <a:prstGeom prst="rect">
            <a:avLst/>
          </a:prstGeom>
        </p:spPr>
      </p:pic>
      <p:pic>
        <p:nvPicPr>
          <p:cNvPr id="27" name="图片 26" descr="6">
            <a:extLst>
              <a:ext uri="{FF2B5EF4-FFF2-40B4-BE49-F238E27FC236}">
                <a16:creationId xmlns:a16="http://schemas.microsoft.com/office/drawing/2014/main" id="{E05DEF25-6AE4-4C2C-9B98-4C6CEC4D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56" name="Shape 788"/>
          <p:cNvSpPr txBox="1"/>
          <p:nvPr/>
        </p:nvSpPr>
        <p:spPr>
          <a:xfrm>
            <a:off x="1521501" y="155773"/>
            <a:ext cx="10374257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tiếp để hoàn thành câu nêu </a:t>
            </a:r>
          </a:p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dụng của đồ vật.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747" y="3294193"/>
            <a:ext cx="4022272" cy="3429000"/>
          </a:xfrm>
          <a:prstGeom prst="rect">
            <a:avLst/>
          </a:prstGeom>
        </p:spPr>
      </p:pic>
      <p:sp>
        <p:nvSpPr>
          <p:cNvPr id="61" name="Oval Callout 60"/>
          <p:cNvSpPr/>
          <p:nvPr/>
        </p:nvSpPr>
        <p:spPr>
          <a:xfrm>
            <a:off x="8453535" y="1474236"/>
            <a:ext cx="3294484" cy="23139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1085" y="2391791"/>
            <a:ext cx="72889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spcAft>
                <a:spcPts val="700"/>
              </a:spcAft>
              <a:tabLst>
                <a:tab pos="373380" algn="l"/>
              </a:tabLst>
            </a:pP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điện thoại, em có thể (...)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17;p2"/>
          <p:cNvSpPr/>
          <p:nvPr/>
        </p:nvSpPr>
        <p:spPr>
          <a:xfrm>
            <a:off x="946178" y="2204583"/>
            <a:ext cx="7033165" cy="1021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47793" y="3507291"/>
            <a:ext cx="7223445" cy="1097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oogle Shape;117;p2"/>
          <p:cNvSpPr/>
          <p:nvPr/>
        </p:nvSpPr>
        <p:spPr>
          <a:xfrm>
            <a:off x="504770" y="3551805"/>
            <a:ext cx="7033165" cy="1021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máy tính, em có thể (...).</a:t>
            </a:r>
            <a:endParaRPr sz="3800" b="1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17;p2"/>
          <p:cNvSpPr/>
          <p:nvPr/>
        </p:nvSpPr>
        <p:spPr>
          <a:xfrm>
            <a:off x="919386" y="5036954"/>
            <a:ext cx="7033165" cy="1021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ti vi, em có thể (...).</a:t>
            </a:r>
            <a:endParaRPr sz="4000" b="1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447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469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486</Words>
  <Application>Microsoft Office PowerPoint</Application>
  <PresentationFormat>Widescreen</PresentationFormat>
  <Paragraphs>73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57" baseType="lpstr">
      <vt:lpstr>UVN Binh Duong</vt:lpstr>
      <vt:lpstr>UTM Akashi</vt:lpstr>
      <vt:lpstr>Quicksand Medium</vt:lpstr>
      <vt:lpstr>Calibri</vt:lpstr>
      <vt:lpstr>等线</vt:lpstr>
      <vt:lpstr>#9Slide07 IcielBC Cubano Normal</vt:lpstr>
      <vt:lpstr>Fredoka One</vt:lpstr>
      <vt:lpstr>#9Slide07 Cadena</vt:lpstr>
      <vt:lpstr>UTM Avo</vt:lpstr>
      <vt:lpstr>Arial</vt:lpstr>
      <vt:lpstr>微软雅黑</vt:lpstr>
      <vt:lpstr>OpenSans</vt:lpstr>
      <vt:lpstr>#9Slide07 HoneyCream</vt:lpstr>
      <vt:lpstr>Dosis</vt:lpstr>
      <vt:lpstr>#9Slide07 IcielPony</vt:lpstr>
      <vt:lpstr>M PLUS Rounded 1c</vt:lpstr>
      <vt:lpstr>SVN-Poky's</vt:lpstr>
      <vt:lpstr>SVN-Newton</vt:lpstr>
      <vt:lpstr>Bowlby One SC</vt:lpstr>
      <vt:lpstr>Tahoma</vt:lpstr>
      <vt:lpstr>#9Slide07 Altus</vt:lpstr>
      <vt:lpstr>SVN-Ready</vt:lpstr>
      <vt:lpstr>#9Slide05 SVNMonday</vt:lpstr>
      <vt:lpstr>Calibri Light</vt:lpstr>
      <vt:lpstr>UTM Guanine</vt:lpstr>
      <vt:lpstr>Comfortaa Medium</vt:lpstr>
      <vt:lpstr>Lora</vt:lpstr>
      <vt:lpstr>#9Slide05 SVNSnell Roundhand Sc</vt:lpstr>
      <vt:lpstr>SVN-Dancing Script</vt:lpstr>
      <vt:lpstr>Cambria</vt:lpstr>
      <vt:lpstr>Pacifico</vt:lpstr>
      <vt:lpstr>Times New Roman</vt:lpstr>
      <vt:lpstr>Alef</vt:lpstr>
      <vt:lpstr>#9Slide05 Aphrodite Pro</vt:lpstr>
      <vt:lpstr>Patrick Hand</vt:lpstr>
      <vt:lpstr>Open Sans</vt:lpstr>
      <vt:lpstr>Manjari</vt:lpstr>
      <vt:lpstr>Office 主题</vt:lpstr>
      <vt:lpstr>Awesome Teachers Meeting by Slidesgo</vt:lpstr>
      <vt:lpstr>Fast Food Digital Menu Board by Slidesgo</vt:lpstr>
      <vt:lpstr>1_Fast Food Digital Menu Board by Slidesgo</vt:lpstr>
      <vt:lpstr>2_Fast Food Digital Menu Board by Slidesgo</vt:lpstr>
      <vt:lpstr>3_Fast Food Digital Menu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1146951</dc:title>
  <dc:creator>Administrator</dc:creator>
  <cp:keywords>MANG NON;MANGNONTEAM</cp:keywords>
  <cp:lastModifiedBy>Windows User</cp:lastModifiedBy>
  <cp:revision>53</cp:revision>
  <dcterms:created xsi:type="dcterms:W3CDTF">2016-09-24T16:29:00Z</dcterms:created>
  <dcterms:modified xsi:type="dcterms:W3CDTF">2023-03-26T08:10:15Z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