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02" r:id="rId4"/>
    <p:sldId id="303"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299" r:id="rId19"/>
    <p:sldId id="300" r:id="rId20"/>
    <p:sldId id="273"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6" d="100"/>
          <a:sy n="66" d="100"/>
        </p:scale>
        <p:origin x="5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3439B0A-B211-43A6-AACF-B243DA9370B6}" type="datetimeFigureOut">
              <a:rPr lang="en-US" smtClean="0"/>
              <a:t>3/26/2024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3825D7B-E949-40F8-BDFB-B41D18A8562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15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0670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6513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3364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39B0A-B211-43A6-AACF-B243DA9370B6}"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09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B0A-B211-43A6-AACF-B243DA9370B6}"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5887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439B0A-B211-43A6-AACF-B243DA9370B6}"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96408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439B0A-B211-43A6-AACF-B243DA9370B6}"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99238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9B0A-B211-43A6-AACF-B243DA9370B6}"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44491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39B0A-B211-43A6-AACF-B243DA9370B6}"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99323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39B0A-B211-43A6-AACF-B243DA9370B6}"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9963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3439B0A-B211-43A6-AACF-B243DA9370B6}" type="datetimeFigureOut">
              <a:rPr lang="en-US" smtClean="0"/>
              <a:t>3/26/2024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3825D7B-E949-40F8-BDFB-B41D18A8562B}" type="slidenum">
              <a:rPr lang="en-US" smtClean="0"/>
              <a:t>‹#›</a:t>
            </a:fld>
            <a:endParaRPr lang="en-US"/>
          </a:p>
        </p:txBody>
      </p:sp>
    </p:spTree>
    <p:extLst>
      <p:ext uri="{BB962C8B-B14F-4D97-AF65-F5344CB8AC3E}">
        <p14:creationId xmlns:p14="http://schemas.microsoft.com/office/powerpoint/2010/main" val="4051948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emf"/><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6641935" y="3466587"/>
            <a:ext cx="5266267" cy="1295400"/>
          </a:xfrm>
          <a:prstGeom prst="rect">
            <a:avLst/>
          </a:prstGeom>
        </p:spPr>
      </p:pic>
      <p:grpSp>
        <p:nvGrpSpPr>
          <p:cNvPr id="3" name="Group 3"/>
          <p:cNvGrpSpPr/>
          <p:nvPr/>
        </p:nvGrpSpPr>
        <p:grpSpPr>
          <a:xfrm>
            <a:off x="-869844" y="5084337"/>
            <a:ext cx="13749464" cy="259788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9398297" y="3623444"/>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8704343" y="5032552"/>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952589" y="3808190"/>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203327">
            <a:off x="9599568" y="2055541"/>
            <a:ext cx="1962676" cy="2239568"/>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057322">
            <a:off x="1201444" y="874429"/>
            <a:ext cx="1544293" cy="232128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822" y="306448"/>
            <a:ext cx="1261533" cy="1261533"/>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152400" y="209714"/>
            <a:ext cx="14768796" cy="3953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660400"/>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2665554" y="1549400"/>
            <a:ext cx="6858000" cy="420564"/>
          </a:xfrm>
          <a:prstGeom prst="rect">
            <a:avLst/>
          </a:prstGeom>
          <a:solidFill>
            <a:schemeClr val="accent2">
              <a:lumMod val="20000"/>
              <a:lumOff val="80000"/>
            </a:schemeClr>
          </a:solidFill>
        </p:spPr>
        <p:txBody>
          <a:bodyPr wrap="square" rtlCol="0">
            <a:spAutoFit/>
          </a:bodyPr>
          <a:lstStyle/>
          <a:p>
            <a:r>
              <a:rPr lang="en-VN" altLang="en-VN" sz="2133" dirty="0">
                <a:solidFill>
                  <a:srgbClr val="000000"/>
                </a:solidFill>
                <a:latin typeface="Cambria" panose="02040503050406030204" pitchFamily="18" charset="0"/>
                <a:ea typeface="Open Sans" panose="020B0606030504020204" pitchFamily="34" charset="0"/>
              </a:rPr>
              <a:t>c. Cây sim được miêu tả như thế nào ở phần thân bài?</a:t>
            </a:r>
            <a:endParaRPr lang="en-VN" altLang="en-VN" sz="2133" dirty="0">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320800" y="2010954"/>
            <a:ext cx="6631453" cy="3841274"/>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8219688" y="2576935"/>
            <a:ext cx="2651512" cy="1733488"/>
          </a:xfrm>
          <a:prstGeom prst="rect">
            <a:avLst/>
          </a:prstGeom>
          <a:noFill/>
        </p:spPr>
        <p:txBody>
          <a:bodyPr wrap="square" rtlCol="0">
            <a:spAutoFit/>
          </a:bodyPr>
          <a:lstStyle/>
          <a:p>
            <a:r>
              <a:rPr lang="vi-VN" sz="2133" dirty="0">
                <a:solidFill>
                  <a:srgbClr val="000000"/>
                </a:solidFill>
                <a:latin typeface="Cambria" panose="02040503050406030204" pitchFamily="18" charset="0"/>
              </a:rPr>
              <a:t>Cây sim được miêu tả bằng cách tả </a:t>
            </a:r>
            <a:r>
              <a:rPr lang="vi-VN" sz="2133" b="1" dirty="0">
                <a:solidFill>
                  <a:srgbClr val="000000"/>
                </a:solidFill>
                <a:latin typeface="Cambria" panose="02040503050406030204" pitchFamily="18" charset="0"/>
              </a:rPr>
              <a:t>lần lượt từng bộ phận của cây</a:t>
            </a:r>
            <a:r>
              <a:rPr lang="vi-VN" sz="2133" dirty="0">
                <a:solidFill>
                  <a:srgbClr val="000000"/>
                </a:solidFill>
                <a:latin typeface="Cambria" panose="02040503050406030204" pitchFamily="18" charset="0"/>
              </a:rPr>
              <a:t>: đặc điểm của hoa và quả sim</a:t>
            </a:r>
            <a:endParaRPr lang="en-VN" sz="2133"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109472" y="1752100"/>
            <a:ext cx="9034567" cy="1569660"/>
          </a:xfrm>
          <a:prstGeom prst="rect">
            <a:avLst/>
          </a:prstGeom>
          <a:noFill/>
        </p:spPr>
        <p:txBody>
          <a:bodyPr wrap="square" rtlCol="0">
            <a:spAutoFit/>
          </a:bodyPr>
          <a:lstStyle/>
          <a:p>
            <a:r>
              <a:rPr lang="vi-VN" sz="2400" dirty="0">
                <a:solidFill>
                  <a:srgbClr val="000000"/>
                </a:solidFill>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24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863366" y="1996082"/>
            <a:ext cx="152401" cy="82331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945444" y="198510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1939566" y="3229768"/>
            <a:ext cx="8556346" cy="748795"/>
          </a:xfrm>
          <a:prstGeom prst="rect">
            <a:avLst/>
          </a:prstGeom>
          <a:solidFill>
            <a:schemeClr val="accent2">
              <a:lumMod val="20000"/>
              <a:lumOff val="80000"/>
            </a:schemeClr>
          </a:solidFill>
        </p:spPr>
        <p:txBody>
          <a:bodyPr wrap="square" rtlCol="0">
            <a:spAutoFit/>
          </a:bodyPr>
          <a:lstStyle/>
          <a:p>
            <a:r>
              <a:rPr lang="vi-VN" sz="2133" dirty="0">
                <a:solidFill>
                  <a:srgbClr val="000000"/>
                </a:solidFill>
                <a:latin typeface="Cambria" panose="02040503050406030204" pitchFamily="18" charset="0"/>
              </a:rPr>
              <a:t>d. Phần kết bài nói về điều gì? Tình cảm của người viết đối với cây sim được thể hiện qua chi tiết nào?</a:t>
            </a:r>
            <a:endParaRPr lang="en-VN" sz="2133"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2109472" y="2867102"/>
            <a:ext cx="369914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3775170" y="2521541"/>
            <a:ext cx="699443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1887434" y="4204486"/>
            <a:ext cx="9034566" cy="1405256"/>
          </a:xfrm>
          <a:prstGeom prst="rect">
            <a:avLst/>
          </a:prstGeom>
          <a:noFill/>
        </p:spPr>
        <p:txBody>
          <a:bodyPr wrap="square" rtlCol="0">
            <a:spAutoFit/>
          </a:bodyPr>
          <a:lstStyle/>
          <a:p>
            <a:r>
              <a:rPr lang="vi-VN" sz="2133" dirty="0">
                <a:solidFill>
                  <a:srgbClr val="000000"/>
                </a:solidFill>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2133"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43675"/>
          </a:xfrm>
          <a:prstGeom prst="rect">
            <a:avLst/>
          </a:prstGeom>
          <a:noFill/>
        </p:spPr>
        <p:txBody>
          <a:bodyPr wrap="square" rtlCol="0">
            <a:spAutoFit/>
          </a:bodyPr>
          <a:lstStyle/>
          <a:p>
            <a:r>
              <a:rPr lang="en-VN" sz="2933"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021816" y="1485392"/>
            <a:ext cx="10145476" cy="1323632"/>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Bài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văn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mấy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Nội</a:t>
            </a:r>
            <a:r>
              <a:rPr lang="en-US" sz="2667" dirty="0">
                <a:solidFill>
                  <a:srgbClr val="000000"/>
                </a:solidFill>
                <a:latin typeface="Cambria" panose="02040503050406030204" pitchFamily="18" charset="0"/>
              </a:rPr>
              <a:t> dung </a:t>
            </a:r>
            <a:r>
              <a:rPr lang="en-US" sz="2667" dirty="0" err="1">
                <a:solidFill>
                  <a:srgbClr val="000000"/>
                </a:solidFill>
                <a:latin typeface="Cambria" panose="02040503050406030204" pitchFamily="18" charset="0"/>
              </a:rPr>
              <a:t>chính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mỗi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là</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gì</a:t>
            </a:r>
            <a:r>
              <a:rPr lang="en-US" sz="2667" dirty="0">
                <a:solidFill>
                  <a:srgbClr val="000000"/>
                </a:solidFill>
                <a:latin typeface="Cambria" panose="02040503050406030204" pitchFamily="18" charset="0"/>
              </a:rPr>
              <a:t>?</a:t>
            </a:r>
          </a:p>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miêu</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cối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theo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trình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tự</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nào</a:t>
            </a:r>
            <a:r>
              <a:rPr lang="en-US" sz="2667" dirty="0">
                <a:solidFill>
                  <a:srgbClr val="000000"/>
                </a:solidFill>
                <a:latin typeface="Cambria" panose="02040503050406030204" pitchFamily="18" charset="0"/>
              </a:rPr>
              <a:t> ?</a:t>
            </a:r>
          </a:p>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Những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từ</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ngữ</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nào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dùng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để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các</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bộ</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phận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2284554" y="2848204"/>
            <a:ext cx="7620000" cy="1735667"/>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355600" y="4479687"/>
            <a:ext cx="2914391" cy="239008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3708400" y="4782114"/>
            <a:ext cx="5667940" cy="944657"/>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863600" y="622903"/>
            <a:ext cx="9686830" cy="543675"/>
          </a:xfrm>
          <a:prstGeom prst="rect">
            <a:avLst/>
          </a:prstGeom>
          <a:noFill/>
        </p:spPr>
        <p:txBody>
          <a:bodyPr wrap="square" rtlCol="0">
            <a:spAutoFit/>
          </a:bodyPr>
          <a:lstStyle/>
          <a:p>
            <a:r>
              <a:rPr lang="en-VN" sz="2933"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860425" y="1269019"/>
            <a:ext cx="10112375" cy="502766"/>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Bài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văn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mấy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Nội</a:t>
            </a:r>
            <a:r>
              <a:rPr lang="en-US" sz="2667" dirty="0">
                <a:solidFill>
                  <a:srgbClr val="000000"/>
                </a:solidFill>
                <a:latin typeface="Cambria" panose="02040503050406030204" pitchFamily="18" charset="0"/>
              </a:rPr>
              <a:t> dung </a:t>
            </a:r>
            <a:r>
              <a:rPr lang="en-US" sz="2667" dirty="0" err="1">
                <a:solidFill>
                  <a:srgbClr val="000000"/>
                </a:solidFill>
                <a:latin typeface="Cambria" panose="02040503050406030204" pitchFamily="18" charset="0"/>
              </a:rPr>
              <a:t>chính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mỗi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là</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gì</a:t>
            </a:r>
            <a:r>
              <a:rPr lang="en-US" sz="2667" dirty="0">
                <a:solidFill>
                  <a:srgbClr val="000000"/>
                </a:solidFill>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355600" y="4479687"/>
            <a:ext cx="2914391" cy="239008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1553395" y="1887549"/>
            <a:ext cx="9747203" cy="2239780"/>
          </a:xfrm>
          <a:prstGeom prst="rect">
            <a:avLst/>
          </a:prstGeom>
          <a:noFill/>
        </p:spPr>
        <p:txBody>
          <a:bodyPr wrap="square" rtlCol="0">
            <a:spAutoFit/>
          </a:bodyPr>
          <a:lstStyle/>
          <a:p>
            <a:pPr algn="just">
              <a:lnSpc>
                <a:spcPct val="150000"/>
              </a:lnSpc>
            </a:pPr>
            <a:r>
              <a:rPr lang="vi-VN" sz="2400" dirty="0">
                <a:solidFill>
                  <a:srgbClr val="000000"/>
                </a:solidFill>
                <a:latin typeface="Cambria" panose="02040503050406030204" pitchFamily="18" charset="0"/>
              </a:rPr>
              <a:t>Bài văn miêu tả cây cối thường có </a:t>
            </a:r>
            <a:r>
              <a:rPr lang="vi-VN" sz="2400" b="1" dirty="0">
                <a:solidFill>
                  <a:srgbClr val="C00000"/>
                </a:solidFill>
                <a:latin typeface="Cambria" panose="02040503050406030204" pitchFamily="18" charset="0"/>
              </a:rPr>
              <a:t>3 phần</a:t>
            </a:r>
            <a:r>
              <a:rPr lang="vi-VN" sz="2400" dirty="0">
                <a:solidFill>
                  <a:srgbClr val="000000"/>
                </a:solidFill>
                <a:latin typeface="Cambria" panose="02040503050406030204" pitchFamily="18" charset="0"/>
              </a:rPr>
              <a:t>:</a:t>
            </a:r>
          </a:p>
          <a:p>
            <a:pPr algn="just">
              <a:lnSpc>
                <a:spcPct val="150000"/>
              </a:lnSpc>
            </a:pPr>
            <a:r>
              <a:rPr lang="vi-VN" sz="2400" b="1" dirty="0">
                <a:solidFill>
                  <a:srgbClr val="C00000"/>
                </a:solidFill>
                <a:latin typeface="Cambria" panose="02040503050406030204" pitchFamily="18" charset="0"/>
              </a:rPr>
              <a:t>+ Mở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Giới thiệu bao quát </a:t>
            </a:r>
            <a:r>
              <a:rPr lang="vi-VN" sz="2400" dirty="0">
                <a:solidFill>
                  <a:srgbClr val="000000"/>
                </a:solidFill>
                <a:latin typeface="Cambria" panose="02040503050406030204" pitchFamily="18" charset="0"/>
              </a:rPr>
              <a:t>về cây (tên cây, nơi cây mọc,...).</a:t>
            </a:r>
          </a:p>
          <a:p>
            <a:pPr algn="just">
              <a:lnSpc>
                <a:spcPct val="150000"/>
              </a:lnSpc>
            </a:pPr>
            <a:r>
              <a:rPr lang="vi-VN" sz="2400" b="1" dirty="0">
                <a:solidFill>
                  <a:srgbClr val="C00000"/>
                </a:solidFill>
                <a:latin typeface="Cambria" panose="02040503050406030204" pitchFamily="18" charset="0"/>
              </a:rPr>
              <a:t>+ Thân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Tả lần lượt từng bộ phận </a:t>
            </a:r>
            <a:r>
              <a:rPr lang="vi-VN" sz="2400" dirty="0">
                <a:solidFill>
                  <a:srgbClr val="000000"/>
                </a:solidFill>
                <a:latin typeface="Cambria" panose="02040503050406030204" pitchFamily="18" charset="0"/>
              </a:rPr>
              <a:t>của cây.</a:t>
            </a:r>
          </a:p>
          <a:p>
            <a:pPr algn="just">
              <a:lnSpc>
                <a:spcPct val="150000"/>
              </a:lnSpc>
            </a:pPr>
            <a:r>
              <a:rPr lang="vi-VN" sz="2400" b="1" dirty="0">
                <a:solidFill>
                  <a:srgbClr val="C00000"/>
                </a:solidFill>
                <a:latin typeface="Cambria" panose="02040503050406030204" pitchFamily="18" charset="0"/>
              </a:rPr>
              <a:t>+ Kết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Nêu ấn tượng đặc biệt </a:t>
            </a:r>
            <a:r>
              <a:rPr lang="vi-VN" sz="2400" dirty="0">
                <a:solidFill>
                  <a:srgbClr val="000000"/>
                </a:solidFill>
                <a:latin typeface="Cambria" panose="02040503050406030204" pitchFamily="18" charset="0"/>
              </a:rPr>
              <a:t>hoặc </a:t>
            </a:r>
            <a:r>
              <a:rPr lang="vi-VN" sz="2400" b="1" dirty="0">
                <a:solidFill>
                  <a:srgbClr val="000000"/>
                </a:solidFill>
                <a:latin typeface="Cambria" panose="02040503050406030204" pitchFamily="18" charset="0"/>
              </a:rPr>
              <a:t>tình cảm </a:t>
            </a:r>
            <a:r>
              <a:rPr lang="vi-VN" sz="2400" dirty="0">
                <a:solidFill>
                  <a:srgbClr val="000000"/>
                </a:solidFill>
                <a:latin typeface="Cambria" panose="02040503050406030204" pitchFamily="18" charset="0"/>
              </a:rPr>
              <a:t>của người tả với cây.</a:t>
            </a: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863600" y="55756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965200" y="1053232"/>
            <a:ext cx="9981141" cy="502766"/>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miêu</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cối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theo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trình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tự</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lượt</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từng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bộ</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phận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endParaRPr lang="en-US" sz="2667" dirty="0">
              <a:solidFill>
                <a:srgbClr val="000000"/>
              </a:solidFill>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nvGraphicFramePr>
        <p:xfrm>
          <a:off x="721925" y="1539445"/>
          <a:ext cx="10745259" cy="4505123"/>
        </p:xfrm>
        <a:graphic>
          <a:graphicData uri="http://schemas.openxmlformats.org/drawingml/2006/table">
            <a:tbl>
              <a:tblPr/>
              <a:tblGrid>
                <a:gridCol w="1046974">
                  <a:extLst>
                    <a:ext uri="{9D8B030D-6E8A-4147-A177-3AD203B41FA5}">
                      <a16:colId xmlns:a16="http://schemas.microsoft.com/office/drawing/2014/main" val="3106623369"/>
                    </a:ext>
                  </a:extLst>
                </a:gridCol>
                <a:gridCol w="2038843">
                  <a:extLst>
                    <a:ext uri="{9D8B030D-6E8A-4147-A177-3AD203B41FA5}">
                      <a16:colId xmlns:a16="http://schemas.microsoft.com/office/drawing/2014/main" val="2822458837"/>
                    </a:ext>
                  </a:extLst>
                </a:gridCol>
                <a:gridCol w="1763325">
                  <a:extLst>
                    <a:ext uri="{9D8B030D-6E8A-4147-A177-3AD203B41FA5}">
                      <a16:colId xmlns:a16="http://schemas.microsoft.com/office/drawing/2014/main" val="2235523919"/>
                    </a:ext>
                  </a:extLst>
                </a:gridCol>
                <a:gridCol w="1873532">
                  <a:extLst>
                    <a:ext uri="{9D8B030D-6E8A-4147-A177-3AD203B41FA5}">
                      <a16:colId xmlns:a16="http://schemas.microsoft.com/office/drawing/2014/main" val="1799989186"/>
                    </a:ext>
                  </a:extLst>
                </a:gridCol>
                <a:gridCol w="2038843">
                  <a:extLst>
                    <a:ext uri="{9D8B030D-6E8A-4147-A177-3AD203B41FA5}">
                      <a16:colId xmlns:a16="http://schemas.microsoft.com/office/drawing/2014/main" val="560900543"/>
                    </a:ext>
                  </a:extLst>
                </a:gridCol>
                <a:gridCol w="1983742">
                  <a:extLst>
                    <a:ext uri="{9D8B030D-6E8A-4147-A177-3AD203B41FA5}">
                      <a16:colId xmlns:a16="http://schemas.microsoft.com/office/drawing/2014/main" val="3957996916"/>
                    </a:ext>
                  </a:extLst>
                </a:gridCol>
              </a:tblGrid>
              <a:tr h="664643">
                <a:tc>
                  <a:txBody>
                    <a:bodyPr/>
                    <a:lstStyle/>
                    <a:p>
                      <a:pPr algn="ct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Thân</a:t>
                      </a:r>
                      <a:r>
                        <a:rPr lang="en-US" sz="2400" b="1" dirty="0">
                          <a:solidFill>
                            <a:srgbClr val="993300"/>
                          </a:solidFill>
                          <a:effectLst/>
                          <a:latin typeface="Cambria" panose="02040503050406030204" pitchFamily="18" charset="0"/>
                        </a:rPr>
                        <a:t> </a:t>
                      </a:r>
                      <a:r>
                        <a:rPr lang="en-US" sz="2400" b="1" dirty="0" err="1">
                          <a:solidFill>
                            <a:srgbClr val="993300"/>
                          </a:solidFill>
                          <a:effectLst/>
                          <a:latin typeface="Cambria" panose="02040503050406030204" pitchFamily="18" charset="0"/>
                        </a:rPr>
                        <a:t>cây</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Lá</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Hoa</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b="1" dirty="0">
                          <a:solidFill>
                            <a:srgbClr val="993300"/>
                          </a:solidFill>
                          <a:latin typeface="Cambria" panose="02040503050406030204" pitchFamily="18" charset="0"/>
                        </a:rPr>
                        <a:t>Quả</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b="1" dirty="0">
                          <a:solidFill>
                            <a:srgbClr val="993300"/>
                          </a:solidFill>
                          <a:latin typeface="Cambria" panose="02040503050406030204" pitchFamily="18" charset="0"/>
                        </a:rPr>
                        <a:t>Rễ</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158240">
                <a:tc>
                  <a:txBody>
                    <a:bodyPr/>
                    <a:lstStyle/>
                    <a:p>
                      <a:pPr algn="ctr"/>
                      <a:r>
                        <a:rPr lang="en-US" sz="2400" b="1" dirty="0" err="1">
                          <a:solidFill>
                            <a:srgbClr val="00B050"/>
                          </a:solidFill>
                          <a:effectLst/>
                          <a:latin typeface="Cambria" panose="02040503050406030204" pitchFamily="18" charset="0"/>
                        </a:rPr>
                        <a:t>Dừa</a:t>
                      </a:r>
                      <a:endParaRPr lang="en-US" sz="2400" b="1" dirty="0">
                        <a:solidFill>
                          <a:srgbClr val="00B05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Bạc</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phếch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Dài</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Trắng</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 </a:t>
                      </a:r>
                      <a:r>
                        <a:rPr lang="en-US" sz="2400" dirty="0" err="1">
                          <a:solidFill>
                            <a:srgbClr val="000000"/>
                          </a:solidFill>
                          <a:effectLst/>
                          <a:latin typeface="Cambria" panose="02040503050406030204" pitchFamily="18" charset="0"/>
                        </a:rPr>
                        <a:t>chắc</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Có</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nước</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cơm</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dừa</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Đâm</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sâu</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xuống</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đất</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524000">
                <a:tc>
                  <a:txBody>
                    <a:bodyPr/>
                    <a:lstStyle/>
                    <a:p>
                      <a:pPr algn="ctr"/>
                      <a:r>
                        <a:rPr lang="en-US" sz="2400" b="1" dirty="0" err="1">
                          <a:solidFill>
                            <a:srgbClr val="FFC000"/>
                          </a:solidFill>
                          <a:effectLst/>
                          <a:latin typeface="Cambria" panose="02040503050406030204" pitchFamily="18" charset="0"/>
                        </a:rPr>
                        <a:t>Xoài</a:t>
                      </a:r>
                      <a:endParaRPr lang="en-US" sz="2400" b="1" dirty="0">
                        <a:solidFill>
                          <a:srgbClr val="FFC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Sần</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sùi</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Thon </a:t>
                      </a:r>
                      <a:r>
                        <a:rPr lang="en-US" sz="2400" dirty="0" err="1">
                          <a:solidFill>
                            <a:srgbClr val="000000"/>
                          </a:solidFill>
                          <a:effectLst/>
                          <a:latin typeface="Cambria" panose="02040503050406030204" pitchFamily="18" charset="0"/>
                        </a:rPr>
                        <a:t>dài</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Vàng</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nhạt</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Khi chín có màu vàng ươm</a:t>
                      </a: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Ăn sâu vào đất</a:t>
                      </a: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792480">
                <a:tc>
                  <a:txBody>
                    <a:bodyPr/>
                    <a:lstStyle/>
                    <a:p>
                      <a:pPr algn="ctr"/>
                      <a:r>
                        <a:rPr lang="en-US" sz="2400" b="1" dirty="0" err="1">
                          <a:solidFill>
                            <a:srgbClr val="FF0000"/>
                          </a:solidFill>
                          <a:effectLst/>
                          <a:latin typeface="Cambria" panose="02040503050406030204" pitchFamily="18" charset="0"/>
                        </a:rPr>
                        <a:t>Cà</a:t>
                      </a:r>
                      <a:r>
                        <a:rPr lang="en-US" sz="2400" b="1" dirty="0">
                          <a:solidFill>
                            <a:srgbClr val="FF0000"/>
                          </a:solidFill>
                          <a:effectLst/>
                          <a:latin typeface="Cambria" panose="02040503050406030204" pitchFamily="18" charset="0"/>
                        </a:rPr>
                        <a:t> </a:t>
                      </a:r>
                      <a:r>
                        <a:rPr lang="en-US" sz="2400" b="1" dirty="0" err="1">
                          <a:solidFill>
                            <a:srgbClr val="FF0000"/>
                          </a:solidFill>
                          <a:effectLst/>
                          <a:latin typeface="Cambria" panose="02040503050406030204" pitchFamily="18" charset="0"/>
                        </a:rPr>
                        <a:t>chua</a:t>
                      </a:r>
                      <a:endParaRPr lang="en-US" sz="2400" b="1" dirty="0">
                        <a:solidFill>
                          <a:srgbClr val="FF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Mềm</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Vàng</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Mọng</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Đỏ</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Khỏe</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Phân</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nhánh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4622800" y="1089332"/>
            <a:ext cx="6843486" cy="4615804"/>
            <a:chOff x="1774369" y="3543300"/>
            <a:chExt cx="14739260" cy="4458560"/>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303980"/>
            </a:xfrm>
            <a:prstGeom prst="rect">
              <a:avLst/>
            </a:prstGeom>
            <a:noFill/>
          </p:spPr>
          <p:txBody>
            <a:bodyPr wrap="square">
              <a:spAutoFit/>
            </a:bodyPr>
            <a:lstStyle/>
            <a:p>
              <a:pPr algn="just">
                <a:lnSpc>
                  <a:spcPct val="150000"/>
                </a:lnSpc>
              </a:pPr>
              <a:r>
                <a:rPr lang="vi-VN" sz="2400" dirty="0">
                  <a:solidFill>
                    <a:srgbClr val="000000"/>
                  </a:solidFill>
                  <a:latin typeface="Cambria" panose="02040503050406030204" pitchFamily="18" charset="0"/>
                </a:rPr>
                <a:t>Bài văn miêu tả cây cối thường có </a:t>
              </a:r>
              <a:r>
                <a:rPr lang="vi-VN" sz="2400" b="1" dirty="0">
                  <a:solidFill>
                    <a:srgbClr val="C00000"/>
                  </a:solidFill>
                  <a:latin typeface="Cambria" panose="02040503050406030204" pitchFamily="18" charset="0"/>
                </a:rPr>
                <a:t>3 phần</a:t>
              </a:r>
              <a:r>
                <a:rPr lang="vi-VN" sz="2400" dirty="0">
                  <a:solidFill>
                    <a:srgbClr val="000000"/>
                  </a:solidFill>
                  <a:latin typeface="Cambria" panose="02040503050406030204" pitchFamily="18" charset="0"/>
                </a:rPr>
                <a:t>:</a:t>
              </a:r>
            </a:p>
            <a:p>
              <a:pPr algn="just">
                <a:lnSpc>
                  <a:spcPct val="150000"/>
                </a:lnSpc>
              </a:pPr>
              <a:r>
                <a:rPr lang="vi-VN" sz="2400" b="1" dirty="0">
                  <a:solidFill>
                    <a:srgbClr val="C00000"/>
                  </a:solidFill>
                  <a:latin typeface="Cambria" panose="02040503050406030204" pitchFamily="18" charset="0"/>
                </a:rPr>
                <a:t>+ Mở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Giới thiệu bao quát </a:t>
              </a:r>
              <a:r>
                <a:rPr lang="vi-VN" sz="2400" dirty="0">
                  <a:solidFill>
                    <a:srgbClr val="000000"/>
                  </a:solidFill>
                  <a:latin typeface="Cambria" panose="02040503050406030204" pitchFamily="18" charset="0"/>
                </a:rPr>
                <a:t>về cây (tên cây, nơi cây mọc,...).</a:t>
              </a:r>
            </a:p>
            <a:p>
              <a:pPr algn="just">
                <a:lnSpc>
                  <a:spcPct val="150000"/>
                </a:lnSpc>
              </a:pPr>
              <a:r>
                <a:rPr lang="vi-VN" sz="2400" b="1" dirty="0">
                  <a:solidFill>
                    <a:srgbClr val="C00000"/>
                  </a:solidFill>
                  <a:latin typeface="Cambria" panose="02040503050406030204" pitchFamily="18" charset="0"/>
                </a:rPr>
                <a:t>+ Thân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Tả lần lượt từng bộ phận </a:t>
              </a:r>
              <a:r>
                <a:rPr lang="vi-VN" sz="2400" dirty="0">
                  <a:solidFill>
                    <a:srgbClr val="000000"/>
                  </a:solidFill>
                  <a:latin typeface="Cambria" panose="02040503050406030204" pitchFamily="18" charset="0"/>
                </a:rPr>
                <a:t>của cây.</a:t>
              </a:r>
            </a:p>
            <a:p>
              <a:pPr algn="just">
                <a:lnSpc>
                  <a:spcPct val="150000"/>
                </a:lnSpc>
              </a:pPr>
              <a:r>
                <a:rPr lang="vi-VN" sz="2400" b="1" dirty="0">
                  <a:solidFill>
                    <a:srgbClr val="C00000"/>
                  </a:solidFill>
                  <a:latin typeface="Cambria" panose="02040503050406030204" pitchFamily="18" charset="0"/>
                </a:rPr>
                <a:t>+ Kết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Nêu ấn tượng đặc biệt </a:t>
              </a:r>
              <a:r>
                <a:rPr lang="vi-VN" sz="2400" dirty="0">
                  <a:solidFill>
                    <a:srgbClr val="000000"/>
                  </a:solidFill>
                  <a:latin typeface="Cambria" panose="02040503050406030204" pitchFamily="18" charset="0"/>
                </a:rPr>
                <a:t>hoặc </a:t>
              </a:r>
              <a:r>
                <a:rPr lang="vi-VN" sz="2400" b="1" dirty="0">
                  <a:solidFill>
                    <a:srgbClr val="000000"/>
                  </a:solidFill>
                  <a:latin typeface="Cambria" panose="02040503050406030204" pitchFamily="18" charset="0"/>
                </a:rPr>
                <a:t>tình cảm </a:t>
              </a:r>
              <a:r>
                <a:rPr lang="vi-VN" sz="2400" dirty="0">
                  <a:solidFill>
                    <a:srgbClr val="000000"/>
                  </a:solidFill>
                  <a:latin typeface="Cambria" panose="02040503050406030204" pitchFamily="18" charset="0"/>
                </a:rPr>
                <a:t>của người tả với cây.</a:t>
              </a:r>
            </a:p>
            <a:p>
              <a:pPr>
                <a:lnSpc>
                  <a:spcPct val="150000"/>
                </a:lnSpc>
              </a:pPr>
              <a:br>
                <a:rPr lang="vi-VN" sz="2400" dirty="0">
                  <a:latin typeface="Cambria" panose="02040503050406030204" pitchFamily="18" charset="0"/>
                </a:rPr>
              </a:br>
              <a:endParaRPr lang="en-VN" sz="24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869844" y="5084337"/>
            <a:ext cx="13749464" cy="2597883"/>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254000" y="2977644"/>
            <a:ext cx="4724400" cy="3638165"/>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867303" y="1495855"/>
            <a:ext cx="3048000" cy="1075267"/>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5892800" y="896222"/>
            <a:ext cx="5486400" cy="3471333"/>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9489085" y="3180416"/>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9210387" y="4876996"/>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3754604"/>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117600" y="1397000"/>
            <a:ext cx="10133704" cy="1323439"/>
          </a:xfrm>
          <a:prstGeom prst="rect">
            <a:avLst/>
          </a:prstGeom>
          <a:solidFill>
            <a:schemeClr val="accent6">
              <a:lumMod val="20000"/>
              <a:lumOff val="80000"/>
            </a:schemeClr>
          </a:solidFill>
        </p:spPr>
        <p:txBody>
          <a:bodyPr wrap="square" rtlCol="0">
            <a:spAutoFit/>
          </a:bodyPr>
          <a:lstStyle/>
          <a:p>
            <a:pPr algn="ctr"/>
            <a:r>
              <a:rPr lang="en-VN" sz="4000" dirty="0">
                <a:latin typeface="Cambria" panose="02040503050406030204" pitchFamily="18" charset="0"/>
              </a:rPr>
              <a:t>Tìm đọc những đoạn văn miêu tả cây cối. Ghi lại những câu văn hay mà em muốn học tập</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1940113" y="6127230"/>
            <a:ext cx="815411" cy="74610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177614" y="968388"/>
            <a:ext cx="10656777" cy="5159169"/>
          </a:xfrm>
          <a:prstGeom prst="rect">
            <a:avLst/>
          </a:prstGeom>
          <a:noFill/>
        </p:spPr>
        <p:txBody>
          <a:bodyPr wrap="square">
            <a:spAutoFit/>
          </a:bodyPr>
          <a:lstStyle/>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a:t>
            </a:r>
            <a:r>
              <a:rPr lang="en-US" sz="1733" dirty="0" err="1">
                <a:solidFill>
                  <a:srgbClr val="000000"/>
                </a:solidFill>
                <a:latin typeface="Cambria" panose="02040503050406030204" pitchFamily="18" charset="0"/>
              </a:rPr>
              <a:t>Một</a:t>
            </a:r>
            <a:r>
              <a:rPr lang="vi-VN" sz="1733" dirty="0">
                <a:solidFill>
                  <a:srgbClr val="000000"/>
                </a:solidFill>
                <a:latin typeface="Cambria" panose="02040503050406030204" pitchFamily="18" charset="0"/>
              </a:rPr>
              <a:t>.</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t>
            </a:r>
            <a:r>
              <a:rPr lang="en-US" sz="1733" dirty="0" err="1">
                <a:solidFill>
                  <a:srgbClr val="000000"/>
                </a:solidFill>
                <a:latin typeface="Cambria" panose="02040503050406030204" pitchFamily="18" charset="0"/>
              </a:rPr>
              <a:t>àn</a:t>
            </a:r>
            <a:r>
              <a:rPr lang="vi-VN" sz="1733" dirty="0">
                <a:solidFill>
                  <a:srgbClr val="000000"/>
                </a:solidFill>
                <a:latin typeface="Cambria" panose="02040503050406030204" pitchFamily="18" charset="0"/>
              </a:rPr>
              <a:t> thờ.</a:t>
            </a:r>
            <a:r>
              <a:rPr lang="en-US" sz="1733" dirty="0">
                <a:solidFill>
                  <a:srgbClr val="000000"/>
                </a:solidFill>
                <a:latin typeface="Cambria" panose="02040503050406030204" pitchFamily="18" charset="0"/>
              </a:rPr>
              <a:t> </a:t>
            </a:r>
            <a:endParaRPr lang="vi-VN" sz="1733" dirty="0">
              <a:solidFill>
                <a:srgbClr val="000000"/>
              </a:solidFill>
              <a:latin typeface="Cambria" panose="02040503050406030204" pitchFamily="18" charset="0"/>
            </a:endParaRP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8" y="345995"/>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HOA HỒNG</a:t>
            </a:r>
          </a:p>
        </p:txBody>
      </p:sp>
    </p:spTree>
    <p:extLst>
      <p:ext uri="{BB962C8B-B14F-4D97-AF65-F5344CB8AC3E}">
        <p14:creationId xmlns:p14="http://schemas.microsoft.com/office/powerpoint/2010/main" val="30920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367820" y="1061568"/>
            <a:ext cx="10276365" cy="5015797"/>
          </a:xfrm>
          <a:prstGeom prst="rect">
            <a:avLst/>
          </a:prstGeom>
          <a:noFill/>
        </p:spPr>
        <p:txBody>
          <a:bodyPr wrap="square">
            <a:spAutoFit/>
          </a:bodyPr>
          <a:lstStyle/>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A 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8" y="345995"/>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5628263" y="862355"/>
            <a:ext cx="5486400"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2056718" y="5950548"/>
            <a:ext cx="815411" cy="74610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531205" y="1395023"/>
            <a:ext cx="9949595" cy="3702873"/>
          </a:xfrm>
          <a:prstGeom prst="rect">
            <a:avLst/>
          </a:prstGeom>
          <a:noFill/>
        </p:spPr>
        <p:txBody>
          <a:bodyPr wrap="square">
            <a:spAutoFit/>
          </a:bodyPr>
          <a:lstStyle/>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Có 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7" y="376707"/>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69844" y="5084337"/>
            <a:ext cx="13749464" cy="259788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9398297" y="3623444"/>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704343" y="5032552"/>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952589" y="3808190"/>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203327">
            <a:off x="9599568" y="2055541"/>
            <a:ext cx="1962676" cy="2239568"/>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057322">
            <a:off x="1201444" y="874429"/>
            <a:ext cx="1544293" cy="232128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1822" y="306448"/>
            <a:ext cx="1261533" cy="1261533"/>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2876455" y="979083"/>
            <a:ext cx="6256867" cy="32258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7162800" y="2138640"/>
            <a:ext cx="3527496" cy="2444747"/>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721125" y="4656328"/>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4037974" y="4622563"/>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8788400" y="4656328"/>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235307" y="358301"/>
            <a:ext cx="4793894" cy="4260777"/>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4318000" y="472771"/>
            <a:ext cx="8010838" cy="2015919"/>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5892800" y="1041400"/>
            <a:ext cx="5486400" cy="3471333"/>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84200"/>
            <a:ext cx="10922000" cy="5456044"/>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642772" y="117692"/>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20981" y="5154074"/>
            <a:ext cx="1574800" cy="1731113"/>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766419" y="608516"/>
            <a:ext cx="10614168" cy="5015797"/>
          </a:xfrm>
          <a:prstGeom prst="rect">
            <a:avLst/>
          </a:prstGeom>
          <a:noFill/>
        </p:spPr>
        <p:txBody>
          <a:bodyPr wrap="square" rtlCol="0">
            <a:spAutoFit/>
          </a:bodyPr>
          <a:lstStyle/>
          <a:p>
            <a:pPr algn="ctr"/>
            <a:r>
              <a:rPr lang="vi-VN" sz="2133" b="1" dirty="0">
                <a:solidFill>
                  <a:srgbClr val="000000"/>
                </a:solidFill>
                <a:latin typeface="Cambria" panose="02040503050406030204" pitchFamily="18" charset="0"/>
              </a:rPr>
              <a:t>Cây sim</a:t>
            </a:r>
            <a:endParaRPr lang="vi-VN" sz="2133" dirty="0">
              <a:solidFill>
                <a:srgbClr val="000000"/>
              </a:solidFill>
              <a:latin typeface="Cambria" panose="02040503050406030204" pitchFamily="18" charset="0"/>
            </a:endParaRP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Cây sim chắc là có họ với cây mua, chúng đều mọc ở vùng trung du, trên những mảnh đất cằn cỗi.</a:t>
            </a:r>
          </a:p>
          <a:p>
            <a:pPr algn="just"/>
            <a:r>
              <a:rPr lang="vi-VN" sz="2133"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2133" dirty="0">
                <a:solidFill>
                  <a:srgbClr val="000000"/>
                </a:solidFill>
                <a:latin typeface="Cambria" panose="02040503050406030204" pitchFamily="18" charset="0"/>
              </a:rPr>
              <a:t>(</a:t>
            </a:r>
            <a:r>
              <a:rPr lang="vi-VN" sz="2133" i="1" dirty="0">
                <a:solidFill>
                  <a:srgbClr val="000000"/>
                </a:solidFill>
                <a:latin typeface="Cambria" panose="02040503050406030204" pitchFamily="18" charset="0"/>
              </a:rPr>
              <a:t>Theo</a:t>
            </a:r>
            <a:r>
              <a:rPr lang="vi-VN" sz="2133" dirty="0">
                <a:solidFill>
                  <a:srgbClr val="000000"/>
                </a:solidFill>
                <a:latin typeface="Cambria" panose="02040503050406030204" pitchFamily="18" charset="0"/>
              </a:rPr>
              <a:t> Băng Sơn)</a:t>
            </a: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978431" y="1403026"/>
            <a:ext cx="10261600" cy="4402167"/>
          </a:xfrm>
          <a:prstGeom prst="rect">
            <a:avLst/>
          </a:prstGeom>
          <a:noFill/>
        </p:spPr>
        <p:txBody>
          <a:bodyPr wrap="square" rtlCol="0">
            <a:spAutoFit/>
          </a:bodyPr>
          <a:lstStyle/>
          <a:p>
            <a:pPr algn="ctr"/>
            <a:r>
              <a:rPr lang="vi-VN" sz="1867" b="1" dirty="0">
                <a:solidFill>
                  <a:srgbClr val="000000"/>
                </a:solidFill>
                <a:latin typeface="Cambria" panose="02040503050406030204" pitchFamily="18" charset="0"/>
              </a:rPr>
              <a:t>Cây sim</a:t>
            </a:r>
            <a:endParaRPr lang="vi-VN" sz="1867" dirty="0">
              <a:solidFill>
                <a:srgbClr val="000000"/>
              </a:solidFill>
              <a:latin typeface="Cambria" panose="02040503050406030204" pitchFamily="18" charset="0"/>
            </a:endParaRP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Cây sim chắc là có họ với cây mua, chúng đều mọc ở vùng trung du, trên những mảnh đất cằn cỗi.</a:t>
            </a: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1867" dirty="0">
                <a:solidFill>
                  <a:srgbClr val="000000"/>
                </a:solidFill>
                <a:latin typeface="Cambria" panose="02040503050406030204" pitchFamily="18" charset="0"/>
              </a:rPr>
              <a:t>(</a:t>
            </a:r>
            <a:r>
              <a:rPr lang="vi-VN" sz="1867" i="1" dirty="0">
                <a:solidFill>
                  <a:srgbClr val="000000"/>
                </a:solidFill>
                <a:latin typeface="Cambria" panose="02040503050406030204" pitchFamily="18" charset="0"/>
              </a:rPr>
              <a:t>Theo</a:t>
            </a:r>
            <a:r>
              <a:rPr lang="vi-VN" sz="1867" dirty="0">
                <a:solidFill>
                  <a:srgbClr val="000000"/>
                </a:solidFill>
                <a:latin typeface="Cambria" panose="02040503050406030204" pitchFamily="18" charset="0"/>
              </a:rPr>
              <a:t> Băng Sơn)</a:t>
            </a:r>
          </a:p>
          <a:p>
            <a:pPr algn="just"/>
            <a:endParaRPr lang="en-VN" sz="1867"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254001" y="5156200"/>
            <a:ext cx="1574800" cy="1731113"/>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1676400" y="5427029"/>
            <a:ext cx="7569200" cy="830997"/>
          </a:xfrm>
          <a:prstGeom prst="rect">
            <a:avLst/>
          </a:prstGeom>
          <a:solidFill>
            <a:schemeClr val="accent2">
              <a:lumMod val="20000"/>
              <a:lumOff val="80000"/>
            </a:schemeClr>
          </a:solidFill>
        </p:spPr>
        <p:txBody>
          <a:bodyPr wrap="square" rtlCol="0">
            <a:spAutoFit/>
          </a:bodyPr>
          <a:lstStyle/>
          <a:p>
            <a:r>
              <a:rPr lang="en-US" sz="2400" b="1" dirty="0">
                <a:solidFill>
                  <a:srgbClr val="000000"/>
                </a:solidFill>
                <a:latin typeface="Cambria" panose="02040503050406030204" pitchFamily="18" charset="0"/>
              </a:rPr>
              <a:t>a. </a:t>
            </a:r>
            <a:r>
              <a:rPr lang="en-US" sz="2400" b="1" dirty="0" err="1">
                <a:solidFill>
                  <a:srgbClr val="000000"/>
                </a:solidFill>
                <a:latin typeface="Cambria" panose="02040503050406030204" pitchFamily="18" charset="0"/>
              </a:rPr>
              <a:t>Tìm</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phần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mở</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thân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kết</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của</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văn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trên</a:t>
            </a:r>
            <a:r>
              <a:rPr lang="en-US" sz="2400" b="1" dirty="0">
                <a:solidFill>
                  <a:srgbClr val="000000"/>
                </a:solidFill>
                <a:latin typeface="Cambria" panose="02040503050406030204" pitchFamily="18" charset="0"/>
              </a:rPr>
              <a:t>.</a:t>
            </a:r>
            <a:endParaRPr lang="en-VN" sz="24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336800" y="1299572"/>
            <a:ext cx="9034567" cy="4976812"/>
          </a:xfrm>
          <a:prstGeom prst="rect">
            <a:avLst/>
          </a:prstGeom>
          <a:noFill/>
        </p:spPr>
        <p:txBody>
          <a:bodyPr wrap="square" rtlCol="0">
            <a:spAutoFit/>
          </a:bodyPr>
          <a:lstStyle/>
          <a:p>
            <a:pPr algn="ctr"/>
            <a:r>
              <a:rPr lang="vi-VN" sz="1867" b="1" dirty="0">
                <a:solidFill>
                  <a:srgbClr val="000000"/>
                </a:solidFill>
                <a:latin typeface="Cambria" panose="02040503050406030204" pitchFamily="18" charset="0"/>
              </a:rPr>
              <a:t>Cây sim</a:t>
            </a:r>
            <a:endParaRPr lang="vi-VN" sz="1867" dirty="0">
              <a:solidFill>
                <a:srgbClr val="000000"/>
              </a:solidFill>
              <a:latin typeface="Cambria" panose="02040503050406030204" pitchFamily="18" charset="0"/>
            </a:endParaRPr>
          </a:p>
          <a:p>
            <a:r>
              <a:rPr lang="vi-VN" sz="1867" dirty="0">
                <a:solidFill>
                  <a:srgbClr val="000000"/>
                </a:solidFill>
                <a:latin typeface="Cambria" panose="02040503050406030204" pitchFamily="18" charset="0"/>
              </a:rPr>
              <a:t>Cây sim chắc là có họ với cây mua, chúng đều mọc ở vùng trung du, trên những mảnh đất cằn cỗi.</a:t>
            </a:r>
          </a:p>
          <a:p>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1867" dirty="0">
                <a:solidFill>
                  <a:srgbClr val="000000"/>
                </a:solidFill>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1867" dirty="0">
                <a:solidFill>
                  <a:srgbClr val="000000"/>
                </a:solidFill>
                <a:latin typeface="Cambria" panose="02040503050406030204" pitchFamily="18" charset="0"/>
              </a:rPr>
              <a:t>(</a:t>
            </a:r>
            <a:r>
              <a:rPr lang="vi-VN" sz="1867" i="1" dirty="0">
                <a:solidFill>
                  <a:srgbClr val="000000"/>
                </a:solidFill>
                <a:latin typeface="Cambria" panose="02040503050406030204" pitchFamily="18" charset="0"/>
              </a:rPr>
              <a:t>Theo</a:t>
            </a:r>
            <a:r>
              <a:rPr lang="vi-VN" sz="1867" dirty="0">
                <a:solidFill>
                  <a:srgbClr val="000000"/>
                </a:solidFill>
                <a:latin typeface="Cambria" panose="02040503050406030204" pitchFamily="18" charset="0"/>
              </a:rPr>
              <a:t> Băng Sơn)</a:t>
            </a:r>
          </a:p>
          <a:p>
            <a:pPr algn="ctr"/>
            <a:endParaRPr lang="en-VN" sz="1867"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072076" y="1624136"/>
            <a:ext cx="152401" cy="508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10" name="Left Brace 9">
            <a:extLst>
              <a:ext uri="{FF2B5EF4-FFF2-40B4-BE49-F238E27FC236}">
                <a16:creationId xmlns:a16="http://schemas.microsoft.com/office/drawing/2014/main" id="{930F5B3D-D518-1F4A-B309-595CC9FAFE9A}"/>
              </a:ext>
            </a:extLst>
          </p:cNvPr>
          <p:cNvSpPr/>
          <p:nvPr/>
        </p:nvSpPr>
        <p:spPr>
          <a:xfrm>
            <a:off x="2072076" y="2307611"/>
            <a:ext cx="162101" cy="259458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11" name="Left Brace 10">
            <a:extLst>
              <a:ext uri="{FF2B5EF4-FFF2-40B4-BE49-F238E27FC236}">
                <a16:creationId xmlns:a16="http://schemas.microsoft.com/office/drawing/2014/main" id="{C0A68BFA-0955-BE4B-B49E-C10A8139FBA4}"/>
              </a:ext>
            </a:extLst>
          </p:cNvPr>
          <p:cNvSpPr/>
          <p:nvPr/>
        </p:nvSpPr>
        <p:spPr>
          <a:xfrm>
            <a:off x="2083230" y="5077675"/>
            <a:ext cx="152401" cy="508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1032720" y="1507419"/>
            <a:ext cx="917922"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932881" y="3409980"/>
            <a:ext cx="1117600"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996468" y="4902200"/>
            <a:ext cx="917922"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103718" y="1619780"/>
            <a:ext cx="9034567" cy="1569660"/>
          </a:xfrm>
          <a:prstGeom prst="rect">
            <a:avLst/>
          </a:prstGeom>
          <a:noFill/>
        </p:spPr>
        <p:txBody>
          <a:bodyPr wrap="square" rtlCol="0">
            <a:spAutoFit/>
          </a:bodyPr>
          <a:lstStyle/>
          <a:p>
            <a:pPr algn="ctr"/>
            <a:r>
              <a:rPr lang="vi-VN" sz="2400" b="1" dirty="0">
                <a:solidFill>
                  <a:srgbClr val="000000"/>
                </a:solidFill>
                <a:latin typeface="Cambria" panose="02040503050406030204" pitchFamily="18" charset="0"/>
              </a:rPr>
              <a:t>Cây sim</a:t>
            </a:r>
            <a:endParaRPr lang="vi-VN" sz="2400" dirty="0">
              <a:solidFill>
                <a:srgbClr val="000000"/>
              </a:solidFill>
              <a:latin typeface="Cambria" panose="02040503050406030204" pitchFamily="18" charset="0"/>
            </a:endParaRPr>
          </a:p>
          <a:p>
            <a:r>
              <a:rPr lang="vi-VN" sz="2400" dirty="0">
                <a:solidFill>
                  <a:srgbClr val="000000"/>
                </a:solidFill>
                <a:latin typeface="Cambria" panose="02040503050406030204" pitchFamily="18" charset="0"/>
              </a:rPr>
              <a:t>Cây sim chắc là có họ với cây mua, chúng đều mọc ở vùng trung du, trên những mảnh đất cằn cỗi.</a:t>
            </a:r>
          </a:p>
          <a:p>
            <a:pPr algn="ctr"/>
            <a:endParaRPr lang="en-VN" sz="24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863366" y="1996082"/>
            <a:ext cx="152401" cy="82331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945444" y="198510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665554" y="3043487"/>
            <a:ext cx="6858000" cy="420564"/>
          </a:xfrm>
          <a:prstGeom prst="rect">
            <a:avLst/>
          </a:prstGeom>
          <a:solidFill>
            <a:schemeClr val="accent2">
              <a:lumMod val="20000"/>
              <a:lumOff val="80000"/>
            </a:schemeClr>
          </a:solidFill>
        </p:spPr>
        <p:txBody>
          <a:bodyPr wrap="square" rtlCol="0">
            <a:spAutoFit/>
          </a:bodyPr>
          <a:lstStyle/>
          <a:p>
            <a:r>
              <a:rPr lang="en-US" sz="2133" dirty="0">
                <a:solidFill>
                  <a:srgbClr val="000000"/>
                </a:solidFill>
                <a:latin typeface="Cambria" panose="02040503050406030204" pitchFamily="18" charset="0"/>
              </a:rPr>
              <a:t>b. </a:t>
            </a:r>
            <a:r>
              <a:rPr lang="en-US" sz="2133" dirty="0" err="1">
                <a:solidFill>
                  <a:srgbClr val="000000"/>
                </a:solidFill>
                <a:latin typeface="Cambria" panose="02040503050406030204" pitchFamily="18" charset="0"/>
              </a:rPr>
              <a:t>Mở</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bài</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giới</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thiệu</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những</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gì</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về</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cây</a:t>
            </a:r>
            <a:r>
              <a:rPr lang="en-US" sz="2133" dirty="0">
                <a:solidFill>
                  <a:srgbClr val="000000"/>
                </a:solidFill>
                <a:latin typeface="Cambria" panose="02040503050406030204" pitchFamily="18" charset="0"/>
              </a:rPr>
              <a:t> sim?</a:t>
            </a:r>
            <a:endParaRPr lang="en-VN" sz="2133"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1874518" y="3870891"/>
            <a:ext cx="8195034" cy="830997"/>
          </a:xfrm>
          <a:prstGeom prst="rect">
            <a:avLst/>
          </a:prstGeom>
          <a:noFill/>
        </p:spPr>
        <p:txBody>
          <a:bodyPr wrap="square" rtlCol="0">
            <a:spAutoFit/>
          </a:bodyPr>
          <a:lstStyle/>
          <a:p>
            <a:pPr algn="ctr"/>
            <a:r>
              <a:rPr lang="vi-VN" sz="2400" dirty="0">
                <a:solidFill>
                  <a:srgbClr val="000000"/>
                </a:solidFill>
                <a:latin typeface="Cambria" panose="02040503050406030204" pitchFamily="18" charset="0"/>
              </a:rPr>
              <a:t>Phần mở bài giới thiệu về nguồn gốc và nơi chúng sinh trưởng và phát triển.</a:t>
            </a:r>
            <a:endParaRPr lang="en-VN" sz="24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8483600" y="4271000"/>
            <a:ext cx="142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5294419" y="4271000"/>
            <a:ext cx="1422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5294419" y="4671110"/>
            <a:ext cx="142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4549635" y="2356794"/>
            <a:ext cx="207136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8905281" y="2407740"/>
            <a:ext cx="17467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2286000" y="2771772"/>
            <a:ext cx="352261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753747" y="1916022"/>
            <a:ext cx="136502" cy="201469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798814" y="229489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794000" y="4549453"/>
            <a:ext cx="6858000" cy="420564"/>
          </a:xfrm>
          <a:prstGeom prst="rect">
            <a:avLst/>
          </a:prstGeom>
          <a:solidFill>
            <a:schemeClr val="accent2">
              <a:lumMod val="20000"/>
              <a:lumOff val="80000"/>
            </a:schemeClr>
          </a:solidFill>
        </p:spPr>
        <p:txBody>
          <a:bodyPr wrap="square" rtlCol="0">
            <a:spAutoFit/>
          </a:bodyPr>
          <a:lstStyle/>
          <a:p>
            <a:r>
              <a:rPr lang="en-VN" altLang="en-VN" sz="2133" dirty="0">
                <a:solidFill>
                  <a:srgbClr val="000000"/>
                </a:solidFill>
                <a:latin typeface="Cambria" panose="02040503050406030204" pitchFamily="18" charset="0"/>
                <a:ea typeface="Open Sans" panose="020B0606030504020204" pitchFamily="34" charset="0"/>
              </a:rPr>
              <a:t>c. Cây sim được miêu tả như thế nào ở phần thân bài?</a:t>
            </a:r>
            <a:endParaRPr lang="en-VN" altLang="en-VN" sz="2133" dirty="0">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1955788" y="1623652"/>
            <a:ext cx="9144137" cy="3252878"/>
          </a:xfrm>
          <a:prstGeom prst="rect">
            <a:avLst/>
          </a:prstGeom>
          <a:noFill/>
        </p:spPr>
        <p:txBody>
          <a:bodyPr wrap="square" rtlCol="0">
            <a:spAutoFit/>
          </a:bodyPr>
          <a:lstStyle/>
          <a:p>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1867"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41</TotalTime>
  <Words>2656</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Cambria</vt:lpstr>
      <vt:lpstr>Corbel</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LÊ</dc:creator>
  <cp:lastModifiedBy>Hanh Hanh</cp:lastModifiedBy>
  <cp:revision>2</cp:revision>
  <dcterms:created xsi:type="dcterms:W3CDTF">2024-03-17T13:24:07Z</dcterms:created>
  <dcterms:modified xsi:type="dcterms:W3CDTF">2024-03-26T04:01:14Z</dcterms:modified>
</cp:coreProperties>
</file>