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90" r:id="rId6"/>
    <p:sldId id="291" r:id="rId7"/>
    <p:sldId id="292" r:id="rId8"/>
    <p:sldId id="293" r:id="rId9"/>
    <p:sldId id="294" r:id="rId10"/>
    <p:sldId id="295" r:id="rId11"/>
    <p:sldId id="296" r:id="rId12"/>
    <p:sldId id="297" r:id="rId13"/>
    <p:sldId id="262" r:id="rId14"/>
    <p:sldId id="261" r:id="rId15"/>
    <p:sldId id="263" r:id="rId16"/>
    <p:sldId id="264" r:id="rId17"/>
    <p:sldId id="265" r:id="rId18"/>
    <p:sldId id="267" r:id="rId19"/>
    <p:sldId id="266" r:id="rId20"/>
    <p:sldId id="268" r:id="rId21"/>
    <p:sldId id="269" r:id="rId22"/>
    <p:sldId id="276" r:id="rId23"/>
    <p:sldId id="277" r:id="rId24"/>
    <p:sldId id="270" r:id="rId25"/>
    <p:sldId id="271" r:id="rId26"/>
    <p:sldId id="272" r:id="rId27"/>
    <p:sldId id="273" r:id="rId28"/>
    <p:sldId id="278" r:id="rId29"/>
    <p:sldId id="274" r:id="rId30"/>
    <p:sldId id="275" r:id="rId31"/>
    <p:sldId id="279" r:id="rId32"/>
    <p:sldId id="280" r:id="rId33"/>
    <p:sldId id="284" r:id="rId34"/>
    <p:sldId id="281" r:id="rId35"/>
    <p:sldId id="282" r:id="rId36"/>
    <p:sldId id="285" r:id="rId37"/>
    <p:sldId id="286" r:id="rId38"/>
    <p:sldId id="287" r:id="rId39"/>
    <p:sldId id="288" r:id="rId40"/>
    <p:sldId id="28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18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64926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7" name="图片 12" descr="103"/>
          <p:cNvPicPr>
            <a:picLocks noChangeAspect="1"/>
          </p:cNvPicPr>
          <p:nvPr userDrawn="1"/>
        </p:nvPicPr>
        <p:blipFill>
          <a:blip r:embed="rId2"/>
          <a:srcRect l="64125" t="7033" r="-483" b="80739"/>
          <a:stretch>
            <a:fillRect/>
          </a:stretch>
        </p:blipFill>
        <p:spPr>
          <a:xfrm>
            <a:off x="10020871" y="-115494"/>
            <a:ext cx="2437765" cy="1229995"/>
          </a:xfrm>
          <a:prstGeom prst="rect">
            <a:avLst/>
          </a:prstGeom>
        </p:spPr>
      </p:pic>
    </p:spTree>
    <p:extLst>
      <p:ext uri="{BB962C8B-B14F-4D97-AF65-F5344CB8AC3E}">
        <p14:creationId xmlns:p14="http://schemas.microsoft.com/office/powerpoint/2010/main" val="188880437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6" name="圆角矩形 1"/>
          <p:cNvSpPr/>
          <p:nvPr userDrawn="1"/>
        </p:nvSpPr>
        <p:spPr>
          <a:xfrm>
            <a:off x="341630" y="238760"/>
            <a:ext cx="11509375" cy="63811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11" descr="88"/>
          <p:cNvPicPr>
            <a:picLocks noChangeAspect="1"/>
          </p:cNvPicPr>
          <p:nvPr userDrawn="1"/>
        </p:nvPicPr>
        <p:blipFill>
          <a:blip r:embed="rId2"/>
          <a:srcRect t="50013"/>
          <a:stretch>
            <a:fillRect/>
          </a:stretch>
        </p:blipFill>
        <p:spPr>
          <a:xfrm>
            <a:off x="0" y="4875530"/>
            <a:ext cx="12193270" cy="1990725"/>
          </a:xfrm>
          <a:prstGeom prst="rect">
            <a:avLst/>
          </a:prstGeom>
        </p:spPr>
      </p:pic>
      <p:pic>
        <p:nvPicPr>
          <p:cNvPr id="11" name="图片 12" descr="103"/>
          <p:cNvPicPr>
            <a:picLocks noChangeAspect="1"/>
          </p:cNvPicPr>
          <p:nvPr userDrawn="1"/>
        </p:nvPicPr>
        <p:blipFill>
          <a:blip r:embed="rId3"/>
          <a:srcRect l="64125" t="7033" r="-483" b="80739"/>
          <a:stretch>
            <a:fillRect/>
          </a:stretch>
        </p:blipFill>
        <p:spPr>
          <a:xfrm>
            <a:off x="10020871" y="-115494"/>
            <a:ext cx="2437765" cy="1229995"/>
          </a:xfrm>
          <a:prstGeom prst="rect">
            <a:avLst/>
          </a:prstGeom>
        </p:spPr>
      </p:pic>
    </p:spTree>
    <p:extLst>
      <p:ext uri="{BB962C8B-B14F-4D97-AF65-F5344CB8AC3E}">
        <p14:creationId xmlns:p14="http://schemas.microsoft.com/office/powerpoint/2010/main" val="293421429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1"/>
          <p:cNvSpPr/>
          <p:nvPr userDrawn="1"/>
        </p:nvSpPr>
        <p:spPr>
          <a:xfrm>
            <a:off x="341630" y="238760"/>
            <a:ext cx="11509375" cy="638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7" descr="73"/>
          <p:cNvPicPr>
            <a:picLocks noChangeAspect="1"/>
          </p:cNvPicPr>
          <p:nvPr userDrawn="1"/>
        </p:nvPicPr>
        <p:blipFill>
          <a:blip r:embed="rId2"/>
          <a:stretch>
            <a:fillRect/>
          </a:stretch>
        </p:blipFill>
        <p:spPr>
          <a:xfrm>
            <a:off x="342265" y="238760"/>
            <a:ext cx="11509375" cy="6381115"/>
          </a:xfrm>
          <a:prstGeom prst="rect">
            <a:avLst/>
          </a:prstGeom>
        </p:spPr>
      </p:pic>
    </p:spTree>
    <p:extLst>
      <p:ext uri="{BB962C8B-B14F-4D97-AF65-F5344CB8AC3E}">
        <p14:creationId xmlns:p14="http://schemas.microsoft.com/office/powerpoint/2010/main" val="331749307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stretch>
            <a:fillRect/>
          </a:stretch>
        </p:blipFill>
        <p:spPr>
          <a:xfrm>
            <a:off x="-2977" y="0"/>
            <a:ext cx="12194977" cy="6856327"/>
          </a:xfrm>
          <a:prstGeom prst="rect">
            <a:avLst/>
          </a:prstGeom>
        </p:spPr>
      </p:pic>
      <p:pic>
        <p:nvPicPr>
          <p:cNvPr id="8" name="图片 6" descr="雪花1"/>
          <p:cNvPicPr>
            <a:picLocks noChangeAspect="1"/>
          </p:cNvPicPr>
          <p:nvPr userDrawn="1"/>
        </p:nvPicPr>
        <p:blipFill>
          <a:blip r:embed="rId7"/>
          <a:srcRect l="23163"/>
          <a:stretch>
            <a:fillRect/>
          </a:stretch>
        </p:blipFill>
        <p:spPr>
          <a:xfrm>
            <a:off x="0" y="0"/>
            <a:ext cx="12192635" cy="6858635"/>
          </a:xfrm>
          <a:prstGeom prst="rect">
            <a:avLst/>
          </a:prstGeom>
        </p:spPr>
      </p:pic>
      <p:pic>
        <p:nvPicPr>
          <p:cNvPr id="9" name="Picture 8">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0">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038648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image" Target="../media/image2.pn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2.wdp"/><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1.wdp"/><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7.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microsoft.com/office/2007/relationships/hdphoto" Target="../media/hdphoto9.wdp"/><Relationship Id="rId4" Type="http://schemas.microsoft.com/office/2007/relationships/hdphoto" Target="../media/hdphoto8.wdp"/><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22.png"/><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4.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pic>
        <p:nvPicPr>
          <p:cNvPr id="7" name="图片 6" descr="雪花1"/>
          <p:cNvPicPr>
            <a:picLocks noChangeAspect="1"/>
          </p:cNvPicPr>
          <p:nvPr/>
        </p:nvPicPr>
        <p:blipFill>
          <a:blip r:embed="rId2"/>
          <a:srcRect l="23163"/>
          <a:stretch>
            <a:fillRect/>
          </a:stretch>
        </p:blipFill>
        <p:spPr>
          <a:xfrm>
            <a:off x="0" y="0"/>
            <a:ext cx="12192635" cy="6858635"/>
          </a:xfrm>
          <a:prstGeom prst="rect">
            <a:avLst/>
          </a:prstGeom>
        </p:spPr>
      </p:pic>
      <p:sp>
        <p:nvSpPr>
          <p:cNvPr id="3" name="矩形 2"/>
          <p:cNvSpPr/>
          <p:nvPr/>
        </p:nvSpPr>
        <p:spPr>
          <a:xfrm>
            <a:off x="723900" y="979170"/>
            <a:ext cx="8529320" cy="502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4" name="图片 3" descr="68"/>
          <p:cNvPicPr>
            <a:picLocks noChangeAspect="1"/>
          </p:cNvPicPr>
          <p:nvPr/>
        </p:nvPicPr>
        <p:blipFill>
          <a:blip r:embed="rId3"/>
          <a:srcRect l="2241" t="4536" r="4719"/>
          <a:stretch>
            <a:fillRect/>
          </a:stretch>
        </p:blipFill>
        <p:spPr>
          <a:xfrm>
            <a:off x="136419" y="35351"/>
            <a:ext cx="9939020" cy="6402070"/>
          </a:xfrm>
          <a:prstGeom prst="rect">
            <a:avLst/>
          </a:prstGeom>
        </p:spPr>
      </p:pic>
      <p:pic>
        <p:nvPicPr>
          <p:cNvPr id="6" name="图片 5" descr="54"/>
          <p:cNvPicPr>
            <a:picLocks noChangeAspect="1"/>
          </p:cNvPicPr>
          <p:nvPr/>
        </p:nvPicPr>
        <p:blipFill>
          <a:blip r:embed="rId4"/>
          <a:srcRect b="42459"/>
          <a:stretch>
            <a:fillRect/>
          </a:stretch>
        </p:blipFill>
        <p:spPr>
          <a:xfrm>
            <a:off x="841375" y="272415"/>
            <a:ext cx="3446145" cy="826135"/>
          </a:xfrm>
          <a:prstGeom prst="rect">
            <a:avLst/>
          </a:prstGeom>
        </p:spPr>
      </p:pic>
      <p:pic>
        <p:nvPicPr>
          <p:cNvPr id="5" name="图片 4" descr="88"/>
          <p:cNvPicPr>
            <a:picLocks noChangeAspect="1"/>
          </p:cNvPicPr>
          <p:nvPr/>
        </p:nvPicPr>
        <p:blipFill>
          <a:blip r:embed="rId5"/>
          <a:srcRect t="50013"/>
          <a:stretch>
            <a:fillRect/>
          </a:stretch>
        </p:blipFill>
        <p:spPr>
          <a:xfrm>
            <a:off x="0" y="4867275"/>
            <a:ext cx="12193270" cy="1990725"/>
          </a:xfrm>
          <a:prstGeom prst="rect">
            <a:avLst/>
          </a:prstGeom>
        </p:spPr>
      </p:pic>
      <p:pic>
        <p:nvPicPr>
          <p:cNvPr id="11" name="图片 10" descr="49"/>
          <p:cNvPicPr>
            <a:picLocks noChangeAspect="1"/>
          </p:cNvPicPr>
          <p:nvPr/>
        </p:nvPicPr>
        <p:blipFill>
          <a:blip r:embed="rId6"/>
          <a:srcRect l="55196" b="2718"/>
          <a:stretch>
            <a:fillRect/>
          </a:stretch>
        </p:blipFill>
        <p:spPr>
          <a:xfrm>
            <a:off x="7869555" y="1097915"/>
            <a:ext cx="4311650" cy="5201920"/>
          </a:xfrm>
          <a:prstGeom prst="rect">
            <a:avLst/>
          </a:prstGeom>
        </p:spPr>
      </p:pic>
      <p:pic>
        <p:nvPicPr>
          <p:cNvPr id="14" name="图片 13" descr="103"/>
          <p:cNvPicPr>
            <a:picLocks noChangeAspect="1"/>
          </p:cNvPicPr>
          <p:nvPr/>
        </p:nvPicPr>
        <p:blipFill>
          <a:blip r:embed="rId7"/>
          <a:srcRect l="64125" t="7033" r="-483" b="80739"/>
          <a:stretch>
            <a:fillRect/>
          </a:stretch>
        </p:blipFill>
        <p:spPr>
          <a:xfrm>
            <a:off x="7245350" y="4987290"/>
            <a:ext cx="1555750" cy="784860"/>
          </a:xfrm>
          <a:prstGeom prst="rect">
            <a:avLst/>
          </a:prstGeom>
        </p:spPr>
      </p:pic>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foregroundMark x1="67343" y1="28814" x2="64831" y2="35339"/>
                      </a14:backgroundRemoval>
                    </a14:imgEffect>
                  </a14:imgLayer>
                </a14:imgProps>
              </a:ext>
              <a:ext uri="{28A0092B-C50C-407E-A947-70E740481C1C}">
                <a14:useLocalDpi xmlns:a14="http://schemas.microsoft.com/office/drawing/2010/main" val="0"/>
              </a:ext>
            </a:extLst>
          </a:blip>
          <a:stretch>
            <a:fillRect/>
          </a:stretch>
        </p:blipFill>
        <p:spPr>
          <a:xfrm flipH="1">
            <a:off x="-112506" y="3959537"/>
            <a:ext cx="2480136" cy="2827898"/>
          </a:xfrm>
          <a:prstGeom prst="rect">
            <a:avLst/>
          </a:prstGeom>
        </p:spPr>
      </p:pic>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7844228" y="5243882"/>
            <a:ext cx="1408992" cy="1512465"/>
          </a:xfrm>
          <a:prstGeom prst="rect">
            <a:avLst/>
          </a:prstGeom>
        </p:spPr>
      </p:pic>
      <p:pic>
        <p:nvPicPr>
          <p:cNvPr id="17"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800E4549-EAC6-4C23-AC52-94ACB43E5A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01" y="-18656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3"/>
          <a:stretch>
            <a:fillRect/>
          </a:stretch>
        </p:blipFill>
        <p:spPr>
          <a:xfrm>
            <a:off x="5320602" y="-21168"/>
            <a:ext cx="7681626" cy="1975275"/>
          </a:xfrm>
          <a:prstGeom prst="rect">
            <a:avLst/>
          </a:prstGeom>
        </p:spPr>
      </p:pic>
      <p:pic>
        <p:nvPicPr>
          <p:cNvPr id="2" name="Picture 1"/>
          <p:cNvPicPr>
            <a:picLocks noChangeAspect="1"/>
          </p:cNvPicPr>
          <p:nvPr/>
        </p:nvPicPr>
        <p:blipFill>
          <a:blip r:embed="rId14"/>
          <a:stretch>
            <a:fillRect/>
          </a:stretch>
        </p:blipFill>
        <p:spPr>
          <a:xfrm>
            <a:off x="3281250" y="1272350"/>
            <a:ext cx="3025139" cy="1639237"/>
          </a:xfrm>
          <a:prstGeom prst="rect">
            <a:avLst/>
          </a:prstGeom>
        </p:spPr>
      </p:pic>
      <p:pic>
        <p:nvPicPr>
          <p:cNvPr id="9" name="Picture 8"/>
          <p:cNvPicPr>
            <a:picLocks noChangeAspect="1"/>
          </p:cNvPicPr>
          <p:nvPr/>
        </p:nvPicPr>
        <p:blipFill>
          <a:blip r:embed="rId15"/>
          <a:stretch>
            <a:fillRect/>
          </a:stretch>
        </p:blipFill>
        <p:spPr>
          <a:xfrm>
            <a:off x="1114937" y="2225892"/>
            <a:ext cx="8077900" cy="3426249"/>
          </a:xfrm>
          <a:prstGeom prst="rect">
            <a:avLst/>
          </a:prstGeom>
        </p:spPr>
      </p:pic>
      <p:pic>
        <p:nvPicPr>
          <p:cNvPr id="27" name="Picture 26"/>
          <p:cNvPicPr>
            <a:picLocks noChangeAspect="1"/>
          </p:cNvPicPr>
          <p:nvPr/>
        </p:nvPicPr>
        <p:blipFill>
          <a:blip r:embed="rId16"/>
          <a:stretch>
            <a:fillRect/>
          </a:stretch>
        </p:blipFill>
        <p:spPr>
          <a:xfrm>
            <a:off x="3567026" y="4986357"/>
            <a:ext cx="3103133" cy="749873"/>
          </a:xfrm>
          <a:prstGeom prst="rect">
            <a:avLst/>
          </a:prstGeom>
        </p:spPr>
      </p:pic>
    </p:spTree>
    <p:extLst>
      <p:ext uri="{BB962C8B-B14F-4D97-AF65-F5344CB8AC3E}">
        <p14:creationId xmlns:p14="http://schemas.microsoft.com/office/powerpoint/2010/main" val="30290237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11785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16442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41774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7000" b="94600" l="10000" r="95200"/>
                    </a14:imgEffect>
                  </a14:imgLayer>
                </a14:imgProps>
              </a:ext>
            </a:extLst>
          </a:blip>
          <a:stretch>
            <a:fillRect/>
          </a:stretch>
        </p:blipFill>
        <p:spPr>
          <a:xfrm>
            <a:off x="157534" y="1057124"/>
            <a:ext cx="4197489" cy="4197489"/>
          </a:xfrm>
          <a:prstGeom prst="rect">
            <a:avLst/>
          </a:prstGeom>
        </p:spPr>
      </p:pic>
      <p:sp>
        <p:nvSpPr>
          <p:cNvPr id="3" name="TextBox 2"/>
          <p:cNvSpPr txBox="1"/>
          <p:nvPr/>
        </p:nvSpPr>
        <p:spPr>
          <a:xfrm>
            <a:off x="4060556" y="1632374"/>
            <a:ext cx="7470183" cy="3046988"/>
          </a:xfrm>
          <a:prstGeom prst="rect">
            <a:avLst/>
          </a:prstGeom>
          <a:noFill/>
        </p:spPr>
        <p:txBody>
          <a:bodyPr wrap="square" rtlCol="0">
            <a:spAutoFit/>
          </a:bodyPr>
          <a:lstStyle/>
          <a:p>
            <a:pPr algn="just"/>
            <a:r>
              <a:rPr lang="nl-NL" sz="4800" b="1" dirty="0">
                <a:solidFill>
                  <a:srgbClr val="C00000"/>
                </a:solidFill>
                <a:latin typeface="Cambria" panose="02040503050406030204" pitchFamily="18" charset="0"/>
                <a:ea typeface="Cambria" panose="02040503050406030204" pitchFamily="18" charset="0"/>
              </a:rPr>
              <a:t>Nấm kim châm màu trắng ngà, hình giá đậu, có phần mũ nấm tròn nhỏ xíu và thân dài và rất nhỏ.</a:t>
            </a:r>
            <a:endParaRPr lang="en-US" sz="4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41947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5200" b="96800" l="10000" r="89800"/>
                    </a14:imgEffect>
                  </a14:imgLayer>
                </a14:imgProps>
              </a:ext>
            </a:extLst>
          </a:blip>
          <a:stretch>
            <a:fillRect/>
          </a:stretch>
        </p:blipFill>
        <p:spPr>
          <a:xfrm>
            <a:off x="312291" y="1071709"/>
            <a:ext cx="4089227" cy="4089227"/>
          </a:xfrm>
          <a:prstGeom prst="rect">
            <a:avLst/>
          </a:prstGeom>
        </p:spPr>
      </p:pic>
      <p:sp>
        <p:nvSpPr>
          <p:cNvPr id="3" name="TextBox 2"/>
          <p:cNvSpPr txBox="1"/>
          <p:nvPr/>
        </p:nvSpPr>
        <p:spPr>
          <a:xfrm>
            <a:off x="4401518" y="1845103"/>
            <a:ext cx="7067227" cy="2123658"/>
          </a:xfrm>
          <a:prstGeom prst="rect">
            <a:avLst/>
          </a:prstGeom>
          <a:noFill/>
        </p:spPr>
        <p:txBody>
          <a:bodyPr wrap="square" rtlCol="0">
            <a:spAutoFit/>
          </a:bodyPr>
          <a:lstStyle/>
          <a:p>
            <a:pPr algn="just"/>
            <a:r>
              <a:rPr lang="nl-NL" sz="4400" b="1">
                <a:solidFill>
                  <a:srgbClr val="002060"/>
                </a:solidFill>
                <a:latin typeface="Cambria" panose="02040503050406030204" pitchFamily="18" charset="0"/>
                <a:ea typeface="Cambria" panose="02040503050406030204" pitchFamily="18" charset="0"/>
              </a:rPr>
              <a:t>Nấm đùi gà, có phần nón hình cầu, thân nhỏ dài giống như đùi gà.</a:t>
            </a:r>
            <a:endParaRPr lang="en-US" sz="4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2090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0944" y="2244389"/>
            <a:ext cx="4740181" cy="2901048"/>
          </a:xfrm>
          <a:prstGeom prst="rect">
            <a:avLst/>
          </a:prstGeom>
        </p:spPr>
      </p:pic>
      <p:sp>
        <p:nvSpPr>
          <p:cNvPr id="3" name="TextBox 2"/>
          <p:cNvSpPr txBox="1"/>
          <p:nvPr/>
        </p:nvSpPr>
        <p:spPr>
          <a:xfrm>
            <a:off x="5036950" y="1012079"/>
            <a:ext cx="6602278" cy="2123658"/>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Nấm mỡ có mùi hương rất thơm, màu trắng, rất nhiều chất dinh dưỡng.</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3165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589" b="100000" l="10000" r="89222"/>
                    </a14:imgEffect>
                  </a14:imgLayer>
                </a14:imgProps>
              </a:ext>
            </a:extLst>
          </a:blip>
          <a:stretch>
            <a:fillRect/>
          </a:stretch>
        </p:blipFill>
        <p:spPr>
          <a:xfrm>
            <a:off x="6090833" y="1152288"/>
            <a:ext cx="5439905" cy="3735401"/>
          </a:xfrm>
          <a:prstGeom prst="rect">
            <a:avLst/>
          </a:prstGeom>
        </p:spPr>
      </p:pic>
      <p:sp>
        <p:nvSpPr>
          <p:cNvPr id="3" name="TextBox 2"/>
          <p:cNvSpPr txBox="1"/>
          <p:nvPr/>
        </p:nvSpPr>
        <p:spPr>
          <a:xfrm>
            <a:off x="557939" y="1601015"/>
            <a:ext cx="6183824" cy="2800767"/>
          </a:xfrm>
          <a:prstGeom prst="rect">
            <a:avLst/>
          </a:prstGeom>
          <a:noFill/>
        </p:spPr>
        <p:txBody>
          <a:bodyPr wrap="square" rtlCol="0">
            <a:spAutoFit/>
          </a:bodyPr>
          <a:lstStyle/>
          <a:p>
            <a:pPr algn="just"/>
            <a:r>
              <a:rPr lang="nl-NL" sz="4400" b="1" dirty="0">
                <a:solidFill>
                  <a:schemeClr val="accent6">
                    <a:lumMod val="50000"/>
                  </a:schemeClr>
                </a:solidFill>
                <a:latin typeface="Cambria" panose="02040503050406030204" pitchFamily="18" charset="0"/>
                <a:ea typeface="Cambria" panose="02040503050406030204" pitchFamily="18" charset="0"/>
              </a:rPr>
              <a:t>Nấm hương có dạng như cái ô, màu nâu nhạt, có nhiều chất dinh dưỡng.</a:t>
            </a:r>
            <a:endParaRPr lang="en-US" sz="4400" b="1" dirty="0">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9375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687" t="9775" r="31542" b="23183"/>
          <a:stretch/>
        </p:blipFill>
        <p:spPr>
          <a:xfrm>
            <a:off x="4320337" y="234094"/>
            <a:ext cx="2097741" cy="1719459"/>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rot="274002">
            <a:off x="7934037" y="2142740"/>
            <a:ext cx="4257963" cy="4570657"/>
          </a:xfrm>
          <a:prstGeom prst="rect">
            <a:avLst/>
          </a:prstGeom>
        </p:spPr>
      </p:pic>
      <p:pic>
        <p:nvPicPr>
          <p:cNvPr id="4" name="Picture 3"/>
          <p:cNvPicPr>
            <a:picLocks noChangeAspect="1"/>
          </p:cNvPicPr>
          <p:nvPr/>
        </p:nvPicPr>
        <p:blipFill>
          <a:blip r:embed="rId5"/>
          <a:stretch>
            <a:fillRect/>
          </a:stretch>
        </p:blipFill>
        <p:spPr>
          <a:xfrm>
            <a:off x="555970" y="1772248"/>
            <a:ext cx="9804425" cy="3264834"/>
          </a:xfrm>
          <a:prstGeom prst="rect">
            <a:avLst/>
          </a:prstGeom>
        </p:spPr>
      </p:pic>
    </p:spTree>
    <p:extLst>
      <p:ext uri="{BB962C8B-B14F-4D97-AF65-F5344CB8AC3E}">
        <p14:creationId xmlns:p14="http://schemas.microsoft.com/office/powerpoint/2010/main" val="3754219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4" name="图片 3">
            <a:extLst>
              <a:ext uri="{FF2B5EF4-FFF2-40B4-BE49-F238E27FC236}">
                <a16:creationId xmlns:a16="http://schemas.microsoft.com/office/drawing/2014/main" xmlns="" id="{1C4287A4-9A51-4913-B293-EBF389B532F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15717" y="558800"/>
            <a:ext cx="9955483" cy="5972086"/>
          </a:xfrm>
          <a:prstGeom prst="rect">
            <a:avLst/>
          </a:prstGeom>
        </p:spPr>
      </p:pic>
      <p:pic>
        <p:nvPicPr>
          <p:cNvPr id="5" name="图片 21" descr="图片包含 徽标&#10;&#10;描述已自动生成">
            <a:extLst>
              <a:ext uri="{FF2B5EF4-FFF2-40B4-BE49-F238E27FC236}">
                <a16:creationId xmlns:a16="http://schemas.microsoft.com/office/drawing/2014/main" xmlns="" id="{91846576-904F-4B31-94A4-B02C28AA6D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673" y="600761"/>
            <a:ext cx="1925502" cy="1770833"/>
          </a:xfrm>
          <a:prstGeom prst="rect">
            <a:avLst/>
          </a:prstGeom>
        </p:spPr>
      </p:pic>
      <p:pic>
        <p:nvPicPr>
          <p:cNvPr id="6" name="图片 14">
            <a:extLst>
              <a:ext uri="{FF2B5EF4-FFF2-40B4-BE49-F238E27FC236}">
                <a16:creationId xmlns:a16="http://schemas.microsoft.com/office/drawing/2014/main" xmlns="" id="{835B81E9-A57C-4C69-AFEE-976A8B26F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xmlns="" id="{8E132414-F48A-4F74-8C03-8934F1EA7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8" name="图片 17" descr="图片包含 游戏机, 灯, 灯光&#10;&#10;描述已自动生成">
            <a:extLst>
              <a:ext uri="{FF2B5EF4-FFF2-40B4-BE49-F238E27FC236}">
                <a16:creationId xmlns:a16="http://schemas.microsoft.com/office/drawing/2014/main" xmlns="" id="{730F09BB-B46D-4577-AE20-54277DB718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4796" y="1486178"/>
            <a:ext cx="1575208" cy="1575208"/>
          </a:xfrm>
          <a:prstGeom prst="rect">
            <a:avLst/>
          </a:prstGeom>
        </p:spPr>
      </p:pic>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284" r="99205">
                        <a14:foregroundMark x1="27841" y1="13879" x2="27841" y2="17212"/>
                        <a14:foregroundMark x1="38295" y1="19152" x2="38011" y2="22485"/>
                        <a14:foregroundMark x1="44034" y1="1697" x2="46080" y2="1697"/>
                        <a14:foregroundMark x1="64034" y1="11697" x2="68239" y2="16667"/>
                        <a14:foregroundMark x1="77614" y1="31939" x2="79148" y2="35818"/>
                      </a14:backgroundRemoval>
                    </a14:imgEffect>
                  </a14:imgLayer>
                </a14:imgProps>
              </a:ext>
              <a:ext uri="{28A0092B-C50C-407E-A947-70E740481C1C}">
                <a14:useLocalDpi xmlns:a14="http://schemas.microsoft.com/office/drawing/2010/main" val="0"/>
              </a:ext>
            </a:extLst>
          </a:blip>
          <a:stretch>
            <a:fillRect/>
          </a:stretch>
        </p:blipFill>
        <p:spPr>
          <a:xfrm>
            <a:off x="8290335" y="3448051"/>
            <a:ext cx="3637612" cy="3409950"/>
          </a:xfrm>
          <a:prstGeom prst="rect">
            <a:avLst/>
          </a:prstGeom>
        </p:spPr>
      </p:pic>
      <p:pic>
        <p:nvPicPr>
          <p:cNvPr id="10" name="Picture 9"/>
          <p:cNvPicPr>
            <a:picLocks noChangeAspect="1"/>
          </p:cNvPicPr>
          <p:nvPr/>
        </p:nvPicPr>
        <p:blipFill>
          <a:blip r:embed="rId11"/>
          <a:stretch>
            <a:fillRect/>
          </a:stretch>
        </p:blipFill>
        <p:spPr>
          <a:xfrm>
            <a:off x="3613890" y="1291115"/>
            <a:ext cx="4459593" cy="1587557"/>
          </a:xfrm>
          <a:prstGeom prst="rect">
            <a:avLst/>
          </a:prstGeom>
        </p:spPr>
      </p:pic>
      <p:pic>
        <p:nvPicPr>
          <p:cNvPr id="12" name="Picture 11"/>
          <p:cNvPicPr>
            <a:picLocks noChangeAspect="1"/>
          </p:cNvPicPr>
          <p:nvPr/>
        </p:nvPicPr>
        <p:blipFill>
          <a:blip r:embed="rId12"/>
          <a:stretch>
            <a:fillRect/>
          </a:stretch>
        </p:blipFill>
        <p:spPr>
          <a:xfrm>
            <a:off x="543434" y="1943480"/>
            <a:ext cx="9443522" cy="4438273"/>
          </a:xfrm>
          <a:prstGeom prst="rect">
            <a:avLst/>
          </a:prstGeom>
        </p:spPr>
      </p:pic>
    </p:spTree>
    <p:extLst>
      <p:ext uri="{BB962C8B-B14F-4D97-AF65-F5344CB8AC3E}">
        <p14:creationId xmlns:p14="http://schemas.microsoft.com/office/powerpoint/2010/main" val="592743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xmlns="" id="{BC5BEAEB-E389-7C3C-041A-F2DB4F5AE20A}"/>
              </a:ext>
            </a:extLst>
          </p:cNvPr>
          <p:cNvGrpSpPr/>
          <p:nvPr/>
        </p:nvGrpSpPr>
        <p:grpSpPr>
          <a:xfrm>
            <a:off x="1518833" y="419110"/>
            <a:ext cx="8694549" cy="829649"/>
            <a:chOff x="1147156" y="572516"/>
            <a:chExt cx="12988181" cy="410815"/>
          </a:xfrm>
        </p:grpSpPr>
        <p:sp>
          <p:nvSpPr>
            <p:cNvPr id="4" name="Flowchart: Alternate Process 3">
              <a:extLst>
                <a:ext uri="{FF2B5EF4-FFF2-40B4-BE49-F238E27FC236}">
                  <a16:creationId xmlns:a16="http://schemas.microsoft.com/office/drawing/2014/main" xmlns=""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xmlns="" id="{FF6F49AC-3F83-46CA-AC9E-5A46576F40A2}"/>
                </a:ext>
              </a:extLst>
            </p:cNvPr>
            <p:cNvSpPr txBox="1"/>
            <p:nvPr/>
          </p:nvSpPr>
          <p:spPr>
            <a:xfrm>
              <a:off x="1147156" y="580311"/>
              <a:ext cx="12988181" cy="350522"/>
            </a:xfrm>
            <a:prstGeom prst="rect">
              <a:avLst/>
            </a:prstGeom>
            <a:noFill/>
          </p:spPr>
          <p:txBody>
            <a:bodyPr wrap="square">
              <a:spAutoFit/>
            </a:bodyPr>
            <a:lstStyle/>
            <a:p>
              <a:pPr algn="ctr"/>
              <a:r>
                <a:rPr lang="en-US" sz="4000" b="1">
                  <a:solidFill>
                    <a:srgbClr val="009999"/>
                  </a:solidFill>
                  <a:latin typeface="Cambria" panose="02040503050406030204" pitchFamily="18" charset="0"/>
                </a:rPr>
                <a:t>Đọc thông tin trang 76 sgk. </a:t>
              </a:r>
              <a:endParaRPr lang="en-US" sz="4000" b="1" i="0">
                <a:solidFill>
                  <a:srgbClr val="009999"/>
                </a:solidFill>
                <a:effectLst/>
                <a:latin typeface="Cambria" panose="02040503050406030204" pitchFamily="18" charset="0"/>
              </a:endParaRPr>
            </a:p>
          </p:txBody>
        </p:sp>
      </p:grpSp>
      <p:sp>
        <p:nvSpPr>
          <p:cNvPr id="6" name="TextBox 5"/>
          <p:cNvSpPr txBox="1"/>
          <p:nvPr/>
        </p:nvSpPr>
        <p:spPr>
          <a:xfrm>
            <a:off x="599318" y="1566713"/>
            <a:ext cx="10931422" cy="2252924"/>
          </a:xfrm>
          <a:prstGeom prst="rect">
            <a:avLst/>
          </a:prstGeom>
          <a:noFill/>
        </p:spPr>
        <p:txBody>
          <a:bodyPr wrap="square" rtlCol="0">
            <a:spAutoFit/>
          </a:bodyPr>
          <a:lstStyle/>
          <a:p>
            <a:pPr algn="just">
              <a:lnSpc>
                <a:spcPct val="130000"/>
              </a:lnSpc>
            </a:pPr>
            <a:r>
              <a:rPr lang="en-US" sz="3600" b="1" dirty="0" err="1">
                <a:solidFill>
                  <a:srgbClr val="0070C0"/>
                </a:solidFill>
                <a:latin typeface="Cambria" panose="02040503050406030204" pitchFamily="18" charset="0"/>
                <a:ea typeface="Cambria" panose="02040503050406030204" pitchFamily="18" charset="0"/>
              </a:rPr>
              <a:t>Người</a:t>
            </a:r>
            <a:r>
              <a:rPr lang="en-US" sz="3600" b="1" dirty="0">
                <a:solidFill>
                  <a:srgbClr val="0070C0"/>
                </a:solidFill>
                <a:latin typeface="Cambria" panose="02040503050406030204" pitchFamily="18" charset="0"/>
                <a:ea typeface="Cambria" panose="02040503050406030204" pitchFamily="18" charset="0"/>
              </a:rPr>
              <a:t> ta </a:t>
            </a:r>
            <a:r>
              <a:rPr lang="en-US" sz="3600" b="1" dirty="0" err="1">
                <a:solidFill>
                  <a:srgbClr val="0070C0"/>
                </a:solidFill>
                <a:latin typeface="Cambria" panose="02040503050406030204" pitchFamily="18" charset="0"/>
                <a:ea typeface="Cambria" panose="02040503050406030204" pitchFamily="18" charset="0"/>
              </a:rPr>
              <a:t>sử</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dụng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nấm</a:t>
            </a:r>
            <a:r>
              <a:rPr lang="en-US" sz="3600" b="1" dirty="0">
                <a:solidFill>
                  <a:srgbClr val="0070C0"/>
                </a:solidFill>
                <a:latin typeface="Cambria" panose="02040503050406030204" pitchFamily="18" charset="0"/>
                <a:ea typeface="Cambria" panose="02040503050406030204" pitchFamily="18" charset="0"/>
              </a:rPr>
              <a:t> men </a:t>
            </a:r>
            <a:r>
              <a:rPr lang="en-US" sz="3600" b="1" dirty="0" err="1">
                <a:solidFill>
                  <a:srgbClr val="0070C0"/>
                </a:solidFill>
                <a:latin typeface="Cambria" panose="02040503050406030204" pitchFamily="18" charset="0"/>
                <a:ea typeface="Cambria" panose="02040503050406030204" pitchFamily="18" charset="0"/>
              </a:rPr>
              <a:t>để</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tạo</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ra</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các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sản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phẩm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đa</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dạng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như</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làm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bánh</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mì</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bánh</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bao</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lên</a:t>
            </a:r>
            <a:r>
              <a:rPr lang="en-US" sz="3600" b="1" dirty="0">
                <a:solidFill>
                  <a:srgbClr val="0070C0"/>
                </a:solidFill>
                <a:latin typeface="Cambria" panose="02040503050406030204" pitchFamily="18" charset="0"/>
                <a:ea typeface="Cambria" panose="02040503050406030204" pitchFamily="18" charset="0"/>
              </a:rPr>
              <a:t> men </a:t>
            </a:r>
            <a:r>
              <a:rPr lang="en-US" sz="3600" b="1" dirty="0" err="1">
                <a:solidFill>
                  <a:srgbClr val="0070C0"/>
                </a:solidFill>
                <a:latin typeface="Cambria" panose="02040503050406030204" pitchFamily="18" charset="0"/>
                <a:ea typeface="Cambria" panose="02040503050406030204" pitchFamily="18" charset="0"/>
              </a:rPr>
              <a:t>rượu</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trong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sản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xuất</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rượu</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bia</a:t>
            </a:r>
            <a:r>
              <a:rPr lang="en-US" sz="3600" b="1" dirty="0">
                <a:solidFill>
                  <a:srgbClr val="0070C0"/>
                </a:solidFill>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1364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441" y="1536417"/>
            <a:ext cx="11174278" cy="3647152"/>
          </a:xfrm>
          <a:prstGeom prst="rect">
            <a:avLst/>
          </a:prstGeom>
          <a:noFill/>
        </p:spPr>
        <p:txBody>
          <a:bodyPr wrap="square" rtlCol="0">
            <a:spAutoFit/>
          </a:bodyPr>
          <a:lstStyle/>
          <a:p>
            <a:pPr algn="just"/>
            <a:r>
              <a:rPr lang="en-US" sz="3300" b="1">
                <a:solidFill>
                  <a:schemeClr val="accent2">
                    <a:lumMod val="75000"/>
                  </a:schemeClr>
                </a:solidFill>
                <a:latin typeface="Cambria" panose="02040503050406030204" pitchFamily="18" charset="0"/>
                <a:ea typeface="Cambria" panose="02040503050406030204" pitchFamily="18" charset="0"/>
              </a:rPr>
              <a:t>- Khám phá được ích lợi của một số nấm men trong chế biến thực phẩm (ví dụ: làm bánh mì,…) thông qua thí nghiệm thực hành hoặc quan sát tranh ảnh, video.</a:t>
            </a:r>
          </a:p>
          <a:p>
            <a:pPr algn="just"/>
            <a:r>
              <a:rPr lang="en-US" sz="3300" b="1">
                <a:solidFill>
                  <a:schemeClr val="accent2">
                    <a:lumMod val="75000"/>
                  </a:schemeClr>
                </a:solidFill>
                <a:latin typeface="Cambria" panose="02040503050406030204" pitchFamily="18" charset="0"/>
                <a:ea typeface="Cambria" panose="02040503050406030204" pitchFamily="18" charset="0"/>
              </a:rPr>
              <a:t>- Nếu được và liên hệ thực tế ở gia đình và địa phương về vai trò của nấm men trong đời sống sản xuất và sinh hoạt.</a:t>
            </a:r>
          </a:p>
          <a:p>
            <a:pPr algn="just"/>
            <a:r>
              <a:rPr lang="en-US" sz="3300" b="1">
                <a:solidFill>
                  <a:schemeClr val="accent2">
                    <a:lumMod val="75000"/>
                  </a:schemeClr>
                </a:solidFill>
                <a:latin typeface="Cambria" panose="02040503050406030204" pitchFamily="18" charset="0"/>
                <a:ea typeface="Cambria" panose="02040503050406030204" pitchFamily="18" charset="0"/>
              </a:rPr>
              <a:t>- Rèn luyện kĩ năng làm thí nghiệm, hoạt động trải nghiệm, qua đó góp phần phát triển năng lực khoa học.</a:t>
            </a:r>
          </a:p>
        </p:txBody>
      </p:sp>
      <p:pic>
        <p:nvPicPr>
          <p:cNvPr id="3" name="Picture 2">
            <a:extLst>
              <a:ext uri="{FF2B5EF4-FFF2-40B4-BE49-F238E27FC236}">
                <a16:creationId xmlns:a16="http://schemas.microsoft.com/office/drawing/2014/main" xmlns="" id="{B5D2DAB1-4E2B-D3BA-EEFF-36D06A6A162B}"/>
              </a:ext>
            </a:extLst>
          </p:cNvPr>
          <p:cNvPicPr>
            <a:picLocks noChangeAspect="1"/>
          </p:cNvPicPr>
          <p:nvPr/>
        </p:nvPicPr>
        <p:blipFill>
          <a:blip r:embed="rId2"/>
          <a:stretch>
            <a:fillRect/>
          </a:stretch>
        </p:blipFill>
        <p:spPr>
          <a:xfrm>
            <a:off x="1965208" y="197637"/>
            <a:ext cx="7580321" cy="1586753"/>
          </a:xfrm>
          <a:prstGeom prst="rect">
            <a:avLst/>
          </a:prstGeom>
        </p:spPr>
      </p:pic>
    </p:spTree>
    <p:extLst>
      <p:ext uri="{BB962C8B-B14F-4D97-AF65-F5344CB8AC3E}">
        <p14:creationId xmlns:p14="http://schemas.microsoft.com/office/powerpoint/2010/main" val="34577021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xmlns=""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xmlns=""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109584" y="1607959"/>
            <a:ext cx="4898559" cy="5258297"/>
          </a:xfrm>
          <a:prstGeom prst="rect">
            <a:avLst/>
          </a:prstGeom>
        </p:spPr>
      </p:pic>
      <p:grpSp>
        <p:nvGrpSpPr>
          <p:cNvPr id="15" name="Group 14"/>
          <p:cNvGrpSpPr/>
          <p:nvPr/>
        </p:nvGrpSpPr>
        <p:grpSpPr>
          <a:xfrm>
            <a:off x="4329469" y="-153264"/>
            <a:ext cx="7863801" cy="5703522"/>
            <a:chOff x="4329469" y="-153264"/>
            <a:chExt cx="7863801" cy="5703522"/>
          </a:xfrm>
        </p:grpSpPr>
        <p:pic>
          <p:nvPicPr>
            <p:cNvPr id="14" name="Picture 13">
              <a:extLst>
                <a:ext uri="{FF2B5EF4-FFF2-40B4-BE49-F238E27FC236}">
                  <a16:creationId xmlns:a16="http://schemas.microsoft.com/office/drawing/2014/main" xmlns=""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314655" y="1773314"/>
              <a:ext cx="5893428" cy="1569660"/>
            </a:xfrm>
            <a:prstGeom prst="rect">
              <a:avLst/>
            </a:prstGeom>
            <a:noFill/>
          </p:spPr>
          <p:txBody>
            <a:bodyPr wrap="square" rtlCol="0">
              <a:spAutoFit/>
            </a:bodyPr>
            <a:lstStyle/>
            <a:p>
              <a:pPr algn="ctr"/>
              <a:r>
                <a:rPr lang="en-US" sz="4800" b="1">
                  <a:solidFill>
                    <a:srgbClr val="0070C0"/>
                  </a:solidFill>
                  <a:latin typeface="Cambria" panose="02040503050406030204" pitchFamily="18" charset="0"/>
                  <a:ea typeface="Cambria" panose="02040503050406030204" pitchFamily="18" charset="0"/>
                </a:rPr>
                <a:t>Người ta sử dụng nấm men để làm gì?</a:t>
              </a:r>
            </a:p>
          </p:txBody>
        </p:sp>
      </p:grpSp>
    </p:spTree>
    <p:extLst>
      <p:ext uri="{BB962C8B-B14F-4D97-AF65-F5344CB8AC3E}">
        <p14:creationId xmlns:p14="http://schemas.microsoft.com/office/powerpoint/2010/main" val="2825134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4907" y="2122059"/>
            <a:ext cx="5566798" cy="3510284"/>
          </a:xfrm>
          <a:prstGeom prst="rect">
            <a:avLst/>
          </a:prstGeom>
        </p:spPr>
      </p:pic>
      <p:pic>
        <p:nvPicPr>
          <p:cNvPr id="3" name="Picture 2"/>
          <p:cNvPicPr>
            <a:picLocks noChangeAspect="1"/>
          </p:cNvPicPr>
          <p:nvPr/>
        </p:nvPicPr>
        <p:blipFill>
          <a:blip r:embed="rId3"/>
          <a:stretch>
            <a:fillRect/>
          </a:stretch>
        </p:blipFill>
        <p:spPr>
          <a:xfrm>
            <a:off x="7060770" y="1859193"/>
            <a:ext cx="4036016" cy="4036016"/>
          </a:xfrm>
          <a:prstGeom prst="rect">
            <a:avLst/>
          </a:prstGeom>
        </p:spPr>
      </p:pic>
      <p:sp>
        <p:nvSpPr>
          <p:cNvPr id="4" name="TextBox 3"/>
          <p:cNvSpPr txBox="1"/>
          <p:nvPr/>
        </p:nvSpPr>
        <p:spPr>
          <a:xfrm>
            <a:off x="684907" y="404340"/>
            <a:ext cx="10675351" cy="1569660"/>
          </a:xfrm>
          <a:prstGeom prst="rect">
            <a:avLst/>
          </a:prstGeom>
          <a:noFill/>
        </p:spPr>
        <p:txBody>
          <a:bodyPr wrap="square" rtlCol="0">
            <a:spAutoFit/>
          </a:bodyPr>
          <a:lstStyle/>
          <a:p>
            <a:pPr algn="just"/>
            <a:r>
              <a:rPr lang="en-US" sz="3200" b="1">
                <a:solidFill>
                  <a:srgbClr val="0070C0"/>
                </a:solidFill>
                <a:latin typeface="Cambria" panose="02040503050406030204" pitchFamily="18" charset="0"/>
                <a:ea typeface="Cambria" panose="02040503050406030204" pitchFamily="18" charset="0"/>
              </a:rPr>
              <a:t>Người ta sử dụng nấm men để tạo ra các sản phẩm đa dạng như làm bánh mì, bánh bao, lên men rượu trong sản xuất rượu, bia,…</a:t>
            </a:r>
            <a:endParaRPr lang="vi-VN"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26523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xmlns="" id="{BC5BEAEB-E389-7C3C-041A-F2DB4F5AE20A}"/>
              </a:ext>
            </a:extLst>
          </p:cNvPr>
          <p:cNvGrpSpPr/>
          <p:nvPr/>
        </p:nvGrpSpPr>
        <p:grpSpPr>
          <a:xfrm>
            <a:off x="849215" y="339566"/>
            <a:ext cx="10443735" cy="1243325"/>
            <a:chOff x="1147156" y="572516"/>
            <a:chExt cx="12988181" cy="410815"/>
          </a:xfrm>
        </p:grpSpPr>
        <p:sp>
          <p:nvSpPr>
            <p:cNvPr id="6" name="Flowchart: Alternate Process 5">
              <a:extLst>
                <a:ext uri="{FF2B5EF4-FFF2-40B4-BE49-F238E27FC236}">
                  <a16:creationId xmlns:a16="http://schemas.microsoft.com/office/drawing/2014/main" xmlns=""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xmlns=""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a:solidFill>
                    <a:srgbClr val="009999"/>
                  </a:solidFill>
                  <a:effectLst/>
                  <a:latin typeface="Cambria" panose="02040503050406030204" pitchFamily="18" charset="0"/>
                </a:rPr>
                <a:t>1. Quan sát hình 5 và đọc thông tin về quy trình làm bánh mì và trả lời câu hỏi:</a:t>
              </a:r>
            </a:p>
          </p:txBody>
        </p:sp>
      </p:grpSp>
      <p:sp>
        <p:nvSpPr>
          <p:cNvPr id="8" name="TextBox 7"/>
          <p:cNvSpPr txBox="1"/>
          <p:nvPr/>
        </p:nvSpPr>
        <p:spPr>
          <a:xfrm>
            <a:off x="445198" y="1771609"/>
            <a:ext cx="11251768" cy="3647152"/>
          </a:xfrm>
          <a:prstGeom prst="rect">
            <a:avLst/>
          </a:prstGeom>
          <a:noFill/>
        </p:spPr>
        <p:txBody>
          <a:bodyPr wrap="square" rtlCol="0">
            <a:spAutoFit/>
          </a:bodyPr>
          <a:lstStyle/>
          <a:p>
            <a:pPr algn="just">
              <a:spcBef>
                <a:spcPts val="600"/>
              </a:spcBef>
            </a:pPr>
            <a:r>
              <a:rPr lang="nl-NL" sz="3600" dirty="0">
                <a:solidFill>
                  <a:srgbClr val="002060"/>
                </a:solidFill>
                <a:latin typeface="Cambria" panose="02040503050406030204" pitchFamily="18" charset="0"/>
                <a:ea typeface="Cambria" panose="02040503050406030204" pitchFamily="18" charset="0"/>
              </a:rPr>
              <a:t>+ Các nguyên vật liệu và dụng cụ cần thiết để làm bánh mì là gì?</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Em hãy nêu quy trình các bước cần thực hiện để làm bánh mì?</a:t>
            </a: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nhào kĩ bột.</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ủ bột khoảng 30-40 phút với khăn ẩm? </a:t>
            </a:r>
            <a:endParaRPr lang="en-US" sz="3600" dirty="0">
              <a:solidFill>
                <a:srgbClr val="00206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5268" y="3246496"/>
            <a:ext cx="5496732" cy="3750988"/>
          </a:xfrm>
          <a:prstGeom prst="rect">
            <a:avLst/>
          </a:prstGeom>
        </p:spPr>
      </p:pic>
    </p:spTree>
    <p:extLst>
      <p:ext uri="{BB962C8B-B14F-4D97-AF65-F5344CB8AC3E}">
        <p14:creationId xmlns:p14="http://schemas.microsoft.com/office/powerpoint/2010/main" val="636470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7844" y="2770572"/>
            <a:ext cx="6194156" cy="4226912"/>
          </a:xfrm>
          <a:prstGeom prst="rect">
            <a:avLst/>
          </a:prstGeom>
        </p:spPr>
      </p:pic>
      <p:sp>
        <p:nvSpPr>
          <p:cNvPr id="3" name="TextBox 2"/>
          <p:cNvSpPr txBox="1"/>
          <p:nvPr/>
        </p:nvSpPr>
        <p:spPr>
          <a:xfrm>
            <a:off x="553686" y="531744"/>
            <a:ext cx="11251768" cy="2062103"/>
          </a:xfrm>
          <a:prstGeom prst="rect">
            <a:avLst/>
          </a:prstGeom>
          <a:noFill/>
        </p:spPr>
        <p:txBody>
          <a:bodyPr wrap="square" rtlCol="0">
            <a:spAutoFit/>
          </a:bodyPr>
          <a:lstStyle/>
          <a:p>
            <a:pPr algn="just"/>
            <a:r>
              <a:rPr lang="nl-NL" sz="3200" dirty="0">
                <a:solidFill>
                  <a:srgbClr val="002060"/>
                </a:solidFill>
                <a:latin typeface="Cambria" panose="02040503050406030204" pitchFamily="18" charset="0"/>
                <a:ea typeface="Cambria" panose="02040503050406030204" pitchFamily="18" charset="0"/>
              </a:rPr>
              <a:t>+ Các nguyên vật liệu và dụng cụ cần thiết để làm bánh mì là gì?</a:t>
            </a:r>
            <a:endParaRPr lang="en-US" sz="3200" dirty="0">
              <a:solidFill>
                <a:srgbClr val="002060"/>
              </a:solidFill>
              <a:latin typeface="Cambria" panose="02040503050406030204" pitchFamily="18" charset="0"/>
              <a:ea typeface="Cambria" panose="02040503050406030204" pitchFamily="18" charset="0"/>
            </a:endParaRPr>
          </a:p>
          <a:p>
            <a:pPr algn="just"/>
            <a:r>
              <a:rPr lang="nl-NL" sz="3200" dirty="0">
                <a:solidFill>
                  <a:srgbClr val="002060"/>
                </a:solidFill>
                <a:latin typeface="Cambria" panose="02040503050406030204" pitchFamily="18" charset="0"/>
                <a:ea typeface="Cambria" panose="02040503050406030204" pitchFamily="18" charset="0"/>
              </a:rPr>
              <a:t>+ Em hãy nêu quy trình các bước cần thực hiện để làm bánh mì?</a:t>
            </a:r>
          </a:p>
          <a:p>
            <a:pPr algn="just"/>
            <a:r>
              <a:rPr lang="nl-NL" sz="3200" dirty="0">
                <a:solidFill>
                  <a:srgbClr val="002060"/>
                </a:solidFill>
                <a:latin typeface="Cambria" panose="02040503050406030204" pitchFamily="18" charset="0"/>
                <a:ea typeface="Cambria" panose="02040503050406030204" pitchFamily="18" charset="0"/>
              </a:rPr>
              <a:t>+ Vì sao phải nhào kĩ bột?</a:t>
            </a:r>
            <a:endParaRPr lang="en-US" sz="3200" dirty="0">
              <a:solidFill>
                <a:srgbClr val="002060"/>
              </a:solidFill>
              <a:latin typeface="Cambria" panose="02040503050406030204" pitchFamily="18" charset="0"/>
              <a:ea typeface="Cambria" panose="02040503050406030204" pitchFamily="18" charset="0"/>
            </a:endParaRPr>
          </a:p>
          <a:p>
            <a:pPr algn="just"/>
            <a:r>
              <a:rPr lang="nl-NL" sz="3200" dirty="0">
                <a:solidFill>
                  <a:srgbClr val="002060"/>
                </a:solidFill>
                <a:latin typeface="Cambria" panose="02040503050406030204" pitchFamily="18" charset="0"/>
                <a:ea typeface="Cambria" panose="02040503050406030204" pitchFamily="18" charset="0"/>
              </a:rPr>
              <a:t>+ Vì sao phải ủ bột khoảng 30-40 phút với khăn ẩm? </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720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xmlns="" id="{BC5BEAEB-E389-7C3C-041A-F2DB4F5AE20A}"/>
              </a:ext>
            </a:extLst>
          </p:cNvPr>
          <p:cNvGrpSpPr/>
          <p:nvPr/>
        </p:nvGrpSpPr>
        <p:grpSpPr>
          <a:xfrm>
            <a:off x="849215" y="339566"/>
            <a:ext cx="10443735" cy="1243325"/>
            <a:chOff x="1147156" y="572516"/>
            <a:chExt cx="12988181" cy="410815"/>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xmlns=""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a:solidFill>
                    <a:srgbClr val="009999"/>
                  </a:solidFill>
                  <a:effectLst/>
                  <a:latin typeface="Cambria" panose="02040503050406030204" pitchFamily="18" charset="0"/>
                </a:rPr>
                <a:t>Quan sát hình 5 và đọc thông tin về quy trình làm bánh mì.</a:t>
              </a:r>
            </a:p>
          </p:txBody>
        </p:sp>
      </p:grpSp>
      <p:sp>
        <p:nvSpPr>
          <p:cNvPr id="6" name="TextBox 5"/>
          <p:cNvSpPr txBox="1"/>
          <p:nvPr/>
        </p:nvSpPr>
        <p:spPr>
          <a:xfrm>
            <a:off x="849215" y="1704813"/>
            <a:ext cx="10817815" cy="3647152"/>
          </a:xfrm>
          <a:prstGeom prst="rect">
            <a:avLst/>
          </a:prstGeom>
          <a:noFill/>
        </p:spPr>
        <p:txBody>
          <a:bodyPr wrap="square" rtlCol="0">
            <a:spAutoFit/>
          </a:bodyPr>
          <a:lstStyle/>
          <a:p>
            <a:r>
              <a:rPr lang="en-US" sz="3300" b="1">
                <a:solidFill>
                  <a:srgbClr val="0070C0"/>
                </a:solidFill>
                <a:latin typeface="Cambria" panose="02040503050406030204" pitchFamily="18" charset="0"/>
                <a:ea typeface="Cambria" panose="02040503050406030204" pitchFamily="18" charset="0"/>
              </a:rPr>
              <a:t>Chuẩn bị:</a:t>
            </a:r>
          </a:p>
          <a:p>
            <a:r>
              <a:rPr lang="en-US" sz="3300" b="1" i="1">
                <a:latin typeface="Cambria" panose="02040503050406030204" pitchFamily="18" charset="0"/>
                <a:ea typeface="Cambria" panose="02040503050406030204" pitchFamily="18" charset="0"/>
              </a:rPr>
              <a:t>Nguyên liệu: </a:t>
            </a:r>
          </a:p>
          <a:p>
            <a:r>
              <a:rPr lang="en-US" sz="3300">
                <a:latin typeface="Cambria" panose="02040503050406030204" pitchFamily="18" charset="0"/>
                <a:ea typeface="Cambria" panose="02040503050406030204" pitchFamily="18" charset="0"/>
              </a:rPr>
              <a:t>Bột mì: 300 g.</a:t>
            </a:r>
          </a:p>
          <a:p>
            <a:r>
              <a:rPr lang="en-US" sz="3300">
                <a:latin typeface="Cambria" panose="02040503050406030204" pitchFamily="18" charset="0"/>
                <a:ea typeface="Cambria" panose="02040503050406030204" pitchFamily="18" charset="0"/>
              </a:rPr>
              <a:t>Nấm men (men nở): 5g.</a:t>
            </a:r>
          </a:p>
          <a:p>
            <a:r>
              <a:rPr lang="en-US" sz="3300">
                <a:latin typeface="Cambria" panose="02040503050406030204" pitchFamily="18" charset="0"/>
                <a:ea typeface="Cambria" panose="02040503050406030204" pitchFamily="18" charset="0"/>
              </a:rPr>
              <a:t>Đường: 20 g.</a:t>
            </a:r>
          </a:p>
          <a:p>
            <a:r>
              <a:rPr lang="en-US" sz="3300">
                <a:latin typeface="Cambria" panose="02040503050406030204" pitchFamily="18" charset="0"/>
                <a:ea typeface="Cambria" panose="02040503050406030204" pitchFamily="18" charset="0"/>
              </a:rPr>
              <a:t>Nước ấm: 200 ml.</a:t>
            </a:r>
          </a:p>
          <a:p>
            <a:r>
              <a:rPr lang="en-US" sz="3300">
                <a:latin typeface="Cambria" panose="02040503050406030204" pitchFamily="18" charset="0"/>
                <a:ea typeface="Cambria" panose="02040503050406030204" pitchFamily="18" charset="0"/>
              </a:rPr>
              <a:t>Dụng cụ: ca, bát, cái cán bột, cân, đũa đồng hồ, găng tay,…</a:t>
            </a:r>
          </a:p>
        </p:txBody>
      </p:sp>
    </p:spTree>
    <p:extLst>
      <p:ext uri="{BB962C8B-B14F-4D97-AF65-F5344CB8AC3E}">
        <p14:creationId xmlns:p14="http://schemas.microsoft.com/office/powerpoint/2010/main" val="13973493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8117" y="1828800"/>
            <a:ext cx="6153580" cy="3443561"/>
          </a:xfrm>
          <a:prstGeom prst="rect">
            <a:avLst/>
          </a:prstGeom>
        </p:spPr>
      </p:pic>
      <p:grpSp>
        <p:nvGrpSpPr>
          <p:cNvPr id="6" name="Group 5"/>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8" name="TextBox 7"/>
          <p:cNvSpPr txBox="1"/>
          <p:nvPr/>
        </p:nvSpPr>
        <p:spPr>
          <a:xfrm>
            <a:off x="6927742" y="1972063"/>
            <a:ext cx="4711486" cy="2800767"/>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1: Cho men nở, đường, nước ấm vào ca rồi khuấy đều.</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71780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pic>
        <p:nvPicPr>
          <p:cNvPr id="6" name="Picture 5"/>
          <p:cNvPicPr>
            <a:picLocks noChangeAspect="1"/>
          </p:cNvPicPr>
          <p:nvPr/>
        </p:nvPicPr>
        <p:blipFill>
          <a:blip r:embed="rId2"/>
          <a:stretch>
            <a:fillRect/>
          </a:stretch>
        </p:blipFill>
        <p:spPr>
          <a:xfrm>
            <a:off x="465802" y="1132473"/>
            <a:ext cx="6203708" cy="3488280"/>
          </a:xfrm>
          <a:prstGeom prst="rect">
            <a:avLst/>
          </a:prstGeom>
        </p:spPr>
      </p:pic>
      <p:sp>
        <p:nvSpPr>
          <p:cNvPr id="7" name="TextBox 6"/>
          <p:cNvSpPr txBox="1"/>
          <p:nvPr/>
        </p:nvSpPr>
        <p:spPr>
          <a:xfrm>
            <a:off x="6927742" y="1972063"/>
            <a:ext cx="4711486" cy="2800767"/>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2: Cho hỗn hợp vừa làm ở bước 1 vào bát bột mì và nhào kĩ.</a:t>
            </a:r>
            <a:endParaRPr lang="en-US" sz="4400" b="1">
              <a:solidFill>
                <a:srgbClr val="0070C0"/>
              </a:solidFill>
              <a:latin typeface="Cambria" panose="02040503050406030204" pitchFamily="18" charset="0"/>
              <a:ea typeface="Cambria" panose="02040503050406030204" pitchFamily="18" charset="0"/>
            </a:endParaRPr>
          </a:p>
        </p:txBody>
      </p:sp>
      <p:grpSp>
        <p:nvGrpSpPr>
          <p:cNvPr id="10" name="Group 9"/>
          <p:cNvGrpSpPr/>
          <p:nvPr/>
        </p:nvGrpSpPr>
        <p:grpSpPr>
          <a:xfrm>
            <a:off x="1034881" y="4636699"/>
            <a:ext cx="4838977" cy="2172973"/>
            <a:chOff x="1034881" y="4636699"/>
            <a:chExt cx="4838977" cy="2172973"/>
          </a:xfrm>
        </p:grpSpPr>
        <p:sp>
          <p:nvSpPr>
            <p:cNvPr id="8" name="矩形: 圆角 11">
              <a:extLst>
                <a:ext uri="{FF2B5EF4-FFF2-40B4-BE49-F238E27FC236}">
                  <a16:creationId xmlns:a16="http://schemas.microsoft.com/office/drawing/2014/main" xmlns="" id="{3ACF7974-899B-4EB0-B7ED-143926AC71B9}"/>
                </a:ext>
              </a:extLst>
            </p:cNvPr>
            <p:cNvSpPr/>
            <p:nvPr/>
          </p:nvSpPr>
          <p:spPr>
            <a:xfrm>
              <a:off x="1034881" y="4636699"/>
              <a:ext cx="4838977" cy="2172973"/>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9" name="TextBox 8"/>
            <p:cNvSpPr txBox="1"/>
            <p:nvPr/>
          </p:nvSpPr>
          <p:spPr>
            <a:xfrm>
              <a:off x="1555826" y="4983964"/>
              <a:ext cx="3797085" cy="1446550"/>
            </a:xfrm>
            <a:prstGeom prst="rect">
              <a:avLst/>
            </a:prstGeom>
            <a:noFill/>
          </p:spPr>
          <p:txBody>
            <a:bodyPr wrap="square" rtlCol="0">
              <a:spAutoFit/>
            </a:bodyPr>
            <a:lstStyle/>
            <a:p>
              <a:pPr algn="ctr"/>
              <a:r>
                <a:rPr lang="en-US" sz="4400" b="1">
                  <a:solidFill>
                    <a:srgbClr val="C00000"/>
                  </a:solidFill>
                  <a:latin typeface="Cambria" panose="02040503050406030204" pitchFamily="18" charset="0"/>
                  <a:ea typeface="Cambria" panose="02040503050406030204" pitchFamily="18" charset="0"/>
                </a:rPr>
                <a:t>Vì sao phải nhào bột kĩ?</a:t>
              </a:r>
            </a:p>
          </p:txBody>
        </p:sp>
      </p:grpSp>
      <p:grpSp>
        <p:nvGrpSpPr>
          <p:cNvPr id="13" name="Group 12"/>
          <p:cNvGrpSpPr/>
          <p:nvPr/>
        </p:nvGrpSpPr>
        <p:grpSpPr>
          <a:xfrm>
            <a:off x="6091022" y="4810331"/>
            <a:ext cx="5765181" cy="1825708"/>
            <a:chOff x="6091022" y="4810331"/>
            <a:chExt cx="5765181" cy="1825708"/>
          </a:xfrm>
        </p:grpSpPr>
        <p:sp>
          <p:nvSpPr>
            <p:cNvPr id="11"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2" name="TextBox 11"/>
            <p:cNvSpPr txBox="1"/>
            <p:nvPr/>
          </p:nvSpPr>
          <p:spPr>
            <a:xfrm>
              <a:off x="6338806" y="4999910"/>
              <a:ext cx="5052448" cy="1446550"/>
            </a:xfrm>
            <a:prstGeom prst="rect">
              <a:avLst/>
            </a:prstGeom>
            <a:noFill/>
          </p:spPr>
          <p:txBody>
            <a:bodyPr wrap="square" rtlCol="0">
              <a:spAutoFit/>
            </a:bodyPr>
            <a:lstStyle/>
            <a:p>
              <a:pPr algn="ctr"/>
              <a:r>
                <a:rPr lang="en-US" sz="4400" b="1">
                  <a:solidFill>
                    <a:schemeClr val="bg1"/>
                  </a:solidFill>
                  <a:latin typeface="Cambria" panose="02040503050406030204" pitchFamily="18" charset="0"/>
                  <a:ea typeface="Cambria" panose="02040503050406030204" pitchFamily="18" charset="0"/>
                </a:rPr>
                <a:t>Để giúp men nở thấm đều vào bột</a:t>
              </a:r>
            </a:p>
          </p:txBody>
        </p:sp>
      </p:grpSp>
      <p:grpSp>
        <p:nvGrpSpPr>
          <p:cNvPr id="14" name="Group 13"/>
          <p:cNvGrpSpPr/>
          <p:nvPr/>
        </p:nvGrpSpPr>
        <p:grpSpPr>
          <a:xfrm>
            <a:off x="6075524" y="4810331"/>
            <a:ext cx="5765181" cy="1825708"/>
            <a:chOff x="6091022" y="4810331"/>
            <a:chExt cx="5765181" cy="1825708"/>
          </a:xfrm>
        </p:grpSpPr>
        <p:sp>
          <p:nvSpPr>
            <p:cNvPr id="15"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6" name="TextBox 15"/>
            <p:cNvSpPr txBox="1"/>
            <p:nvPr/>
          </p:nvSpPr>
          <p:spPr>
            <a:xfrm>
              <a:off x="6338806" y="4999910"/>
              <a:ext cx="5052448" cy="1446550"/>
            </a:xfrm>
            <a:prstGeom prst="rect">
              <a:avLst/>
            </a:prstGeom>
            <a:noFill/>
          </p:spPr>
          <p:txBody>
            <a:bodyPr wrap="square" rtlCol="0">
              <a:spAutoFit/>
            </a:bodyPr>
            <a:lstStyle/>
            <a:p>
              <a:pPr algn="ctr"/>
              <a:r>
                <a:rPr lang="en-US" sz="4400" b="1">
                  <a:solidFill>
                    <a:schemeClr val="bg1"/>
                  </a:solidFill>
                  <a:latin typeface="Cambria" panose="02040503050406030204" pitchFamily="18" charset="0"/>
                  <a:ea typeface="Cambria" panose="02040503050406030204" pitchFamily="18" charset="0"/>
                </a:rPr>
                <a:t>Để giúp men nở thấm đều vào bột</a:t>
              </a:r>
            </a:p>
          </p:txBody>
        </p:sp>
      </p:grpSp>
      <p:pic>
        <p:nvPicPr>
          <p:cNvPr id="17" name="Picture 16"/>
          <p:cNvPicPr>
            <a:picLocks noChangeAspect="1"/>
          </p:cNvPicPr>
          <p:nvPr/>
        </p:nvPicPr>
        <p:blipFill>
          <a:blip r:embed="rId2"/>
          <a:stretch>
            <a:fillRect/>
          </a:stretch>
        </p:blipFill>
        <p:spPr>
          <a:xfrm>
            <a:off x="465802" y="1148419"/>
            <a:ext cx="6203708" cy="3488280"/>
          </a:xfrm>
          <a:prstGeom prst="rect">
            <a:avLst/>
          </a:prstGeom>
        </p:spPr>
      </p:pic>
    </p:spTree>
    <p:extLst>
      <p:ext uri="{BB962C8B-B14F-4D97-AF65-F5344CB8AC3E}">
        <p14:creationId xmlns:p14="http://schemas.microsoft.com/office/powerpoint/2010/main" val="515337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861019" y="4079833"/>
            <a:ext cx="10716215" cy="1446550"/>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3: Ủ bột trong khoảng thời gian từ 30 phút đến 40 phút với khăn ẩm.</a:t>
            </a:r>
            <a:endParaRPr lang="en-US" sz="4400" b="1">
              <a:solidFill>
                <a:srgbClr val="0070C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7" y="1132473"/>
            <a:ext cx="7279090" cy="2649113"/>
          </a:xfrm>
          <a:prstGeom prst="rect">
            <a:avLst/>
          </a:prstGeom>
        </p:spPr>
      </p:pic>
    </p:spTree>
    <p:extLst>
      <p:ext uri="{BB962C8B-B14F-4D97-AF65-F5344CB8AC3E}">
        <p14:creationId xmlns:p14="http://schemas.microsoft.com/office/powerpoint/2010/main" val="1554813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5594888" y="1084445"/>
            <a:ext cx="6044339" cy="2554545"/>
          </a:xfrm>
          <a:prstGeom prst="rect">
            <a:avLst/>
          </a:prstGeom>
          <a:noFill/>
        </p:spPr>
        <p:txBody>
          <a:bodyPr wrap="square" rtlCol="0">
            <a:spAutoFit/>
          </a:bodyPr>
          <a:lstStyle/>
          <a:p>
            <a:pPr algn="just"/>
            <a:r>
              <a:rPr lang="nl-NL" sz="4000" b="1">
                <a:solidFill>
                  <a:srgbClr val="FF5050"/>
                </a:solidFill>
                <a:latin typeface="Cambria" panose="02040503050406030204" pitchFamily="18" charset="0"/>
                <a:ea typeface="Cambria" panose="02040503050406030204" pitchFamily="18" charset="0"/>
              </a:rPr>
              <a:t>Vì sao phải ủ bột trong khoảng thời gian từ 30 phút đến 40 phút với khăn ẩm?</a:t>
            </a:r>
            <a:endParaRPr lang="en-US" sz="4000" b="1">
              <a:solidFill>
                <a:srgbClr val="FF505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8" y="1132474"/>
            <a:ext cx="4976118" cy="2153168"/>
          </a:xfrm>
          <a:prstGeom prst="rect">
            <a:avLst/>
          </a:prstGeom>
        </p:spPr>
      </p:pic>
      <p:grpSp>
        <p:nvGrpSpPr>
          <p:cNvPr id="12" name="Group 11"/>
          <p:cNvGrpSpPr/>
          <p:nvPr/>
        </p:nvGrpSpPr>
        <p:grpSpPr>
          <a:xfrm>
            <a:off x="1193558" y="4066411"/>
            <a:ext cx="10259689" cy="2086415"/>
            <a:chOff x="6091022" y="4810330"/>
            <a:chExt cx="5765181" cy="2086415"/>
          </a:xfrm>
        </p:grpSpPr>
        <p:sp>
          <p:nvSpPr>
            <p:cNvPr id="13"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4" name="TextBox 13"/>
            <p:cNvSpPr txBox="1"/>
            <p:nvPr/>
          </p:nvSpPr>
          <p:spPr>
            <a:xfrm>
              <a:off x="6334765" y="4884041"/>
              <a:ext cx="5416932" cy="1938992"/>
            </a:xfrm>
            <a:prstGeom prst="rect">
              <a:avLst/>
            </a:prstGeom>
            <a:noFill/>
          </p:spPr>
          <p:txBody>
            <a:bodyPr wrap="square" rtlCol="0">
              <a:spAutoFit/>
            </a:bodyPr>
            <a:lstStyle/>
            <a:p>
              <a:pPr algn="ctr"/>
              <a:r>
                <a:rPr lang="nl-NL" sz="4000" b="1">
                  <a:solidFill>
                    <a:schemeClr val="bg1"/>
                  </a:solidFill>
                  <a:latin typeface="Cambria" panose="02040503050406030204" pitchFamily="18" charset="0"/>
                  <a:ea typeface="Cambria" panose="02040503050406030204" pitchFamily="18" charset="0"/>
                </a:rPr>
                <a:t>Để đảm bảo bột không bị khô, có thời gian giúp men nở phát huy tác dụng làm bột có độ mềm, xốp.</a:t>
              </a:r>
              <a:endParaRPr lang="en-US" sz="8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86274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5997844" y="1377822"/>
            <a:ext cx="5765369" cy="3970318"/>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Bước 4</a:t>
            </a:r>
            <a:r>
              <a:rPr lang="nl-NL" sz="3600" b="1">
                <a:solidFill>
                  <a:srgbClr val="0070C0"/>
                </a:solidFill>
                <a:latin typeface="Cambria" panose="02040503050406030204" pitchFamily="18" charset="0"/>
                <a:ea typeface="Cambria" panose="02040503050406030204" pitchFamily="18" charset="0"/>
              </a:rPr>
              <a:t>: Cho bột lên mặt phẳng, tiến hành cán bột cho đến khi bột chuyển sang trạng thái mịn, dai và kéo được mỏng. Chia bột thành khối nhỏ và tạo hình phù hợp.</a:t>
            </a:r>
            <a:endParaRPr lang="en-US" sz="3600" b="1">
              <a:solidFill>
                <a:srgbClr val="0070C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376220" y="1693094"/>
            <a:ext cx="5451143" cy="3120275"/>
          </a:xfrm>
          <a:prstGeom prst="rect">
            <a:avLst/>
          </a:prstGeom>
        </p:spPr>
      </p:pic>
    </p:spTree>
    <p:extLst>
      <p:ext uri="{BB962C8B-B14F-4D97-AF65-F5344CB8AC3E}">
        <p14:creationId xmlns:p14="http://schemas.microsoft.com/office/powerpoint/2010/main" val="32741727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6458251" y="-394454"/>
            <a:ext cx="3663212" cy="4127009"/>
          </a:xfrm>
          <a:prstGeom prst="rect">
            <a:avLst/>
          </a:prstGeom>
        </p:spPr>
      </p:pic>
      <p:pic>
        <p:nvPicPr>
          <p:cNvPr id="3" name="Picture 2"/>
          <p:cNvPicPr>
            <a:picLocks noChangeAspect="1"/>
          </p:cNvPicPr>
          <p:nvPr/>
        </p:nvPicPr>
        <p:blipFill>
          <a:blip r:embed="rId4"/>
          <a:stretch>
            <a:fillRect/>
          </a:stretch>
        </p:blipFill>
        <p:spPr>
          <a:xfrm>
            <a:off x="1977720" y="472062"/>
            <a:ext cx="8961062" cy="4967042"/>
          </a:xfrm>
          <a:prstGeom prst="rect">
            <a:avLst/>
          </a:prstGeom>
        </p:spPr>
      </p:pic>
    </p:spTree>
    <p:extLst>
      <p:ext uri="{BB962C8B-B14F-4D97-AF65-F5344CB8AC3E}">
        <p14:creationId xmlns:p14="http://schemas.microsoft.com/office/powerpoint/2010/main" val="3332551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6028840" y="1523636"/>
            <a:ext cx="5765369" cy="2862322"/>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Bước 5</a:t>
            </a:r>
            <a:r>
              <a:rPr lang="nl-NL" sz="3600" b="1">
                <a:solidFill>
                  <a:srgbClr val="0070C0"/>
                </a:solidFill>
                <a:latin typeface="Cambria" panose="02040503050406030204" pitchFamily="18" charset="0"/>
                <a:ea typeface="Cambria" panose="02040503050406030204" pitchFamily="18" charset="0"/>
              </a:rPr>
              <a:t>: Nướng bánh ở nhiệt độ khoảng thời gian từ 15 phút đến 20 phút cho đến khi bánh chín vàng đều.</a:t>
            </a:r>
            <a:endParaRPr lang="en-US" sz="3600" b="1">
              <a:solidFill>
                <a:srgbClr val="0070C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518267" y="1601065"/>
            <a:ext cx="5189308" cy="2707464"/>
          </a:xfrm>
          <a:prstGeom prst="rect">
            <a:avLst/>
          </a:prstGeom>
        </p:spPr>
      </p:pic>
    </p:spTree>
    <p:extLst>
      <p:ext uri="{BB962C8B-B14F-4D97-AF65-F5344CB8AC3E}">
        <p14:creationId xmlns:p14="http://schemas.microsoft.com/office/powerpoint/2010/main" val="15095123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9693" y="0"/>
            <a:ext cx="6815862" cy="2600399"/>
          </a:xfrm>
          <a:prstGeom prst="rect">
            <a:avLst/>
          </a:prstGeom>
        </p:spPr>
      </p:pic>
      <p:sp>
        <p:nvSpPr>
          <p:cNvPr id="4" name="TextBox 3"/>
          <p:cNvSpPr txBox="1"/>
          <p:nvPr/>
        </p:nvSpPr>
        <p:spPr>
          <a:xfrm>
            <a:off x="4097624" y="1592971"/>
            <a:ext cx="7175715" cy="769441"/>
          </a:xfrm>
          <a:prstGeom prst="rect">
            <a:avLst/>
          </a:prstGeom>
          <a:noFill/>
        </p:spPr>
        <p:txBody>
          <a:bodyPr wrap="square" rtlCol="0">
            <a:spAutoFit/>
          </a:bodyPr>
          <a:lstStyle/>
          <a:p>
            <a:pPr algn="ctr"/>
            <a:r>
              <a:rPr lang="en-US" sz="4400" b="1" dirty="0" err="1">
                <a:solidFill>
                  <a:srgbClr val="002060"/>
                </a:solidFill>
                <a:latin typeface="Cambria" panose="02040503050406030204" pitchFamily="18" charset="0"/>
                <a:ea typeface="Cambria" panose="02040503050406030204" pitchFamily="18" charset="0"/>
              </a:rPr>
              <a:t>Từ</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bước</a:t>
            </a:r>
            <a:r>
              <a:rPr lang="en-US" sz="4400" b="1" dirty="0">
                <a:solidFill>
                  <a:srgbClr val="002060"/>
                </a:solidFill>
                <a:latin typeface="Cambria" panose="02040503050406030204" pitchFamily="18" charset="0"/>
                <a:ea typeface="Cambria" panose="02040503050406030204" pitchFamily="18" charset="0"/>
              </a:rPr>
              <a:t> 1 </a:t>
            </a:r>
            <a:r>
              <a:rPr lang="en-US" sz="4400" b="1" dirty="0" err="1">
                <a:solidFill>
                  <a:srgbClr val="002060"/>
                </a:solidFill>
                <a:latin typeface="Cambria" panose="02040503050406030204" pitchFamily="18" charset="0"/>
                <a:ea typeface="Cambria" panose="02040503050406030204" pitchFamily="18" charset="0"/>
              </a:rPr>
              <a:t>đến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bước</a:t>
            </a:r>
            <a:r>
              <a:rPr lang="en-US" sz="4400" b="1" dirty="0">
                <a:solidFill>
                  <a:srgbClr val="002060"/>
                </a:solidFill>
                <a:latin typeface="Cambria" panose="02040503050406030204" pitchFamily="18" charset="0"/>
                <a:ea typeface="Cambria" panose="02040503050406030204" pitchFamily="18" charset="0"/>
              </a:rPr>
              <a:t> 3.</a:t>
            </a:r>
          </a:p>
        </p:txBody>
      </p:sp>
      <p:pic>
        <p:nvPicPr>
          <p:cNvPr id="5" name="Picture 4"/>
          <p:cNvPicPr>
            <a:picLocks noChangeAspect="1"/>
          </p:cNvPicPr>
          <p:nvPr/>
        </p:nvPicPr>
        <p:blipFill>
          <a:blip r:embed="rId3"/>
          <a:stretch>
            <a:fillRect/>
          </a:stretch>
        </p:blipFill>
        <p:spPr>
          <a:xfrm>
            <a:off x="875308" y="2362411"/>
            <a:ext cx="3905022" cy="2185261"/>
          </a:xfrm>
          <a:prstGeom prst="rect">
            <a:avLst/>
          </a:prstGeom>
        </p:spPr>
      </p:pic>
      <p:pic>
        <p:nvPicPr>
          <p:cNvPr id="6" name="Picture 5"/>
          <p:cNvPicPr>
            <a:picLocks noChangeAspect="1"/>
          </p:cNvPicPr>
          <p:nvPr/>
        </p:nvPicPr>
        <p:blipFill>
          <a:blip r:embed="rId3"/>
          <a:stretch>
            <a:fillRect/>
          </a:stretch>
        </p:blipFill>
        <p:spPr>
          <a:xfrm>
            <a:off x="6484295" y="2362412"/>
            <a:ext cx="3905021" cy="2185261"/>
          </a:xfrm>
          <a:prstGeom prst="rect">
            <a:avLst/>
          </a:prstGeom>
        </p:spPr>
      </p:pic>
      <p:pic>
        <p:nvPicPr>
          <p:cNvPr id="7" name="Picture 6"/>
          <p:cNvPicPr>
            <a:picLocks noChangeAspect="1"/>
          </p:cNvPicPr>
          <p:nvPr/>
        </p:nvPicPr>
        <p:blipFill>
          <a:blip r:embed="rId4"/>
          <a:stretch>
            <a:fillRect/>
          </a:stretch>
        </p:blipFill>
        <p:spPr>
          <a:xfrm>
            <a:off x="3447751" y="4693827"/>
            <a:ext cx="5291263" cy="1925674"/>
          </a:xfrm>
          <a:prstGeom prst="rect">
            <a:avLst/>
          </a:prstGeom>
        </p:spPr>
      </p:pic>
    </p:spTree>
    <p:extLst>
      <p:ext uri="{BB962C8B-B14F-4D97-AF65-F5344CB8AC3E}">
        <p14:creationId xmlns:p14="http://schemas.microsoft.com/office/powerpoint/2010/main" val="1816672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80258" y="0"/>
            <a:ext cx="7425572" cy="2566638"/>
          </a:xfrm>
          <a:prstGeom prst="rect">
            <a:avLst/>
          </a:prstGeom>
        </p:spPr>
      </p:pic>
      <p:sp>
        <p:nvSpPr>
          <p:cNvPr id="4" name="TextBox 3"/>
          <p:cNvSpPr txBox="1"/>
          <p:nvPr/>
        </p:nvSpPr>
        <p:spPr>
          <a:xfrm>
            <a:off x="827481" y="2243910"/>
            <a:ext cx="10656763" cy="1446550"/>
          </a:xfrm>
          <a:prstGeom prst="rect">
            <a:avLst/>
          </a:prstGeom>
          <a:noFill/>
        </p:spPr>
        <p:txBody>
          <a:bodyPr wrap="square" rtlCol="0">
            <a:spAutoFit/>
          </a:bodyPr>
          <a:lstStyle/>
          <a:p>
            <a:pPr algn="ctr"/>
            <a:r>
              <a:rPr lang="nl-NL" sz="4400" b="1" dirty="0">
                <a:latin typeface="Cambria" panose="02040503050406030204" pitchFamily="18" charset="0"/>
                <a:ea typeface="Cambria" panose="02040503050406030204" pitchFamily="18" charset="0"/>
              </a:rPr>
              <a:t>Nhận xét về độ nở của bột mì trước và sau khi ủ ở bước 3.</a:t>
            </a:r>
            <a:endParaRPr lang="en-US" sz="88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2473297" y="3785616"/>
            <a:ext cx="6932533" cy="2522989"/>
          </a:xfrm>
          <a:prstGeom prst="rect">
            <a:avLst/>
          </a:prstGeom>
        </p:spPr>
      </p:pic>
    </p:spTree>
    <p:extLst>
      <p:ext uri="{BB962C8B-B14F-4D97-AF65-F5344CB8AC3E}">
        <p14:creationId xmlns:p14="http://schemas.microsoft.com/office/powerpoint/2010/main" val="2188357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986" y="1671117"/>
            <a:ext cx="9557153" cy="2435933"/>
          </a:xfrm>
          <a:prstGeom prst="rect">
            <a:avLst/>
          </a:prstGeom>
        </p:spPr>
      </p:pic>
    </p:spTree>
    <p:extLst>
      <p:ext uri="{BB962C8B-B14F-4D97-AF65-F5344CB8AC3E}">
        <p14:creationId xmlns:p14="http://schemas.microsoft.com/office/powerpoint/2010/main" val="2037036684"/>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xmlns=""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xmlns=""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xmlns=""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001625" y="1258513"/>
              <a:ext cx="6205524" cy="2879967"/>
            </a:xfrm>
            <a:prstGeom prst="rect">
              <a:avLst/>
            </a:prstGeom>
            <a:noFill/>
          </p:spPr>
          <p:txBody>
            <a:bodyPr wrap="square" rtlCol="0">
              <a:spAutoFit/>
            </a:bodyPr>
            <a:lstStyle/>
            <a:p>
              <a:pPr marL="742950" indent="-742950" algn="ctr">
                <a:buAutoNum type="arabicPeriod"/>
              </a:pPr>
              <a:r>
                <a:rPr lang="nl-NL" sz="4400" b="1">
                  <a:latin typeface="Cambria" panose="02040503050406030204" pitchFamily="18" charset="0"/>
                  <a:ea typeface="Cambria" panose="02040503050406030204" pitchFamily="18" charset="0"/>
                </a:rPr>
                <a:t>Nấm men có </a:t>
              </a:r>
            </a:p>
            <a:p>
              <a:pPr algn="ctr"/>
              <a:r>
                <a:rPr lang="nl-NL" sz="4400" b="1">
                  <a:latin typeface="Cambria" panose="02040503050406030204" pitchFamily="18" charset="0"/>
                  <a:ea typeface="Cambria" panose="02040503050406030204" pitchFamily="18" charset="0"/>
                </a:rPr>
                <a:t>tác dụng gì trong quy trình làm bánh mì nêu trên?</a:t>
              </a:r>
              <a:endParaRPr lang="en-US" sz="9600" b="1">
                <a:solidFill>
                  <a:srgbClr val="0070C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754326"/>
            </a:xfrm>
            <a:prstGeom prst="rect">
              <a:avLst/>
            </a:prstGeom>
            <a:noFill/>
          </p:spPr>
          <p:txBody>
            <a:bodyPr wrap="square" rtlCol="0">
              <a:spAutoFit/>
            </a:bodyPr>
            <a:lstStyle/>
            <a:p>
              <a:pPr algn="ctr"/>
              <a:r>
                <a:rPr lang="nl-NL" sz="3600" b="1">
                  <a:solidFill>
                    <a:srgbClr val="FFFF00"/>
                  </a:solidFill>
                  <a:latin typeface="Cambria" panose="02040503050406030204" pitchFamily="18" charset="0"/>
                  <a:ea typeface="Cambria" panose="02040503050406030204" pitchFamily="18" charset="0"/>
                </a:rPr>
                <a:t>Nấm men có vai trò lên men tinh bột trong bột mì, tạo ra khí các-bô-níc giúp làm nở bánh mì.</a:t>
              </a:r>
              <a:endParaRPr lang="en-US" sz="3600" b="1">
                <a:solidFill>
                  <a:srgbClr val="FFFF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613400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xmlns=""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xmlns=""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xmlns=""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127490" y="1511698"/>
              <a:ext cx="6143939" cy="2373598"/>
            </a:xfrm>
            <a:prstGeom prst="rect">
              <a:avLst/>
            </a:prstGeom>
            <a:noFill/>
          </p:spPr>
          <p:txBody>
            <a:bodyPr wrap="square" rtlCol="0">
              <a:spAutoFit/>
            </a:bodyPr>
            <a:lstStyle/>
            <a:p>
              <a:pPr algn="ctr"/>
              <a:r>
                <a:rPr lang="nl-NL" sz="4800" b="1">
                  <a:solidFill>
                    <a:srgbClr val="FF0000"/>
                  </a:solidFill>
                  <a:latin typeface="Cambria" panose="02040503050406030204" pitchFamily="18" charset="0"/>
                  <a:ea typeface="Cambria" panose="02040503050406030204" pitchFamily="18" charset="0"/>
                </a:rPr>
                <a:t>2. Giai đoạn ủ ở bước 3 có tác dụng gì?</a:t>
              </a:r>
              <a:endParaRPr lang="en-US" sz="41300" b="1">
                <a:solidFill>
                  <a:srgbClr val="FF00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938992"/>
            </a:xfrm>
            <a:prstGeom prst="rect">
              <a:avLst/>
            </a:prstGeom>
            <a:noFill/>
          </p:spPr>
          <p:txBody>
            <a:bodyPr wrap="square" rtlCol="0">
              <a:spAutoFit/>
            </a:bodyPr>
            <a:lstStyle/>
            <a:p>
              <a:pPr algn="just"/>
              <a:r>
                <a:rPr lang="nl-NL" sz="4000" b="1">
                  <a:solidFill>
                    <a:schemeClr val="bg1"/>
                  </a:solidFill>
                  <a:latin typeface="Cambria" panose="02040503050406030204" pitchFamily="18" charset="0"/>
                  <a:ea typeface="Cambria" panose="02040503050406030204" pitchFamily="18" charset="0"/>
                </a:rPr>
                <a:t>Tạo điều kiện thuận lợi cho cho nấm men hoạt động và lên men có chất bột đường.</a:t>
              </a:r>
              <a:endParaRPr lang="en-US" sz="4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32324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114440" y="5159671"/>
            <a:ext cx="1999281" cy="584775"/>
          </a:xfrm>
          <a:prstGeom prst="rect">
            <a:avLst/>
          </a:prstGeom>
          <a:noFill/>
        </p:spPr>
        <p:txBody>
          <a:bodyPr wrap="square" rtlCol="0">
            <a:spAutoFit/>
          </a:bodyPr>
          <a:lstStyle/>
          <a:p>
            <a:r>
              <a:rPr lang="en-US" sz="3200"/>
              <a:t>Hình 6</a:t>
            </a:r>
          </a:p>
        </p:txBody>
      </p:sp>
    </p:spTree>
    <p:extLst>
      <p:ext uri="{BB962C8B-B14F-4D97-AF65-F5344CB8AC3E}">
        <p14:creationId xmlns:p14="http://schemas.microsoft.com/office/powerpoint/2010/main" val="10903444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385660" y="5041198"/>
            <a:ext cx="1456841" cy="523220"/>
          </a:xfrm>
          <a:prstGeom prst="rect">
            <a:avLst/>
          </a:prstGeom>
          <a:noFill/>
        </p:spPr>
        <p:txBody>
          <a:bodyPr wrap="square" rtlCol="0">
            <a:spAutoFit/>
          </a:bodyPr>
          <a:lstStyle/>
          <a:p>
            <a:r>
              <a:rPr lang="en-US" sz="2800"/>
              <a:t>Hình 6</a:t>
            </a:r>
          </a:p>
        </p:txBody>
      </p:sp>
      <p:sp>
        <p:nvSpPr>
          <p:cNvPr id="5" name="圆角矩形 6"/>
          <p:cNvSpPr/>
          <p:nvPr/>
        </p:nvSpPr>
        <p:spPr>
          <a:xfrm>
            <a:off x="1117051" y="5219694"/>
            <a:ext cx="1719139"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bia</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6" name="圆角矩形 6"/>
          <p:cNvSpPr/>
          <p:nvPr/>
        </p:nvSpPr>
        <p:spPr>
          <a:xfrm>
            <a:off x="3666521" y="5194846"/>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Bánh mì</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7" name="圆角矩形 6"/>
          <p:cNvSpPr/>
          <p:nvPr/>
        </p:nvSpPr>
        <p:spPr>
          <a:xfrm>
            <a:off x="7370030" y="5148878"/>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Bánh bao</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grpSp>
        <p:nvGrpSpPr>
          <p:cNvPr id="11" name="Group 10"/>
          <p:cNvGrpSpPr/>
          <p:nvPr/>
        </p:nvGrpSpPr>
        <p:grpSpPr>
          <a:xfrm>
            <a:off x="850115" y="5396210"/>
            <a:ext cx="10527929" cy="1241224"/>
            <a:chOff x="6091022" y="4810330"/>
            <a:chExt cx="5765181" cy="2086415"/>
          </a:xfrm>
        </p:grpSpPr>
        <p:sp>
          <p:nvSpPr>
            <p:cNvPr id="12"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3" name="TextBox 12"/>
            <p:cNvSpPr txBox="1"/>
            <p:nvPr/>
          </p:nvSpPr>
          <p:spPr>
            <a:xfrm>
              <a:off x="6282570" y="4954107"/>
              <a:ext cx="5416932" cy="1479944"/>
            </a:xfrm>
            <a:prstGeom prst="rect">
              <a:avLst/>
            </a:prstGeom>
            <a:noFill/>
          </p:spPr>
          <p:txBody>
            <a:bodyPr wrap="square" rtlCol="0">
              <a:spAutoFit/>
            </a:bodyPr>
            <a:lstStyle/>
            <a:p>
              <a:pPr algn="just"/>
              <a:r>
                <a:rPr lang="nl-NL" sz="3400" b="1">
                  <a:latin typeface="Cambria" panose="02040503050406030204" pitchFamily="18" charset="0"/>
                  <a:ea typeface="Cambria" panose="02040503050406030204" pitchFamily="18" charset="0"/>
                </a:rPr>
                <a:t>Nấm men hoạt động chủ yếu là lên men các chất bộ đường, giúp tạo ra các sản phẩm có giá trị cao.</a:t>
              </a:r>
              <a:endParaRPr lang="en-US"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02472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F6F49AC-3F83-46CA-AC9E-5A46576F40A2}"/>
              </a:ext>
            </a:extLst>
          </p:cNvPr>
          <p:cNvSpPr txBox="1"/>
          <p:nvPr/>
        </p:nvSpPr>
        <p:spPr>
          <a:xfrm>
            <a:off x="555643" y="1662791"/>
            <a:ext cx="10879944" cy="3785652"/>
          </a:xfrm>
          <a:prstGeom prst="rect">
            <a:avLst/>
          </a:prstGeom>
          <a:noFill/>
        </p:spPr>
        <p:txBody>
          <a:bodyPr wrap="square">
            <a:spAutoFit/>
          </a:bodyPr>
          <a:lstStyle/>
          <a:p>
            <a:pPr algn="just"/>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số</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được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dùng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làm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thức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dạng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màu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sắc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nhau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hương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nhĩ</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sò</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kim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châm</a:t>
            </a:r>
            <a:r>
              <a:rPr lang="en-US" sz="4000" b="1" dirty="0">
                <a:solidFill>
                  <a:srgbClr val="002060"/>
                </a:solidFill>
                <a:latin typeface="Cambria" panose="02040503050406030204" pitchFamily="18" charset="0"/>
                <a:ea typeface="Cambria" panose="02040503050406030204" pitchFamily="18" charset="0"/>
              </a:rPr>
              <a:t>,…</a:t>
            </a:r>
          </a:p>
          <a:p>
            <a:pPr algn="just"/>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men </a:t>
            </a:r>
            <a:r>
              <a:rPr lang="en-US" sz="4000" b="1" dirty="0" err="1">
                <a:solidFill>
                  <a:srgbClr val="002060"/>
                </a:solidFill>
                <a:latin typeface="Cambria" panose="02040503050406030204" pitchFamily="18" charset="0"/>
                <a:ea typeface="Cambria" panose="02040503050406030204" pitchFamily="18" charset="0"/>
              </a:rPr>
              <a:t>được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ứng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rộng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rãi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biến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thực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phẩm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nhằm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tạo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sản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phẩm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lên</a:t>
            </a:r>
            <a:r>
              <a:rPr lang="en-US" sz="4000" b="1" dirty="0">
                <a:solidFill>
                  <a:srgbClr val="002060"/>
                </a:solidFill>
                <a:latin typeface="Cambria" panose="02040503050406030204" pitchFamily="18" charset="0"/>
                <a:ea typeface="Cambria" panose="02040503050406030204" pitchFamily="18" charset="0"/>
              </a:rPr>
              <a:t> men </a:t>
            </a:r>
            <a:r>
              <a:rPr lang="en-US" sz="4000" b="1" dirty="0" err="1">
                <a:solidFill>
                  <a:srgbClr val="002060"/>
                </a:solidFill>
                <a:latin typeface="Cambria" panose="02040503050406030204" pitchFamily="18" charset="0"/>
                <a:ea typeface="Cambria" panose="02040503050406030204" pitchFamily="18" charset="0"/>
              </a:rPr>
              <a:t>như</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mì</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rượu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bia</a:t>
            </a:r>
            <a:r>
              <a:rPr lang="en-US" sz="4000" b="1" dirty="0">
                <a:solidFill>
                  <a:srgbClr val="002060"/>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2"/>
          <a:stretch>
            <a:fillRect/>
          </a:stretch>
        </p:blipFill>
        <p:spPr>
          <a:xfrm>
            <a:off x="3867714" y="137073"/>
            <a:ext cx="4566300" cy="1993565"/>
          </a:xfrm>
          <a:prstGeom prst="rect">
            <a:avLst/>
          </a:prstGeom>
        </p:spPr>
      </p:pic>
    </p:spTree>
    <p:extLst>
      <p:ext uri="{BB962C8B-B14F-4D97-AF65-F5344CB8AC3E}">
        <p14:creationId xmlns:p14="http://schemas.microsoft.com/office/powerpoint/2010/main" val="3454590694"/>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8633" y="428824"/>
            <a:ext cx="4292246" cy="1951631"/>
          </a:xfrm>
          <a:prstGeom prst="rect">
            <a:avLst/>
          </a:prstGeom>
        </p:spPr>
      </p:pic>
      <p:sp>
        <p:nvSpPr>
          <p:cNvPr id="3" name="TextBox 2">
            <a:extLst>
              <a:ext uri="{FF2B5EF4-FFF2-40B4-BE49-F238E27FC236}">
                <a16:creationId xmlns:a16="http://schemas.microsoft.com/office/drawing/2014/main" xmlns="" id="{A0C8EFDC-9F68-E142-3452-C4222B19AA14}"/>
              </a:ext>
            </a:extLst>
          </p:cNvPr>
          <p:cNvSpPr txBox="1"/>
          <p:nvPr/>
        </p:nvSpPr>
        <p:spPr>
          <a:xfrm>
            <a:off x="1968285" y="2039492"/>
            <a:ext cx="9205992" cy="2554545"/>
          </a:xfrm>
          <a:prstGeom prst="rect">
            <a:avLst/>
          </a:prstGeom>
          <a:noFill/>
        </p:spPr>
        <p:txBody>
          <a:bodyPr wrap="square">
            <a:spAutoFit/>
          </a:bodyPr>
          <a:lstStyle/>
          <a:p>
            <a:pPr algn="just" rtl="0"/>
            <a:r>
              <a:rPr lang="en-US" sz="4000" b="1" i="0">
                <a:solidFill>
                  <a:srgbClr val="0070C0"/>
                </a:solidFill>
                <a:effectLst/>
                <a:latin typeface="Cambria" panose="02040503050406030204" pitchFamily="18" charset="0"/>
              </a:rPr>
              <a:t>- Chia </a:t>
            </a:r>
            <a:r>
              <a:rPr lang="en-US" sz="4000" b="1" i="0" dirty="0" err="1">
                <a:solidFill>
                  <a:srgbClr val="0070C0"/>
                </a:solidFill>
                <a:effectLst/>
                <a:latin typeface="Cambria" panose="02040503050406030204" pitchFamily="18" charset="0"/>
              </a:rPr>
              <a:t>sẻ</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bài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học</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với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mọi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người</a:t>
            </a:r>
            <a:r>
              <a:rPr lang="en-US" sz="4000" b="1" i="0" dirty="0">
                <a:solidFill>
                  <a:srgbClr val="0070C0"/>
                </a:solidFill>
                <a:effectLst/>
                <a:latin typeface="Cambria" panose="02040503050406030204" pitchFamily="18" charset="0"/>
              </a:rPr>
              <a:t>.</a:t>
            </a:r>
          </a:p>
          <a:p>
            <a:pPr algn="just" rtl="0"/>
            <a:r>
              <a:rPr lang="en-US" sz="4000" b="1">
                <a:solidFill>
                  <a:srgbClr val="0070C0"/>
                </a:solidFill>
                <a:latin typeface="Cambria" panose="02040503050406030204" pitchFamily="18" charset="0"/>
              </a:rPr>
              <a:t>- Chọn được nấm để làm nấm ăn.</a:t>
            </a:r>
          </a:p>
          <a:p>
            <a:pPr algn="just" rtl="0"/>
            <a:r>
              <a:rPr lang="en-US" sz="4000" b="1" i="0">
                <a:solidFill>
                  <a:srgbClr val="0070C0"/>
                </a:solidFill>
                <a:effectLst/>
                <a:latin typeface="Cambria" panose="02040503050406030204" pitchFamily="18" charset="0"/>
              </a:rPr>
              <a:t>- Dùng nấm men để làm một số loại bánh như bánh bao, bánh mì,…</a:t>
            </a:r>
            <a:endParaRPr lang="vi-VN" sz="40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34697940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backgroundRemoval>
                    </a14:imgEffect>
                  </a14:imgLayer>
                </a14:imgProps>
              </a:ext>
              <a:ext uri="{28A0092B-C50C-407E-A947-70E740481C1C}">
                <a14:useLocalDpi xmlns:a14="http://schemas.microsoft.com/office/drawing/2010/main" val="0"/>
              </a:ext>
            </a:extLst>
          </a:blip>
          <a:stretch>
            <a:fillRect/>
          </a:stretch>
        </p:blipFill>
        <p:spPr>
          <a:xfrm>
            <a:off x="421006" y="0"/>
            <a:ext cx="1757635" cy="2004089"/>
          </a:xfrm>
          <a:prstGeom prst="rect">
            <a:avLst/>
          </a:prstGeom>
        </p:spPr>
      </p:pic>
      <p:sp>
        <p:nvSpPr>
          <p:cNvPr id="3" name="TextBox 2"/>
          <p:cNvSpPr txBox="1"/>
          <p:nvPr/>
        </p:nvSpPr>
        <p:spPr>
          <a:xfrm>
            <a:off x="2178641" y="891941"/>
            <a:ext cx="9243610" cy="1754326"/>
          </a:xfrm>
          <a:prstGeom prst="rect">
            <a:avLst/>
          </a:prstGeom>
          <a:noFill/>
        </p:spPr>
        <p:txBody>
          <a:bodyPr wrap="square" rtlCol="0">
            <a:spAutoFit/>
          </a:bodyPr>
          <a:lstStyle/>
          <a:p>
            <a:pPr algn="just"/>
            <a:r>
              <a:rPr lang="en-US" sz="3600" b="1" dirty="0">
                <a:solidFill>
                  <a:srgbClr val="002060"/>
                </a:solidFill>
                <a:latin typeface="Cambria" panose="02040503050406030204" pitchFamily="18" charset="0"/>
                <a:ea typeface="Cambria" panose="02040503050406030204" pitchFamily="18" charset="0"/>
              </a:rPr>
              <a:t>GV </a:t>
            </a:r>
            <a:r>
              <a:rPr lang="en-US" sz="3600" b="1" dirty="0" err="1">
                <a:solidFill>
                  <a:srgbClr val="002060"/>
                </a:solidFill>
                <a:latin typeface="Cambria" panose="02040503050406030204" pitchFamily="18" charset="0"/>
                <a:ea typeface="Cambria" panose="02040503050406030204" pitchFamily="18" charset="0"/>
              </a:rPr>
              <a:t>chuẩn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bị</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ảnh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loài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nấm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tổ</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chức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cho</a:t>
            </a:r>
            <a:r>
              <a:rPr lang="en-US" sz="3600" b="1" dirty="0">
                <a:solidFill>
                  <a:srgbClr val="002060"/>
                </a:solidFill>
                <a:latin typeface="Cambria" panose="02040503050406030204" pitchFamily="18" charset="0"/>
                <a:ea typeface="Cambria" panose="02040503050406030204" pitchFamily="18" charset="0"/>
              </a:rPr>
              <a:t> HS </a:t>
            </a:r>
            <a:r>
              <a:rPr lang="en-US" sz="3600" b="1" dirty="0" err="1">
                <a:solidFill>
                  <a:srgbClr val="002060"/>
                </a:solidFill>
                <a:latin typeface="Cambria" panose="02040503050406030204" pitchFamily="18" charset="0"/>
                <a:ea typeface="Cambria" panose="02040503050406030204" pitchFamily="18" charset="0"/>
              </a:rPr>
              <a:t>bốc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thăm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lựa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chọn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tên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mô</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đặc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loài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nấm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7000" b="94600" l="10000" r="95200"/>
                    </a14:imgEffect>
                  </a14:imgLayer>
                </a14:imgProps>
              </a:ext>
            </a:extLst>
          </a:blip>
          <a:stretch>
            <a:fillRect/>
          </a:stretch>
        </p:blipFill>
        <p:spPr>
          <a:xfrm>
            <a:off x="126538" y="2715516"/>
            <a:ext cx="2632086" cy="2632086"/>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5200" b="96800" l="10000" r="89800"/>
                    </a14:imgEffect>
                  </a14:imgLayer>
                </a14:imgProps>
              </a:ext>
            </a:extLst>
          </a:blip>
          <a:stretch>
            <a:fillRect/>
          </a:stretch>
        </p:blipFill>
        <p:spPr>
          <a:xfrm>
            <a:off x="2426642" y="2854015"/>
            <a:ext cx="2532740" cy="2532740"/>
          </a:xfrm>
          <a:prstGeom prst="rect">
            <a:avLst/>
          </a:prstGeom>
        </p:spPr>
      </p:pic>
      <p:pic>
        <p:nvPicPr>
          <p:cNvPr id="9" name="Picture 8"/>
          <p:cNvPicPr>
            <a:picLocks noChangeAspect="1"/>
          </p:cNvPicPr>
          <p:nvPr/>
        </p:nvPicPr>
        <p:blipFill>
          <a:blip r:embed="rId8"/>
          <a:stretch>
            <a:fillRect/>
          </a:stretch>
        </p:blipFill>
        <p:spPr>
          <a:xfrm>
            <a:off x="4991500" y="3174288"/>
            <a:ext cx="3091759" cy="1892194"/>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2589" b="100000" l="10000" r="89222"/>
                    </a14:imgEffect>
                  </a14:imgLayer>
                </a14:imgProps>
              </a:ext>
            </a:extLst>
          </a:blip>
          <a:stretch>
            <a:fillRect/>
          </a:stretch>
        </p:blipFill>
        <p:spPr>
          <a:xfrm>
            <a:off x="8224325" y="2562381"/>
            <a:ext cx="3477430" cy="2387835"/>
          </a:xfrm>
          <a:prstGeom prst="rect">
            <a:avLst/>
          </a:prstGeom>
        </p:spPr>
      </p:pic>
    </p:spTree>
    <p:extLst>
      <p:ext uri="{BB962C8B-B14F-4D97-AF65-F5344CB8AC3E}">
        <p14:creationId xmlns:p14="http://schemas.microsoft.com/office/powerpoint/2010/main" val="3686197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299EE79-B207-B02A-683E-4F7A6969512A}"/>
              </a:ext>
            </a:extLst>
          </p:cNvPr>
          <p:cNvPicPr>
            <a:picLocks noChangeAspect="1"/>
          </p:cNvPicPr>
          <p:nvPr/>
        </p:nvPicPr>
        <p:blipFill>
          <a:blip r:embed="rId2"/>
          <a:stretch>
            <a:fillRect/>
          </a:stretch>
        </p:blipFill>
        <p:spPr>
          <a:xfrm>
            <a:off x="709448" y="905786"/>
            <a:ext cx="9850593" cy="4738270"/>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8178811" y="2354047"/>
            <a:ext cx="4257963" cy="4570657"/>
          </a:xfrm>
          <a:prstGeom prst="rect">
            <a:avLst/>
          </a:prstGeom>
        </p:spPr>
      </p:pic>
    </p:spTree>
    <p:extLst>
      <p:ext uri="{BB962C8B-B14F-4D97-AF65-F5344CB8AC3E}">
        <p14:creationId xmlns:p14="http://schemas.microsoft.com/office/powerpoint/2010/main" val="17967782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829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61066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15543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13087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221608"/>
      </p:ext>
    </p:extLst>
  </p:cSld>
  <p:clrMapOvr>
    <a:masterClrMapping/>
  </p:clrMapOvr>
  <p:transition spd="slow">
    <p:wip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主题">
      <a:majorFont>
        <a:latin typeface="Aa甜甜圈 (非商业使用)"/>
        <a:ea typeface="Aa甜甜圈 (非商业使用)"/>
        <a:cs typeface=""/>
      </a:majorFont>
      <a:minorFont>
        <a:latin typeface="Aa甜甜圈 (非商业使用)"/>
        <a:ea typeface="Aa甜甜圈 (非商业使用)"/>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956</Words>
  <Application>Microsoft Office PowerPoint</Application>
  <PresentationFormat>Custom</PresentationFormat>
  <Paragraphs>65</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cp:lastModifiedBy>
  <cp:revision>44</cp:revision>
  <dcterms:created xsi:type="dcterms:W3CDTF">2023-12-17T05:16:07Z</dcterms:created>
  <dcterms:modified xsi:type="dcterms:W3CDTF">2025-02-10T10:02:01Z</dcterms:modified>
</cp:coreProperties>
</file>