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4"/>
  </p:notesMasterIdLst>
  <p:sldIdLst>
    <p:sldId id="260" r:id="rId2"/>
    <p:sldId id="265" r:id="rId3"/>
    <p:sldId id="275" r:id="rId4"/>
    <p:sldId id="286" r:id="rId5"/>
    <p:sldId id="264" r:id="rId6"/>
    <p:sldId id="288" r:id="rId7"/>
    <p:sldId id="290" r:id="rId8"/>
    <p:sldId id="278" r:id="rId9"/>
    <p:sldId id="291" r:id="rId10"/>
    <p:sldId id="294" r:id="rId11"/>
    <p:sldId id="292" r:id="rId12"/>
    <p:sldId id="29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  <a:srgbClr val="F19826"/>
    <a:srgbClr val="BD0E05"/>
    <a:srgbClr val="8C6239"/>
    <a:srgbClr val="FFA62F"/>
    <a:srgbClr val="DE5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54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60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5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9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0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9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23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84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91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25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28D7AE-10B8-4697-9EE7-ADB6E3FF18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8950F640-09F0-41A0-9369-E149378705A2}"/>
              </a:ext>
            </a:extLst>
          </p:cNvPr>
          <p:cNvSpPr txBox="1"/>
          <p:nvPr/>
        </p:nvSpPr>
        <p:spPr>
          <a:xfrm>
            <a:off x="450663" y="1053677"/>
            <a:ext cx="1157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800" dirty="0">
                <a:ln w="18415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CHỦ ĐỀ: KHÁM PHÁ THẾ GIỚI</a:t>
            </a:r>
            <a:endParaRPr lang="zh-CN" altLang="en-US" sz="4800" dirty="0">
              <a:ln w="184150"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9D9ACE4-D6F5-43AA-BC5F-C2B7E989B008}"/>
              </a:ext>
            </a:extLst>
          </p:cNvPr>
          <p:cNvSpPr txBox="1"/>
          <p:nvPr/>
        </p:nvSpPr>
        <p:spPr>
          <a:xfrm>
            <a:off x="468084" y="1044895"/>
            <a:ext cx="1154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800" dirty="0">
                <a:ln w="104775">
                  <a:solidFill>
                    <a:schemeClr val="bg1"/>
                  </a:solidFill>
                </a:ln>
                <a:solidFill>
                  <a:schemeClr val="bg1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CHỦ ĐỀ: KHÁM PHÁ THẾ GIỚI</a:t>
            </a:r>
            <a:endParaRPr lang="zh-CN" altLang="en-US" sz="4800" dirty="0">
              <a:ln w="104775">
                <a:solidFill>
                  <a:schemeClr val="bg1"/>
                </a:solidFill>
              </a:ln>
              <a:solidFill>
                <a:schemeClr val="bg1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E43D3B1A-71D7-4AC7-8C56-B0404FCCD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64" y="5015119"/>
            <a:ext cx="2114550" cy="1085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/>
          <a:stretch/>
        </p:blipFill>
        <p:spPr>
          <a:xfrm>
            <a:off x="0" y="5194905"/>
            <a:ext cx="12192000" cy="16630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32F8FC-C057-4BB0-989E-308476CB2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14" y="6047959"/>
            <a:ext cx="6140041" cy="623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1FFACB-ACF7-4066-B8CB-5956201CA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580836"/>
            <a:ext cx="1357313" cy="1421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70A020-3790-4766-A538-6CE6EB466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6167"/>
            <a:ext cx="1162050" cy="15458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CCBB3F3-30C9-42AA-B8CA-DFA54B66F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6083797"/>
            <a:ext cx="1320800" cy="1377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F5E8EF6-A58A-49D8-A958-F42CE808D9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86" y="5362499"/>
            <a:ext cx="1328057" cy="80838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EECC648-B1EB-4FF7-990C-F0A18C1214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755"/>
            <a:ext cx="1676400" cy="977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FC83EF0-0165-4C16-8A39-6ED2031F71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3792046"/>
            <a:ext cx="2862644" cy="287964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574596D-C7B1-46C2-9E92-1615687093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24" y="2452914"/>
            <a:ext cx="718349" cy="92359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D5C8B29-D4F4-46B5-9AB0-43F1A2D454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87" y="3228946"/>
            <a:ext cx="4097456" cy="32742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B9E4DB2-BB4E-4F91-AC96-1902CED532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30" y="5540163"/>
            <a:ext cx="1989492" cy="52230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3361771-6028-4107-9CBB-DC18D9EBA0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4007628"/>
            <a:ext cx="2160593" cy="158528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64" y="4794241"/>
            <a:ext cx="1625346" cy="123221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57" y="5665637"/>
            <a:ext cx="606593" cy="77990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297F0CDC-C165-42A7-8A96-F6F34B7569B1}"/>
              </a:ext>
            </a:extLst>
          </p:cNvPr>
          <p:cNvSpPr txBox="1"/>
          <p:nvPr/>
        </p:nvSpPr>
        <p:spPr>
          <a:xfrm>
            <a:off x="468084" y="1031871"/>
            <a:ext cx="1152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800" dirty="0">
                <a:gradFill>
                  <a:gsLst>
                    <a:gs pos="0">
                      <a:srgbClr val="FFA62F"/>
                    </a:gs>
                    <a:gs pos="100000">
                      <a:srgbClr val="BD0E05"/>
                    </a:gs>
                  </a:gsLst>
                  <a:lin ang="5400000" scaled="1"/>
                </a:gra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CHỦ ĐỀ: KHÁM PHÁ THẾ GIỚI</a:t>
            </a:r>
            <a:endParaRPr lang="zh-CN" altLang="en-US" sz="4800" dirty="0">
              <a:gradFill>
                <a:gsLst>
                  <a:gs pos="0">
                    <a:srgbClr val="FFA62F"/>
                  </a:gs>
                  <a:gs pos="100000">
                    <a:srgbClr val="BD0E05"/>
                  </a:gs>
                </a:gsLst>
                <a:lin ang="5400000" scaled="1"/>
              </a:gra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90A4696-2D5C-4325-A581-A9C2E96D2A79}"/>
              </a:ext>
            </a:extLst>
          </p:cNvPr>
          <p:cNvSpPr txBox="1"/>
          <p:nvPr/>
        </p:nvSpPr>
        <p:spPr>
          <a:xfrm>
            <a:off x="955226" y="2300279"/>
            <a:ext cx="95980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44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BÀI 3: LINH VẬT THỂ THAO</a:t>
            </a:r>
            <a:endParaRPr lang="zh-CN" altLang="en-US" sz="4400" b="1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DBD93F16-1E27-4089-BDE2-750885EB54D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9" y="688600"/>
            <a:ext cx="1406951" cy="519548"/>
          </a:xfrm>
          <a:prstGeom prst="rect">
            <a:avLst/>
          </a:prstGeom>
        </p:spPr>
      </p:pic>
      <p:pic>
        <p:nvPicPr>
          <p:cNvPr id="50" name="5c6abf3318997">
            <a:hlinkClick r:id="" action="ppaction://media"/>
            <a:extLst>
              <a:ext uri="{FF2B5EF4-FFF2-40B4-BE49-F238E27FC236}">
                <a16:creationId xmlns:a16="http://schemas.microsoft.com/office/drawing/2014/main" id="{8FE1FE26-D191-43C8-B6F8-331A7B14B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96043" y="-851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6" grpId="0"/>
      <p:bldP spid="45" grpId="0"/>
      <p:bldP spid="44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9DC653-25F2-4106-8601-8AA2A11D7B29}"/>
              </a:ext>
            </a:extLst>
          </p:cNvPr>
          <p:cNvSpPr/>
          <p:nvPr/>
        </p:nvSpPr>
        <p:spPr>
          <a:xfrm>
            <a:off x="2648754" y="1754311"/>
            <a:ext cx="6881611" cy="16746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kern="1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</a:t>
            </a:r>
            <a:r>
              <a:rPr lang="vi-VN" i="1" kern="1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Em ấn tượng với sản phẩm nào? Vì sao?</a:t>
            </a:r>
            <a:endParaRPr lang="en-US" sz="1400" i="1" kern="100" dirty="0">
              <a:solidFill>
                <a:srgbClr val="00206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kern="1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</a:t>
            </a:r>
            <a:r>
              <a:rPr lang="vi-VN" i="1" kern="1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Em thích nhất chi tiết nào ở sản phẩm của mình? Của bạn?</a:t>
            </a:r>
            <a:endParaRPr lang="en-US" sz="1400" i="1" kern="100" dirty="0">
              <a:solidFill>
                <a:srgbClr val="00206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kern="1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</a:t>
            </a:r>
            <a:r>
              <a:rPr lang="vi-VN" i="1" kern="1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Em còn muốn điều chỉnh và vẽ thêm hình ảnh gì ở bức tranh của mình để sản phẩm đẹp hơn?</a:t>
            </a:r>
            <a:endParaRPr lang="en-US" sz="1400" i="1" kern="100" dirty="0">
              <a:solidFill>
                <a:srgbClr val="002060"/>
              </a:solidFill>
              <a:effectLst/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478590-52E2-469A-AC3F-7E7B7B3E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577" y="1908193"/>
            <a:ext cx="3538085" cy="33899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F67EFF-618A-4277-B920-FCF3FC84A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08" y="888643"/>
            <a:ext cx="6169830" cy="41569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63F875-D497-48FB-B20D-CC00EC5FE451}"/>
              </a:ext>
            </a:extLst>
          </p:cNvPr>
          <p:cNvSpPr txBox="1"/>
          <p:nvPr/>
        </p:nvSpPr>
        <p:spPr>
          <a:xfrm>
            <a:off x="4355662" y="1780869"/>
            <a:ext cx="53597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HOẠT ĐỘNG </a:t>
            </a:r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5</a:t>
            </a: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C5280D34-08B6-48BD-8A1A-89A193E2B68E}"/>
              </a:ext>
            </a:extLst>
          </p:cNvPr>
          <p:cNvSpPr txBox="1"/>
          <p:nvPr/>
        </p:nvSpPr>
        <p:spPr>
          <a:xfrm>
            <a:off x="3950608" y="2495956"/>
            <a:ext cx="61698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VẬN DỤNG PHÁT TRIỂN</a:t>
            </a:r>
            <a:endParaRPr lang="zh-CN" altLang="en-US" sz="4800" b="1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ộc đáo hình tượng chim Lạc trong chủ đề chào tân sinh viên Revolution 2023  - IOJ">
            <a:extLst>
              <a:ext uri="{FF2B5EF4-FFF2-40B4-BE49-F238E27FC236}">
                <a16:creationId xmlns:a16="http://schemas.microsoft.com/office/drawing/2014/main" id="{FED798EE-AEF9-4EEC-A473-DCA59212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7" y="190231"/>
            <a:ext cx="2680684" cy="26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D78F4B-80BB-48A9-B7DB-8EFE55BE7D9D}"/>
              </a:ext>
            </a:extLst>
          </p:cNvPr>
          <p:cNvSpPr/>
          <p:nvPr/>
        </p:nvSpPr>
        <p:spPr>
          <a:xfrm>
            <a:off x="332971" y="3086083"/>
            <a:ext cx="28609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Linh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lạc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Sơn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2" name="Picture 4" descr="Giải mã bí ẩn: Giao long trong truyền thuyết Việt Nam thực chất là con vật  gì?">
            <a:extLst>
              <a:ext uri="{FF2B5EF4-FFF2-40B4-BE49-F238E27FC236}">
                <a16:creationId xmlns:a16="http://schemas.microsoft.com/office/drawing/2014/main" id="{E46086F8-A787-41AA-B676-AF8F606BE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9"/>
          <a:stretch/>
        </p:blipFill>
        <p:spPr bwMode="auto">
          <a:xfrm>
            <a:off x="4269146" y="161281"/>
            <a:ext cx="2386885" cy="26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3F4D07-90E5-416E-9845-882A3765F5E8}"/>
              </a:ext>
            </a:extLst>
          </p:cNvPr>
          <p:cNvSpPr/>
          <p:nvPr/>
        </p:nvSpPr>
        <p:spPr>
          <a:xfrm>
            <a:off x="4066682" y="2967335"/>
            <a:ext cx="295963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Linh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Giao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Long </a:t>
            </a:r>
          </a:p>
          <a:p>
            <a:pPr algn="ctr"/>
            <a:r>
              <a:rPr lang="en-US" u="sng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được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điệu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sấu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4" name="Picture 6" descr="Rùa biểu tượng sự trường tồn trong văn hóa Việt - Tuổi Trẻ Online">
            <a:extLst>
              <a:ext uri="{FF2B5EF4-FFF2-40B4-BE49-F238E27FC236}">
                <a16:creationId xmlns:a16="http://schemas.microsoft.com/office/drawing/2014/main" id="{ABBBD139-310B-44D6-B2F0-E18C7914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63" y="261437"/>
            <a:ext cx="3859370" cy="24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AB31DD-C3EB-4B84-B7C2-551BC626F859}"/>
              </a:ext>
            </a:extLst>
          </p:cNvPr>
          <p:cNvSpPr/>
          <p:nvPr/>
        </p:nvSpPr>
        <p:spPr>
          <a:xfrm>
            <a:off x="7899041" y="2809084"/>
            <a:ext cx="316706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Linh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Rùa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-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thiêng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hóa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biểu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trưng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bền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vững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tồn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6" name="Picture 8" descr="Tìm hiểu mô thức trang trí ngựa và Long - Mã | VTV.VN">
            <a:extLst>
              <a:ext uri="{FF2B5EF4-FFF2-40B4-BE49-F238E27FC236}">
                <a16:creationId xmlns:a16="http://schemas.microsoft.com/office/drawing/2014/main" id="{176C20D7-140F-4691-8037-CA3A915A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0" y="3956276"/>
            <a:ext cx="3429525" cy="21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95C5A7-182A-4768-AD33-45B4B4A61859}"/>
              </a:ext>
            </a:extLst>
          </p:cNvPr>
          <p:cNvSpPr/>
          <p:nvPr/>
        </p:nvSpPr>
        <p:spPr>
          <a:xfrm>
            <a:off x="918106" y="6327387"/>
            <a:ext cx="18710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Linh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Long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Mã</a:t>
            </a:r>
            <a:endParaRPr lang="en-US" dirty="0"/>
          </a:p>
        </p:txBody>
      </p:sp>
      <p:pic>
        <p:nvPicPr>
          <p:cNvPr id="2058" name="Picture 10" descr="Ngựa Có Cánh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4E69298D-0A26-41F5-B739-A8170500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04" y="39562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465EF1-4F7D-4845-8108-ADAFDFDB3761}"/>
              </a:ext>
            </a:extLst>
          </p:cNvPr>
          <p:cNvSpPr/>
          <p:nvPr/>
        </p:nvSpPr>
        <p:spPr>
          <a:xfrm>
            <a:off x="4493104" y="6331247"/>
            <a:ext cx="2246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Linh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ngựa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cánh</a:t>
            </a:r>
            <a:endParaRPr lang="en-US" dirty="0"/>
          </a:p>
        </p:txBody>
      </p:sp>
      <p:pic>
        <p:nvPicPr>
          <p:cNvPr id="2060" name="Picture 12" descr="Nguồn Gốc Và Ý Nghĩa Phượng Hoàng Trong Phong Thủy (Viễn Chí Bảo)">
            <a:extLst>
              <a:ext uri="{FF2B5EF4-FFF2-40B4-BE49-F238E27FC236}">
                <a16:creationId xmlns:a16="http://schemas.microsoft.com/office/drawing/2014/main" id="{95D5696F-B39A-43F2-8231-791415B6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82" y="3956276"/>
            <a:ext cx="38593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B30136-5D53-42E7-842A-6C61823FEB4D}"/>
              </a:ext>
            </a:extLst>
          </p:cNvPr>
          <p:cNvSpPr/>
          <p:nvPr/>
        </p:nvSpPr>
        <p:spPr>
          <a:xfrm>
            <a:off x="8152028" y="6278262"/>
            <a:ext cx="24128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Linh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Phượng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Hoàng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E00DE5-E74E-48E1-8ED8-3540C0F0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5" y="2055038"/>
            <a:ext cx="1268580" cy="7508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ACFCCF-DE5E-47BD-8C18-40F661FAD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7" y="4085304"/>
            <a:ext cx="1233488" cy="7508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215686-D392-413F-BC4F-60034B0F2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93" y="2098361"/>
            <a:ext cx="1233488" cy="7508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47EE63-DC0A-47D8-90A5-1C25F1529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93" y="3860550"/>
            <a:ext cx="1233488" cy="7508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12259B-A630-41C4-8C4F-DB9302BD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6" y="441107"/>
            <a:ext cx="846937" cy="10889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63EFE6-C0DE-4582-9D3F-EC18E851BEEC}"/>
              </a:ext>
            </a:extLst>
          </p:cNvPr>
          <p:cNvSpPr txBox="1"/>
          <p:nvPr/>
        </p:nvSpPr>
        <p:spPr>
          <a:xfrm>
            <a:off x="1470026" y="771595"/>
            <a:ext cx="54459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36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YÊU CẦU CẦN ĐẠT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A9ACA70-FD31-440D-85F0-8EAA82CD023F}"/>
              </a:ext>
            </a:extLst>
          </p:cNvPr>
          <p:cNvGrpSpPr/>
          <p:nvPr/>
        </p:nvGrpSpPr>
        <p:grpSpPr>
          <a:xfrm>
            <a:off x="1695877" y="1862766"/>
            <a:ext cx="4186799" cy="1551114"/>
            <a:chOff x="5280025" y="451587"/>
            <a:chExt cx="4070982" cy="155111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DA62F47-D955-42F0-84BD-9945E9687267}"/>
                </a:ext>
              </a:extLst>
            </p:cNvPr>
            <p:cNvSpPr txBox="1"/>
            <p:nvPr/>
          </p:nvSpPr>
          <p:spPr>
            <a:xfrm>
              <a:off x="5280025" y="802372"/>
              <a:ext cx="40709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Nhận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biết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được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tên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gọi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,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màu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sắc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,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hình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thức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thể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hiện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linh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vật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và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ý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nghĩa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của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hình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tượng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linh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vật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thể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hiện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ở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sự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kiện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thể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thao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.</a:t>
              </a:r>
              <a:endParaRPr lang="zh-CN" altLang="en-US" sz="20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19EF3F1-5D7D-4AE6-99FC-A86DC1EA3051}"/>
                </a:ext>
              </a:extLst>
            </p:cNvPr>
            <p:cNvSpPr txBox="1"/>
            <p:nvPr/>
          </p:nvSpPr>
          <p:spPr>
            <a:xfrm>
              <a:off x="5280025" y="451587"/>
              <a:ext cx="606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dirty="0">
                  <a:solidFill>
                    <a:srgbClr val="F19826"/>
                  </a:solidFill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01</a:t>
              </a:r>
              <a:endParaRPr lang="zh-CN" altLang="en-US" sz="2000" dirty="0">
                <a:solidFill>
                  <a:srgbClr val="F19826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7072FE7-2D80-4B81-80B6-01D6F15BEC46}"/>
              </a:ext>
            </a:extLst>
          </p:cNvPr>
          <p:cNvGrpSpPr/>
          <p:nvPr/>
        </p:nvGrpSpPr>
        <p:grpSpPr>
          <a:xfrm>
            <a:off x="1831370" y="4003419"/>
            <a:ext cx="3884330" cy="1600439"/>
            <a:chOff x="5193697" y="725781"/>
            <a:chExt cx="2136776" cy="160043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69B6349-450E-446F-A68E-D7E76C0B9C4C}"/>
                </a:ext>
              </a:extLst>
            </p:cNvPr>
            <p:cNvSpPr txBox="1"/>
            <p:nvPr/>
          </p:nvSpPr>
          <p:spPr>
            <a:xfrm>
              <a:off x="5193697" y="1125891"/>
              <a:ext cx="2136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vi-VN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N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hận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biết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được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các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bước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mô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phỏng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hình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linh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vật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thể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thao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.</a:t>
              </a:r>
              <a:endParaRPr lang="zh-CN" altLang="en-US" sz="20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D6A8581-751F-4617-96E8-59CDF6528E50}"/>
                </a:ext>
              </a:extLst>
            </p:cNvPr>
            <p:cNvSpPr txBox="1"/>
            <p:nvPr/>
          </p:nvSpPr>
          <p:spPr>
            <a:xfrm>
              <a:off x="5213652" y="725781"/>
              <a:ext cx="348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dirty="0">
                  <a:solidFill>
                    <a:srgbClr val="F19826"/>
                  </a:solidFill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03</a:t>
              </a:r>
              <a:endParaRPr lang="zh-CN" altLang="en-US" sz="2000" dirty="0">
                <a:solidFill>
                  <a:srgbClr val="F19826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2B8D5BD-FF64-46B8-9709-C14914D9B451}"/>
              </a:ext>
            </a:extLst>
          </p:cNvPr>
          <p:cNvGrpSpPr/>
          <p:nvPr/>
        </p:nvGrpSpPr>
        <p:grpSpPr>
          <a:xfrm>
            <a:off x="7863206" y="1906089"/>
            <a:ext cx="3483082" cy="1274115"/>
            <a:chOff x="5280025" y="451587"/>
            <a:chExt cx="2468878" cy="127411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4F41A55-9782-41D2-B8E1-549BB96D1E04}"/>
                </a:ext>
              </a:extLst>
            </p:cNvPr>
            <p:cNvSpPr txBox="1"/>
            <p:nvPr/>
          </p:nvSpPr>
          <p:spPr>
            <a:xfrm>
              <a:off x="5280026" y="1156061"/>
              <a:ext cx="2468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11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DC73A22-D821-4569-9BBB-48C12958904B}"/>
                </a:ext>
              </a:extLst>
            </p:cNvPr>
            <p:cNvSpPr txBox="1"/>
            <p:nvPr/>
          </p:nvSpPr>
          <p:spPr>
            <a:xfrm>
              <a:off x="5280025" y="802372"/>
              <a:ext cx="2136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Chỉ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ra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được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nét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,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màu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tạo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điểm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đặc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trưng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của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hình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mẫu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linh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 </a:t>
              </a:r>
              <a:r>
                <a:rPr lang="en-US" dirty="0" err="1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vật</a:t>
              </a:r>
              <a:r>
                <a:rPr lang="en-US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.</a:t>
              </a:r>
              <a:endParaRPr lang="zh-CN" altLang="en-US" sz="20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355E49C-C0C0-4D7E-8C73-F315A6A35502}"/>
                </a:ext>
              </a:extLst>
            </p:cNvPr>
            <p:cNvSpPr txBox="1"/>
            <p:nvPr/>
          </p:nvSpPr>
          <p:spPr>
            <a:xfrm>
              <a:off x="5280026" y="451587"/>
              <a:ext cx="442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dirty="0">
                  <a:solidFill>
                    <a:srgbClr val="F19826"/>
                  </a:solidFill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02</a:t>
              </a:r>
              <a:endParaRPr lang="zh-CN" altLang="en-US" sz="2000" dirty="0">
                <a:solidFill>
                  <a:srgbClr val="F19826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206ABB9-4EA4-4925-9F11-2CB0FC83C16B}"/>
              </a:ext>
            </a:extLst>
          </p:cNvPr>
          <p:cNvGrpSpPr/>
          <p:nvPr/>
        </p:nvGrpSpPr>
        <p:grpSpPr>
          <a:xfrm>
            <a:off x="7863205" y="3668278"/>
            <a:ext cx="4049753" cy="1828113"/>
            <a:chOff x="5280025" y="451587"/>
            <a:chExt cx="2468878" cy="182811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755144-9850-406D-9A86-F85B7F06154E}"/>
                </a:ext>
              </a:extLst>
            </p:cNvPr>
            <p:cNvSpPr txBox="1"/>
            <p:nvPr/>
          </p:nvSpPr>
          <p:spPr>
            <a:xfrm>
              <a:off x="5280026" y="1156061"/>
              <a:ext cx="2468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1100" dirty="0">
                <a:solidFill>
                  <a:schemeClr val="tx2">
                    <a:lumMod val="5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9DC02AD-FB32-4DD5-A91D-548FCC9F9067}"/>
                </a:ext>
              </a:extLst>
            </p:cNvPr>
            <p:cNvSpPr txBox="1"/>
            <p:nvPr/>
          </p:nvSpPr>
          <p:spPr>
            <a:xfrm>
              <a:off x="5280025" y="802372"/>
              <a:ext cx="21367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nl-NL" dirty="0"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Chia sẻ được nét đẹp và vai trò của linh vật trong các kì đại hội thể thao</a:t>
              </a:r>
              <a:endParaRPr lang="en-US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547A261-5B18-4839-9F91-783ADB6C0851}"/>
                </a:ext>
              </a:extLst>
            </p:cNvPr>
            <p:cNvSpPr txBox="1"/>
            <p:nvPr/>
          </p:nvSpPr>
          <p:spPr>
            <a:xfrm>
              <a:off x="5280025" y="451587"/>
              <a:ext cx="322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000" dirty="0">
                  <a:solidFill>
                    <a:srgbClr val="F19826"/>
                  </a:solidFill>
                  <a:latin typeface="Windsor" panose="00000400000000000000" pitchFamily="2" charset="0"/>
                  <a:ea typeface="Windsor" panose="00000400000000000000" pitchFamily="2" charset="0"/>
                  <a:cs typeface="Windsor" panose="00000400000000000000" pitchFamily="2" charset="0"/>
                </a:rPr>
                <a:t>04</a:t>
              </a:r>
              <a:endParaRPr lang="zh-CN" altLang="en-US" sz="2000" dirty="0">
                <a:solidFill>
                  <a:srgbClr val="F19826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8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478590-52E2-469A-AC3F-7E7B7B3E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577" y="1908193"/>
            <a:ext cx="3538085" cy="33899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F67EFF-618A-4277-B920-FCF3FC84A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69" y="1266920"/>
            <a:ext cx="6169830" cy="32377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63F875-D497-48FB-B20D-CC00EC5FE451}"/>
              </a:ext>
            </a:extLst>
          </p:cNvPr>
          <p:cNvSpPr txBox="1"/>
          <p:nvPr/>
        </p:nvSpPr>
        <p:spPr>
          <a:xfrm>
            <a:off x="4578056" y="2033510"/>
            <a:ext cx="528025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HOẠT ĐỘNG 1</a:t>
            </a:r>
          </a:p>
          <a:p>
            <a:pPr algn="dist"/>
            <a:r>
              <a:rPr lang="vi-VN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KHÁM PHÁ</a:t>
            </a:r>
            <a:endParaRPr lang="zh-CN" altLang="en-US" sz="4800" b="1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72EF3BE-8418-4F23-BFE4-7B1777753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236677"/>
            <a:ext cx="1068387" cy="65032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4C51196-BF11-4B19-83A9-2C60F7A64844}"/>
              </a:ext>
            </a:extLst>
          </p:cNvPr>
          <p:cNvSpPr txBox="1"/>
          <p:nvPr/>
        </p:nvSpPr>
        <p:spPr>
          <a:xfrm>
            <a:off x="1924955" y="291786"/>
            <a:ext cx="48235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Quan sát hình ảnh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D2293B-C903-47A1-AEBA-D760354BA5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5" r="7647" b="172"/>
          <a:stretch/>
        </p:blipFill>
        <p:spPr>
          <a:xfrm>
            <a:off x="509953" y="996389"/>
            <a:ext cx="6832131" cy="5194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BD8B7-C9B5-4A24-B103-4404C9D0A2BA}"/>
              </a:ext>
            </a:extLst>
          </p:cNvPr>
          <p:cNvSpPr/>
          <p:nvPr/>
        </p:nvSpPr>
        <p:spPr>
          <a:xfrm>
            <a:off x="7619999" y="996389"/>
            <a:ext cx="4421747" cy="410971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 </a:t>
            </a:r>
            <a:r>
              <a:rPr lang="vi-VN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Kể tên c</a:t>
            </a:r>
            <a:r>
              <a:rPr lang="nl-NL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ác linh vật thể thao trong hình?</a:t>
            </a:r>
            <a:endParaRPr lang="en-US" sz="1600" spc="-20" dirty="0"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 Các linh vật đó được gợi cảm hứng sáng tạo từ hình tượng gì?</a:t>
            </a:r>
            <a:endParaRPr lang="en-US" sz="1600" spc="-20" dirty="0"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 Màu sắc và hình thức thể hiện các linh vật?</a:t>
            </a:r>
            <a:endParaRPr lang="en-US" sz="1600" spc="-20" dirty="0"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 Các linh vật đó là biểu tượng của những kì đại hội thể thao nào? Diễn ra ở đâu? Vào thời gian nào?</a:t>
            </a:r>
            <a:endParaRPr lang="en-US" sz="1600" spc="-20" dirty="0"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+ Hình tượng linh vật thể hiện ở sự kiện thể thao có ý nghĩa như thế nào?</a:t>
            </a:r>
            <a:endParaRPr lang="en-US" sz="1600" spc="-20" dirty="0">
              <a:effectLst/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297417-4958-4ECA-8C4C-93FB4F2D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0" y="1691495"/>
            <a:ext cx="3454488" cy="34750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AFD4B3-0310-47C5-B770-70147ED91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9" y="3038797"/>
            <a:ext cx="1068387" cy="650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B0AB598-1FFA-4CD3-9E62-3DD88167447D}"/>
              </a:ext>
            </a:extLst>
          </p:cNvPr>
          <p:cNvSpPr txBox="1"/>
          <p:nvPr/>
        </p:nvSpPr>
        <p:spPr>
          <a:xfrm>
            <a:off x="4566912" y="945834"/>
            <a:ext cx="646181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HOẠT ĐỘNG 2: </a:t>
            </a:r>
          </a:p>
          <a:p>
            <a:pPr algn="ctr"/>
            <a:r>
              <a:rPr lang="vi-VN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KIẾN TẠO </a:t>
            </a:r>
          </a:p>
          <a:p>
            <a:pPr algn="ctr"/>
            <a:r>
              <a:rPr lang="vi-VN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KIẾN THỨC - KĨ NĂNG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  <a:p>
            <a:pPr algn="ctr"/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(</a:t>
            </a:r>
            <a:r>
              <a:rPr lang="en-US" altLang="zh-CN" sz="3600" dirty="0" err="1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Nhắc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lại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kiến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thức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đã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altLang="zh-CN" sz="3600" dirty="0" err="1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học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)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012259B-A630-41C4-8C4F-DB9302BD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6" y="441107"/>
            <a:ext cx="846937" cy="10889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63EFE6-C0DE-4582-9D3F-EC18E851BEEC}"/>
              </a:ext>
            </a:extLst>
          </p:cNvPr>
          <p:cNvSpPr txBox="1"/>
          <p:nvPr/>
        </p:nvSpPr>
        <p:spPr>
          <a:xfrm>
            <a:off x="1470026" y="771595"/>
            <a:ext cx="42456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28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CÁCH THỰC HIỆN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69B6349-450E-446F-A68E-D7E76C0B9C4C}"/>
              </a:ext>
            </a:extLst>
          </p:cNvPr>
          <p:cNvSpPr txBox="1"/>
          <p:nvPr/>
        </p:nvSpPr>
        <p:spPr>
          <a:xfrm>
            <a:off x="1831370" y="4403529"/>
            <a:ext cx="388433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2B8D5BD-FF64-46B8-9709-C14914D9B451}"/>
              </a:ext>
            </a:extLst>
          </p:cNvPr>
          <p:cNvGrpSpPr/>
          <p:nvPr/>
        </p:nvGrpSpPr>
        <p:grpSpPr>
          <a:xfrm>
            <a:off x="7863206" y="2256874"/>
            <a:ext cx="3483082" cy="615299"/>
            <a:chOff x="5280025" y="802372"/>
            <a:chExt cx="2468878" cy="61529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4F41A55-9782-41D2-B8E1-549BB96D1E04}"/>
                </a:ext>
              </a:extLst>
            </p:cNvPr>
            <p:cNvSpPr txBox="1"/>
            <p:nvPr/>
          </p:nvSpPr>
          <p:spPr>
            <a:xfrm>
              <a:off x="5280026" y="1156061"/>
              <a:ext cx="2468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11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DC73A22-D821-4569-9BBB-48C12958904B}"/>
                </a:ext>
              </a:extLst>
            </p:cNvPr>
            <p:cNvSpPr txBox="1"/>
            <p:nvPr/>
          </p:nvSpPr>
          <p:spPr>
            <a:xfrm>
              <a:off x="5280025" y="802372"/>
              <a:ext cx="2136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endParaRPr lang="zh-CN" altLang="en-US" sz="20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FA55F05-26D0-40CF-B47A-E58FC4AF5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68" t="5907" r="40577" b="23189"/>
          <a:stretch/>
        </p:blipFill>
        <p:spPr>
          <a:xfrm>
            <a:off x="845712" y="1665797"/>
            <a:ext cx="2628872" cy="29729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232E98-F682-41D7-ACD9-DF36C4677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82" t="5245" r="9150" b="23281"/>
          <a:stretch/>
        </p:blipFill>
        <p:spPr>
          <a:xfrm>
            <a:off x="4276939" y="1662541"/>
            <a:ext cx="2434778" cy="2972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E25613-8671-4743-99A2-35B826576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153"/>
          <a:stretch/>
        </p:blipFill>
        <p:spPr>
          <a:xfrm>
            <a:off x="7685794" y="1630640"/>
            <a:ext cx="2835782" cy="2972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970B4-7183-4C8D-9CB7-23F6E12E2E14}"/>
              </a:ext>
            </a:extLst>
          </p:cNvPr>
          <p:cNvSpPr txBox="1"/>
          <p:nvPr/>
        </p:nvSpPr>
        <p:spPr>
          <a:xfrm>
            <a:off x="1155596" y="4774511"/>
            <a:ext cx="2009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B</a:t>
            </a:r>
            <a:r>
              <a:rPr lang="vi-VN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ư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ớc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1: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Vẽ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phác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hình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linh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vật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để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xác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định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bố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cục</a:t>
            </a:r>
            <a:endParaRPr lang="en-US" sz="1400" dirty="0">
              <a:solidFill>
                <a:srgbClr val="00206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9BE7F-0ED2-4B24-BB85-62C905CEC70D}"/>
              </a:ext>
            </a:extLst>
          </p:cNvPr>
          <p:cNvSpPr txBox="1"/>
          <p:nvPr/>
        </p:nvSpPr>
        <p:spPr>
          <a:xfrm>
            <a:off x="4489776" y="4770960"/>
            <a:ext cx="2009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B</a:t>
            </a:r>
            <a:r>
              <a:rPr lang="vi-VN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ư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ớc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2: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Vẽ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chi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tiết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đặc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điểm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linh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vật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theo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hình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mẫu</a:t>
            </a:r>
            <a:endParaRPr lang="en-US" sz="1400" dirty="0">
              <a:solidFill>
                <a:srgbClr val="00206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AD9D1-EBAE-40F0-B30C-E9D667EAE1A2}"/>
              </a:ext>
            </a:extLst>
          </p:cNvPr>
          <p:cNvSpPr txBox="1"/>
          <p:nvPr/>
        </p:nvSpPr>
        <p:spPr>
          <a:xfrm>
            <a:off x="8146541" y="4838220"/>
            <a:ext cx="173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B</a:t>
            </a:r>
            <a:r>
              <a:rPr lang="vi-VN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ư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ớc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3: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Vẽ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màu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theo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mẫu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hoàn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thiện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sản</a:t>
            </a:r>
            <a:r>
              <a:rPr lang="en-US" sz="1400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phẩm</a:t>
            </a:r>
            <a:endParaRPr lang="en-US" sz="1400" dirty="0">
              <a:solidFill>
                <a:srgbClr val="00206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478590-52E2-469A-AC3F-7E7B7B3E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577" y="1908193"/>
            <a:ext cx="3538085" cy="33899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F67EFF-618A-4277-B920-FCF3FC84A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08" y="888643"/>
            <a:ext cx="6169830" cy="41569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63F875-D497-48FB-B20D-CC00EC5FE451}"/>
              </a:ext>
            </a:extLst>
          </p:cNvPr>
          <p:cNvSpPr txBox="1"/>
          <p:nvPr/>
        </p:nvSpPr>
        <p:spPr>
          <a:xfrm>
            <a:off x="4355662" y="1780869"/>
            <a:ext cx="53597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vi-VN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HOẠT ĐỘNG </a:t>
            </a:r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3</a:t>
            </a: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C5280D34-08B6-48BD-8A1A-89A193E2B68E}"/>
              </a:ext>
            </a:extLst>
          </p:cNvPr>
          <p:cNvSpPr txBox="1"/>
          <p:nvPr/>
        </p:nvSpPr>
        <p:spPr>
          <a:xfrm>
            <a:off x="4590934" y="2495956"/>
            <a:ext cx="468185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LUYỆN TẬP  SÁNG TẠO</a:t>
            </a:r>
            <a:endParaRPr lang="zh-CN" altLang="en-US" sz="4800" b="1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0972CB-56F7-4932-915D-9004E649B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66" y="1858033"/>
            <a:ext cx="8477162" cy="2475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2EC139-9A42-4F6F-98B7-5EBF8265F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sp>
        <p:nvSpPr>
          <p:cNvPr id="12" name="文本框 9">
            <a:extLst>
              <a:ext uri="{FF2B5EF4-FFF2-40B4-BE49-F238E27FC236}">
                <a16:creationId xmlns:a16="http://schemas.microsoft.com/office/drawing/2014/main" id="{6C13A64D-D3EF-4FCD-95E3-947252B777C2}"/>
              </a:ext>
            </a:extLst>
          </p:cNvPr>
          <p:cNvSpPr txBox="1"/>
          <p:nvPr/>
        </p:nvSpPr>
        <p:spPr>
          <a:xfrm>
            <a:off x="3898163" y="2772788"/>
            <a:ext cx="53875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Hoàn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thành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tiếp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tiết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trước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. </a:t>
            </a:r>
          </a:p>
          <a:p>
            <a:pPr algn="ctr"/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Em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hãy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vẽ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mô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phỏng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lại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linh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vật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</a:p>
          <a:p>
            <a:pPr algn="ctr"/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thể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thao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của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đại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hội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seagme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mà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em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thích</a:t>
            </a:r>
            <a:r>
              <a:rPr lang="en-US" i="1" dirty="0">
                <a:solidFill>
                  <a:srgbClr val="00206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.</a:t>
            </a:r>
            <a:endParaRPr lang="zh-CN" altLang="en-US" sz="2000" i="1" dirty="0">
              <a:solidFill>
                <a:srgbClr val="00206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297417-4958-4ECA-8C4C-93FB4F2D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0" y="1691495"/>
            <a:ext cx="3454488" cy="34750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AFD4B3-0310-47C5-B770-70147ED91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9" y="3038797"/>
            <a:ext cx="1068387" cy="6503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B0AB598-1FFA-4CD3-9E62-3DD88167447D}"/>
              </a:ext>
            </a:extLst>
          </p:cNvPr>
          <p:cNvSpPr txBox="1"/>
          <p:nvPr/>
        </p:nvSpPr>
        <p:spPr>
          <a:xfrm>
            <a:off x="5189941" y="2761798"/>
            <a:ext cx="70020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HOẠT ĐỘNG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4</a:t>
            </a:r>
            <a:r>
              <a:rPr lang="vi-VN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: </a:t>
            </a:r>
          </a:p>
          <a:p>
            <a:pPr algn="ctr"/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PHÂN TÍCH ĐÁNH GIÁ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485</TotalTime>
  <Words>446</Words>
  <Application>Microsoft Office PowerPoint</Application>
  <PresentationFormat>Widescreen</PresentationFormat>
  <Paragraphs>61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Times New Roman</vt:lpstr>
      <vt:lpstr>Windsor</vt:lpstr>
      <vt:lpstr>百变马丁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Nguyễn Ngọc Quốc Khánh</cp:lastModifiedBy>
  <cp:revision>74</cp:revision>
  <dcterms:created xsi:type="dcterms:W3CDTF">2017-08-18T03:02:00Z</dcterms:created>
  <dcterms:modified xsi:type="dcterms:W3CDTF">2025-02-17T01:06:52Z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