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6" r:id="rId2"/>
    <p:sldId id="267" r:id="rId3"/>
    <p:sldId id="265" r:id="rId4"/>
    <p:sldId id="269" r:id="rId5"/>
    <p:sldId id="276" r:id="rId6"/>
    <p:sldId id="277" r:id="rId7"/>
    <p:sldId id="292" r:id="rId8"/>
    <p:sldId id="278" r:id="rId9"/>
    <p:sldId id="270" r:id="rId10"/>
    <p:sldId id="307" r:id="rId11"/>
    <p:sldId id="314" r:id="rId12"/>
    <p:sldId id="309" r:id="rId13"/>
    <p:sldId id="280" r:id="rId14"/>
    <p:sldId id="272" r:id="rId15"/>
    <p:sldId id="308" r:id="rId16"/>
    <p:sldId id="281" r:id="rId17"/>
    <p:sldId id="300" r:id="rId18"/>
    <p:sldId id="273" r:id="rId19"/>
    <p:sldId id="286" r:id="rId20"/>
    <p:sldId id="283" r:id="rId21"/>
    <p:sldId id="287" r:id="rId22"/>
    <p:sldId id="284" r:id="rId23"/>
    <p:sldId id="310" r:id="rId24"/>
    <p:sldId id="311" r:id="rId25"/>
    <p:sldId id="312" r:id="rId26"/>
    <p:sldId id="289" r:id="rId27"/>
    <p:sldId id="274" r:id="rId28"/>
    <p:sldId id="288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reat Vibes" panose="020B0604020202020204" charset="0"/>
      <p:regular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Nunito Black" panose="020B0604020202020204" charset="0"/>
      <p:bold r:id="rId41"/>
      <p:boldItalic r:id="rId42"/>
    </p:embeddedFont>
    <p:embeddedFont>
      <p:font typeface="Sigmar One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0EE2A"/>
    <a:srgbClr val="FF3300"/>
    <a:srgbClr val="0ED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438659" y="929334"/>
            <a:ext cx="549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trải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nghiệm</a:t>
            </a:r>
            <a:endParaRPr lang="en-US" sz="3600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4DAAA-BC47-2300-15B0-92EFA5A97A8A}"/>
              </a:ext>
            </a:extLst>
          </p:cNvPr>
          <p:cNvSpPr txBox="1"/>
          <p:nvPr/>
        </p:nvSpPr>
        <p:spPr>
          <a:xfrm>
            <a:off x="866340" y="1737011"/>
            <a:ext cx="1061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/>
            <a:r>
              <a:rPr lang="en-US" sz="4000" dirty="0">
                <a:solidFill>
                  <a:srgbClr val="FF3300"/>
                </a:solidFill>
                <a:latin typeface="Nunito Black" panose="020B0604020202020204" charset="0"/>
              </a:rPr>
              <a:t>CHỦ ĐỀ </a:t>
            </a:r>
          </a:p>
          <a:p>
            <a:pPr algn="ctr" defTabSz="609539"/>
            <a:r>
              <a:rPr lang="en-US" sz="4000" b="1" dirty="0">
                <a:solidFill>
                  <a:srgbClr val="4EE63A"/>
                </a:solidFill>
                <a:latin typeface="Sigmar One" panose="00000500000000000000" pitchFamily="2" charset="0"/>
              </a:rPr>
              <a:t> </a:t>
            </a:r>
          </a:p>
          <a:p>
            <a:pPr algn="ctr" defTabSz="609539"/>
            <a:r>
              <a:rPr lang="en-US" sz="4000" b="1" dirty="0">
                <a:solidFill>
                  <a:srgbClr val="0ED025"/>
                </a:solidFill>
                <a:latin typeface="Sigmar One" panose="00000500000000000000" pitchFamily="2" charset="0"/>
              </a:rPr>
              <a:t>ĂN UỐNG AN TOÀN, HỢP VỆ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50" y="4275230"/>
            <a:ext cx="3091380" cy="2582770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47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1874" y="171128"/>
            <a:ext cx="10452910" cy="3275518"/>
            <a:chOff x="248957" y="280482"/>
            <a:chExt cx="6524661" cy="22126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6" t="-1331" r="45462" b="41052"/>
            <a:stretch/>
          </p:blipFill>
          <p:spPr>
            <a:xfrm>
              <a:off x="248957" y="280482"/>
              <a:ext cx="1913078" cy="1858034"/>
            </a:xfrm>
            <a:prstGeom prst="ellipse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11152" y="677217"/>
              <a:ext cx="46624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Sắp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xếp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đồ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gia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vị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gọn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gàng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đậy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nắp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kín</a:t>
              </a:r>
              <a:endParaRPr lang="en-US" sz="2800" dirty="0">
                <a:solidFill>
                  <a:schemeClr val="accent6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Dán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nhãn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ghi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tên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từng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loại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gia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vị</a:t>
              </a:r>
              <a:endParaRPr lang="en-US" sz="2800" dirty="0">
                <a:solidFill>
                  <a:schemeClr val="accent6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7491" y="3217334"/>
            <a:ext cx="10607293" cy="2743200"/>
            <a:chOff x="94574" y="2704964"/>
            <a:chExt cx="6679044" cy="21804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5" t="1701" r="14733" b="42606"/>
            <a:stretch/>
          </p:blipFill>
          <p:spPr>
            <a:xfrm>
              <a:off x="94574" y="2704964"/>
              <a:ext cx="2221844" cy="2058766"/>
            </a:xfrm>
            <a:prstGeom prst="ellipse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35017" y="3069498"/>
              <a:ext cx="46386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Rửa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sạch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bằng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nước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nóng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nước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rửa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bát</a:t>
              </a:r>
              <a:endParaRPr lang="en-US" sz="2800" dirty="0">
                <a:solidFill>
                  <a:schemeClr val="accent2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Phơi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úp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ngăn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nắp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ở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nơi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khô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ráo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sạch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sẽ</a:t>
              </a:r>
              <a:endParaRPr lang="en-US" sz="2800" dirty="0">
                <a:solidFill>
                  <a:schemeClr val="accent2"/>
                </a:solidFill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4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734" y="183583"/>
            <a:ext cx="10819006" cy="2085483"/>
            <a:chOff x="6204906" y="183583"/>
            <a:chExt cx="5572388" cy="20854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7" t="37902" r="61212" b="-2735"/>
            <a:stretch/>
          </p:blipFill>
          <p:spPr>
            <a:xfrm>
              <a:off x="6204906" y="183583"/>
              <a:ext cx="1125823" cy="2085483"/>
            </a:xfrm>
            <a:prstGeom prst="ellipse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30729" y="482226"/>
              <a:ext cx="4446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ở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nhiệt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độ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thường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chỉ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2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giờ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sau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chế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biến</a:t>
              </a:r>
              <a:endParaRPr lang="en-US" sz="2400" dirty="0">
                <a:solidFill>
                  <a:srgbClr val="FF0066"/>
                </a:solidFill>
                <a:latin typeface="Nunito" panose="020B0604020202020204" charset="0"/>
              </a:endParaRPr>
            </a:p>
            <a:p>
              <a:pPr algn="just"/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riêng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từng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loại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đồ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ăn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tủ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lạnh</a:t>
              </a:r>
              <a:endParaRPr lang="en-US" sz="2400" dirty="0">
                <a:solidFill>
                  <a:srgbClr val="FF0066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0396" y="2358804"/>
            <a:ext cx="11723737" cy="2147897"/>
            <a:chOff x="6355436" y="2345530"/>
            <a:chExt cx="6234795" cy="21478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5" t="45107" r="27536" b="-923"/>
            <a:stretch/>
          </p:blipFill>
          <p:spPr>
            <a:xfrm>
              <a:off x="6355436" y="2345530"/>
              <a:ext cx="1312775" cy="1908907"/>
            </a:xfrm>
            <a:prstGeom prst="ellipse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93046" y="2554435"/>
              <a:ext cx="49971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Nên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chế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biến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còn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tươi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không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lâu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làm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giảm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giá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trị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dinh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dưỡng</a:t>
              </a: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  <a:p>
              <a:pPr algn="just"/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riêng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từng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loại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đồ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ăn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tủ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lạnh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không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gần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thực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phẩm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chín</a:t>
              </a: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  <a:p>
              <a:pPr marL="342900" indent="-342900" algn="just">
                <a:buFontTx/>
                <a:buChar char="-"/>
              </a:pP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37048" y="4137369"/>
            <a:ext cx="8846952" cy="2195698"/>
            <a:chOff x="3423355" y="4377896"/>
            <a:chExt cx="6760002" cy="21956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0" t="48543" r="1543" b="3083"/>
            <a:stretch/>
          </p:blipFill>
          <p:spPr>
            <a:xfrm>
              <a:off x="3423355" y="4377896"/>
              <a:ext cx="1896501" cy="2195698"/>
            </a:xfrm>
            <a:prstGeom prst="ellipse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19856" y="4956133"/>
              <a:ext cx="48635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dán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nhãn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tránh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bị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nhầm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xa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bếp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và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xa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ngọn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lửa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Thường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xuyên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giặt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thay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giẻ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rửa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bát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2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905" y="2237720"/>
            <a:ext cx="863301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nhở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lẫn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giữ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sạch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hội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khuẩn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, vi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trùng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613">
            <a:off x="908416" y="996128"/>
            <a:ext cx="1389119" cy="1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5" y="914401"/>
            <a:ext cx="10548015" cy="46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9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tấm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poster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0" y="953661"/>
            <a:ext cx="7212170" cy="5370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14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06240" y="1364813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07790" y="2881835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SINH HOẠT 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708244" y="3735485"/>
            <a:ext cx="8409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CHÍ ĐÁNH GIÁ CỦA ÔNG TÁO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21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3357065" y="733550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HOẠT 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CHIA SẺ THU HOẠCH SAU TRẢI NGHIỆM</a:t>
            </a:r>
            <a:endParaRPr lang="en-US" sz="36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1042336" y="2565862"/>
            <a:ext cx="103626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Bếp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3038485" y="1011821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86754" y="236665"/>
            <a:ext cx="923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Chia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sẻ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700008" y="4150736"/>
            <a:ext cx="3348497" cy="2166959"/>
            <a:chOff x="7423037" y="3154669"/>
            <a:chExt cx="4549704" cy="27953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3037" y="3154669"/>
              <a:ext cx="4549704" cy="27953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Rectangle 1"/>
            <p:cNvSpPr/>
            <p:nvPr/>
          </p:nvSpPr>
          <p:spPr>
            <a:xfrm rot="20601825">
              <a:off x="8785637" y="4400025"/>
              <a:ext cx="766056" cy="142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448817" y="1117692"/>
            <a:ext cx="7931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             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đôi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chia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sẻ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" panose="020B0604020202020204" charset="0"/>
              </a:rPr>
              <a:t>1. </a:t>
            </a:r>
            <a:r>
              <a:rPr lang="en-US" sz="2400" dirty="0" err="1">
                <a:latin typeface="Nunito" panose="020B0604020202020204" charset="0"/>
              </a:rPr>
              <a:t>Em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người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thân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đã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kiểm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tra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những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gì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trong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bếp</a:t>
            </a:r>
            <a:r>
              <a:rPr lang="en-US" sz="2400" dirty="0">
                <a:latin typeface="Nunito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" panose="020B0604020202020204" charset="0"/>
              </a:rPr>
              <a:t>2. </a:t>
            </a:r>
            <a:r>
              <a:rPr lang="en-US" sz="2400" dirty="0" err="1">
                <a:latin typeface="Nunito" panose="020B0604020202020204" charset="0"/>
              </a:rPr>
              <a:t>Em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người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thân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đã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sắp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xếp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lại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những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vật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dụng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nào</a:t>
            </a:r>
            <a:r>
              <a:rPr lang="en-US" sz="2400" dirty="0">
                <a:latin typeface="Nunito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" panose="020B0604020202020204" charset="0"/>
              </a:rPr>
              <a:t>3. </a:t>
            </a:r>
            <a:r>
              <a:rPr lang="en-US" sz="2400" dirty="0" err="1">
                <a:latin typeface="Nunito" panose="020B0604020202020204" charset="0"/>
              </a:rPr>
              <a:t>Em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người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thân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có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kiểm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tra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thức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sống</a:t>
            </a:r>
            <a:r>
              <a:rPr lang="en-US" sz="2400" dirty="0">
                <a:latin typeface="Nunito" panose="020B0604020202020204" charset="0"/>
              </a:rPr>
              <a:t>, </a:t>
            </a:r>
            <a:r>
              <a:rPr lang="en-US" sz="2400" dirty="0" err="1">
                <a:latin typeface="Nunito" panose="020B0604020202020204" charset="0"/>
              </a:rPr>
              <a:t>thức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chín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không</a:t>
            </a:r>
            <a:r>
              <a:rPr lang="en-US" sz="2400" dirty="0">
                <a:latin typeface="Nunito" panose="020B0604020202020204" charset="0"/>
              </a:rPr>
              <a:t>? </a:t>
            </a:r>
            <a:r>
              <a:rPr lang="en-US" sz="2400" dirty="0" err="1">
                <a:latin typeface="Nunito" panose="020B0604020202020204" charset="0"/>
              </a:rPr>
              <a:t>Có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phát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hiện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ra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thứ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gì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có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nguy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cơ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mất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vệ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sinh</a:t>
            </a:r>
            <a:r>
              <a:rPr lang="en-US" sz="2400" dirty="0">
                <a:latin typeface="Nunito" panose="020B0604020202020204" charset="0"/>
              </a:rPr>
              <a:t> an </a:t>
            </a:r>
            <a:r>
              <a:rPr lang="en-US" sz="2400" dirty="0" err="1">
                <a:latin typeface="Nunito" panose="020B0604020202020204" charset="0"/>
              </a:rPr>
              <a:t>toàn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thực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phẩm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không</a:t>
            </a:r>
            <a:r>
              <a:rPr lang="en-US" sz="2400" dirty="0">
                <a:latin typeface="Nunito" panose="020B060402020202020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0281" y="4622244"/>
            <a:ext cx="793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cảm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thấy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khi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cùng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người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thân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kiểm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tra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sắp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xếp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lại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đồ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dùng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trong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bếp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7" y="4525320"/>
            <a:ext cx="758981" cy="8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324704" y="2444486"/>
            <a:ext cx="93214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33532" y="406693"/>
            <a:ext cx="9894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Giúp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ông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Táo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đưa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ra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tiêu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chí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đánh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giá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căn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bếp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mỗi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gia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đình</a:t>
            </a:r>
            <a:endParaRPr lang="en-US" sz="2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46" y="4028450"/>
            <a:ext cx="4305684" cy="2439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892569" y="1674117"/>
            <a:ext cx="9784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             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4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đưa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ra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atin typeface="Nunito" panose="020B0604020202020204" charset="0"/>
              </a:rPr>
              <a:t>Các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dấu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hiệu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của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một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bếp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sạch</a:t>
            </a:r>
            <a:r>
              <a:rPr lang="en-US" sz="2400" dirty="0">
                <a:latin typeface="Nunito" panose="020B0604020202020204" charset="0"/>
              </a:rPr>
              <a:t>, </a:t>
            </a:r>
            <a:r>
              <a:rPr lang="en-US" sz="2400" dirty="0" err="1">
                <a:latin typeface="Nunito" panose="020B0604020202020204" charset="0"/>
              </a:rPr>
              <a:t>gọn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gàng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đảm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bảo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vệ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sinh</a:t>
            </a:r>
            <a:r>
              <a:rPr lang="en-US" sz="2400" dirty="0">
                <a:latin typeface="Nunito" panose="020B0604020202020204" charset="0"/>
              </a:rPr>
              <a:t> an </a:t>
            </a:r>
            <a:r>
              <a:rPr lang="en-US" sz="2400" dirty="0" err="1">
                <a:latin typeface="Nunito" panose="020B0604020202020204" charset="0"/>
              </a:rPr>
              <a:t>toàn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thực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phẩm</a:t>
            </a:r>
            <a:r>
              <a:rPr lang="en-US" sz="2400" dirty="0">
                <a:latin typeface="Nunito" panose="020B0604020202020204" charset="0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atin typeface="Nunito" panose="020B0604020202020204" charset="0"/>
              </a:rPr>
              <a:t>Các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tiêu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chí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đánh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giá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bếp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vệ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sinh</a:t>
            </a:r>
            <a:r>
              <a:rPr lang="en-US" sz="2400" dirty="0">
                <a:latin typeface="Nunito" panose="020B0604020202020204" charset="0"/>
              </a:rPr>
              <a:t>, an </a:t>
            </a:r>
            <a:r>
              <a:rPr lang="en-US" sz="2400" dirty="0" err="1">
                <a:latin typeface="Nunito" panose="020B0604020202020204" charset="0"/>
              </a:rPr>
              <a:t>toàn</a:t>
            </a:r>
            <a:r>
              <a:rPr lang="en-US" sz="2400" dirty="0">
                <a:latin typeface="Nunito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phỏng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37077" r="5228" b="-997"/>
          <a:stretch/>
        </p:blipFill>
        <p:spPr>
          <a:xfrm>
            <a:off x="1749380" y="1403797"/>
            <a:ext cx="8693239" cy="41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3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14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" panose="020B0604020202020204" charset="0"/>
              </a:rPr>
              <a:t>CHẤM ĐIỂM BẾP VỆ SINH AN TOÀN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8078" b="3862"/>
          <a:stretch/>
        </p:blipFill>
        <p:spPr>
          <a:xfrm>
            <a:off x="927100" y="1190170"/>
            <a:ext cx="10337800" cy="4528457"/>
          </a:xfrm>
        </p:spPr>
      </p:pic>
    </p:spTree>
    <p:extLst>
      <p:ext uri="{BB962C8B-B14F-4D97-AF65-F5344CB8AC3E}">
        <p14:creationId xmlns:p14="http://schemas.microsoft.com/office/powerpoint/2010/main" val="236225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1" y="436311"/>
            <a:ext cx="11052112" cy="1325563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Tiêu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chí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đánh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giá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đảm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thực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phẩm</a:t>
            </a:r>
            <a:endParaRPr lang="en-US" sz="30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88" y="304800"/>
            <a:ext cx="1123627" cy="1123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618066" y="968211"/>
            <a:ext cx="10955867" cy="4960041"/>
            <a:chOff x="-233612" y="784571"/>
            <a:chExt cx="5835331" cy="3940369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612" y="784571"/>
              <a:ext cx="5835331" cy="39403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602393" y="2965259"/>
              <a:ext cx="4027928" cy="11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4400" b="1" dirty="0">
                  <a:solidFill>
                    <a:srgbClr val="0070C0"/>
                  </a:solidFill>
                  <a:latin typeface="Nunito Black" pitchFamily="2" charset="0"/>
                </a:rPr>
                <a:t>NGĂN NẮP – VỆ SINH – AN TOÀN</a:t>
              </a:r>
              <a:endParaRPr lang="vi-VN" sz="3000" b="1" i="0" dirty="0">
                <a:solidFill>
                  <a:srgbClr val="0070C0"/>
                </a:solidFill>
                <a:effectLst/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2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03781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1215A75-0789-E143-2CD5-181D53E4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12310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3776134" y="3203198"/>
            <a:ext cx="4995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Áp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Táo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bếp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TIẾP NỐI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VÌ TẦM VÓC VIỆT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781504" y="894143"/>
            <a:ext cx="1052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Nunito" panose="020B0604020202020204" charset="0"/>
              </a:rPr>
              <a:t>- </a:t>
            </a:r>
            <a:r>
              <a:rPr lang="en-US" sz="2400" b="1" dirty="0" err="1">
                <a:latin typeface="Nunito" panose="020B0604020202020204" charset="0"/>
              </a:rPr>
              <a:t>Xem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tiểu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phẩm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Ông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Táo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lên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trời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báo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cáo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về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việc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thực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hiện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vệ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sinh</a:t>
            </a:r>
            <a:r>
              <a:rPr lang="en-US" sz="2400" b="1" dirty="0">
                <a:latin typeface="Nunito" panose="020B0604020202020204" charset="0"/>
              </a:rPr>
              <a:t> an </a:t>
            </a:r>
            <a:r>
              <a:rPr lang="en-US" sz="2400" b="1" dirty="0" err="1">
                <a:latin typeface="Nunito" panose="020B0604020202020204" charset="0"/>
              </a:rPr>
              <a:t>toàn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thực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phẩm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trong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bữa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ăn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của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các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gia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đình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Việt</a:t>
            </a:r>
            <a:r>
              <a:rPr lang="en-US" sz="2400" b="1" dirty="0">
                <a:latin typeface="Nunito" panose="020B060402020202020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848250"/>
            <a:ext cx="9906211" cy="359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136190" y="5561415"/>
            <a:ext cx="736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Nunito" panose="020B0604020202020204" charset="0"/>
              </a:rPr>
              <a:t>- Chia </a:t>
            </a:r>
            <a:r>
              <a:rPr lang="en-US" sz="2400" b="1" dirty="0" err="1">
                <a:latin typeface="Nunito" panose="020B0604020202020204" charset="0"/>
              </a:rPr>
              <a:t>sẻ</a:t>
            </a:r>
            <a:r>
              <a:rPr lang="en-US" sz="2400" b="1" dirty="0">
                <a:latin typeface="Nunito" panose="020B0604020202020204" charset="0"/>
              </a:rPr>
              <a:t> ý </a:t>
            </a:r>
            <a:r>
              <a:rPr lang="en-US" sz="2400" b="1" dirty="0" err="1">
                <a:latin typeface="Nunito" panose="020B0604020202020204" charset="0"/>
              </a:rPr>
              <a:t>kiến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về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cách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ăn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uống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để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bảo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vệ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sức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khỏe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học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sinh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Việt</a:t>
            </a:r>
            <a:r>
              <a:rPr lang="en-US" sz="2400" b="1" dirty="0">
                <a:latin typeface="Nunito" panose="020B0604020202020204" charset="0"/>
              </a:rPr>
              <a:t> Nam </a:t>
            </a:r>
            <a:r>
              <a:rPr lang="en-US" sz="2400" b="1" dirty="0" err="1">
                <a:latin typeface="Nunito" panose="020B0604020202020204" charset="0"/>
              </a:rPr>
              <a:t>từ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những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bữa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ăn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gia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đình</a:t>
            </a:r>
            <a:r>
              <a:rPr lang="en-US" sz="2400" b="1" dirty="0">
                <a:latin typeface="Nunito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45171" y="3087910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052089" y="3890058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BẾP NHÀ EM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7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1055076" y="892014"/>
            <a:ext cx="883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…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…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0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545" y="3158011"/>
            <a:ext cx="2471652" cy="310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442334" y="2242171"/>
            <a:ext cx="4689222" cy="1328023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đoán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nguy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an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bếp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152" y="3298658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/>
          <p:cNvGrpSpPr/>
          <p:nvPr/>
        </p:nvGrpSpPr>
        <p:grpSpPr>
          <a:xfrm>
            <a:off x="7030392" y="1990917"/>
            <a:ext cx="4678671" cy="1622473"/>
            <a:chOff x="8071325" y="2109910"/>
            <a:chExt cx="4678671" cy="1622473"/>
          </a:xfrm>
        </p:grpSpPr>
        <p:sp>
          <p:nvSpPr>
            <p:cNvPr id="24" name="Oval Callout 23"/>
            <p:cNvSpPr/>
            <p:nvPr/>
          </p:nvSpPr>
          <p:spPr>
            <a:xfrm>
              <a:off x="8071325" y="2109910"/>
              <a:ext cx="4066903" cy="1622473"/>
            </a:xfrm>
            <a:prstGeom prst="wedgeEllipseCallout">
              <a:avLst>
                <a:gd name="adj1" fmla="val -23809"/>
                <a:gd name="adj2" fmla="val 7741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61311" y="2780451"/>
              <a:ext cx="36886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Thì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dễ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đau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bụng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8737" y="1775212"/>
            <a:ext cx="4348103" cy="1569977"/>
            <a:chOff x="2581838" y="1316929"/>
            <a:chExt cx="4418191" cy="2111041"/>
          </a:xfrm>
        </p:grpSpPr>
        <p:sp>
          <p:nvSpPr>
            <p:cNvPr id="27" name="Oval Callout 2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82611" y="2115295"/>
              <a:ext cx="40820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Nếu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sử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dụng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thực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phẩm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quá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hạn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38643"/>
              </p:ext>
            </p:extLst>
          </p:nvPr>
        </p:nvGraphicFramePr>
        <p:xfrm>
          <a:off x="1574873" y="2070266"/>
          <a:ext cx="8721627" cy="29053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49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971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bát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đũa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mốc</a:t>
                      </a:r>
                      <a:endParaRPr lang="en-US" sz="2800" b="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thức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ăn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nhiễm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khuẩn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.</a:t>
                      </a:r>
                      <a:endParaRPr lang="en-US" sz="2800" b="0" dirty="0"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73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đồ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ăn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thiu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dễ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ngộ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độc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20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uống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nước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lã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dễ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đau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bụng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44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anose="020B0604020202020204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anose="020B0604020202020204" charset="0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132349" y="195773"/>
            <a:ext cx="9557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69141" y="648697"/>
            <a:ext cx="9254713" cy="1587337"/>
            <a:chOff x="1132349" y="648697"/>
            <a:chExt cx="9051343" cy="15873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6" t="-1331" r="45462" b="41052"/>
            <a:stretch/>
          </p:blipFill>
          <p:spPr>
            <a:xfrm>
              <a:off x="6815978" y="774263"/>
              <a:ext cx="1520157" cy="1461771"/>
            </a:xfrm>
            <a:prstGeom prst="ellipse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5" t="1701" r="14733" b="42606"/>
            <a:stretch/>
          </p:blipFill>
          <p:spPr>
            <a:xfrm>
              <a:off x="8336135" y="648697"/>
              <a:ext cx="1847557" cy="1587337"/>
            </a:xfrm>
            <a:prstGeom prst="ellipse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32349" y="1300765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FFC00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FFC000"/>
                  </a:solidFill>
                  <a:latin typeface="Nunito" panose="020B0604020202020204" charset="0"/>
                </a:rPr>
                <a:t> 1</a:t>
              </a:r>
              <a:r>
                <a:rPr lang="en-US" sz="2200" dirty="0">
                  <a:solidFill>
                    <a:srgbClr val="FFC000"/>
                  </a:solidFill>
                  <a:latin typeface="Nunito" panose="020B0604020202020204" charset="0"/>
                </a:rPr>
                <a:t>: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Sắp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xếp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đồ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gia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vị</a:t>
              </a:r>
              <a:r>
                <a:rPr lang="en-US" sz="2200" dirty="0">
                  <a:latin typeface="Nunito" panose="020B0604020202020204" charset="0"/>
                </a:rPr>
                <a:t>, </a:t>
              </a:r>
              <a:r>
                <a:rPr lang="en-US" sz="2200" dirty="0" err="1">
                  <a:latin typeface="Nunito" panose="020B0604020202020204" charset="0"/>
                </a:rPr>
                <a:t>dụng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cụ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nhà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bếp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90328" y="1859971"/>
            <a:ext cx="7229143" cy="1445495"/>
            <a:chOff x="450166" y="1859971"/>
            <a:chExt cx="7229143" cy="14454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7" t="37902" r="61212" b="-2735"/>
            <a:stretch/>
          </p:blipFill>
          <p:spPr>
            <a:xfrm>
              <a:off x="450166" y="1859971"/>
              <a:ext cx="1626478" cy="1445495"/>
            </a:xfrm>
            <a:prstGeom prst="ellipse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99726" y="2443618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FF0066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FF0066"/>
                  </a:solidFill>
                  <a:latin typeface="Nunito" panose="020B0604020202020204" charset="0"/>
                </a:rPr>
                <a:t> 2:</a:t>
              </a:r>
              <a:r>
                <a:rPr lang="en-US" sz="22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Bảo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quản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thực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phẩm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chín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91827" y="2924587"/>
            <a:ext cx="6395603" cy="1510837"/>
            <a:chOff x="1051665" y="2924587"/>
            <a:chExt cx="6395603" cy="1510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5" t="45107" r="27536" b="-923"/>
            <a:stretch/>
          </p:blipFill>
          <p:spPr>
            <a:xfrm>
              <a:off x="5695741" y="2924587"/>
              <a:ext cx="1751527" cy="1510837"/>
            </a:xfrm>
            <a:prstGeom prst="ellipse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1665" y="3495340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7030A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7030A0"/>
                  </a:solidFill>
                  <a:latin typeface="Nunito" panose="020B0604020202020204" charset="0"/>
                </a:rPr>
                <a:t> 3: </a:t>
              </a:r>
              <a:r>
                <a:rPr lang="en-US" sz="2200" dirty="0" err="1">
                  <a:latin typeface="Nunito" panose="020B0604020202020204" charset="0"/>
                </a:rPr>
                <a:t>Bảo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quản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thực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phẩm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sống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54789" y="3968755"/>
            <a:ext cx="7921508" cy="1620495"/>
            <a:chOff x="414627" y="3968755"/>
            <a:chExt cx="7921508" cy="16204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0" t="48543" r="1543" b="3083"/>
            <a:stretch/>
          </p:blipFill>
          <p:spPr>
            <a:xfrm>
              <a:off x="414627" y="3968755"/>
              <a:ext cx="1823599" cy="1620495"/>
            </a:xfrm>
            <a:prstGeom prst="ellipse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81576" y="4779003"/>
              <a:ext cx="62545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0070C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0070C0"/>
                  </a:solidFill>
                  <a:latin typeface="Nunito" panose="020B0604020202020204" charset="0"/>
                </a:rPr>
                <a:t> 4: </a:t>
              </a:r>
              <a:r>
                <a:rPr lang="en-US" sz="2200" dirty="0" err="1">
                  <a:latin typeface="Nunito" panose="020B0604020202020204" charset="0"/>
                </a:rPr>
                <a:t>Sắp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xếp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và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sử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dụng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dụng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cụ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vệ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sinh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721</Words>
  <Application>Microsoft Office PowerPoint</Application>
  <PresentationFormat>Widescreen</PresentationFormat>
  <Paragraphs>75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Nunito</vt:lpstr>
      <vt:lpstr>Sigmar One</vt:lpstr>
      <vt:lpstr>Calibri</vt:lpstr>
      <vt:lpstr>OpenSans</vt:lpstr>
      <vt:lpstr>Nunito Black</vt:lpstr>
      <vt:lpstr>Calibri Light</vt:lpstr>
      <vt:lpstr>Great Vibes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Thiết kế một tấm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phỏng vấn nào!</vt:lpstr>
      <vt:lpstr>CHẤM ĐIỂM BẾP VỆ SINH AN TOÀN</vt:lpstr>
      <vt:lpstr>Tiêu chí đánh giá bếp đảm bảo vệ sinh an toàn thực phẩm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77</cp:revision>
  <dcterms:created xsi:type="dcterms:W3CDTF">2022-03-29T00:44:11Z</dcterms:created>
  <dcterms:modified xsi:type="dcterms:W3CDTF">2025-02-05T23:57:58Z</dcterms:modified>
</cp:coreProperties>
</file>