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05" r:id="rId3"/>
    <p:sldMasterId id="2147483717" r:id="rId4"/>
  </p:sldMasterIdLst>
  <p:notesMasterIdLst>
    <p:notesMasterId r:id="rId21"/>
  </p:notesMasterIdLst>
  <p:sldIdLst>
    <p:sldId id="422" r:id="rId5"/>
    <p:sldId id="270" r:id="rId6"/>
    <p:sldId id="323" r:id="rId7"/>
    <p:sldId id="2007577093" r:id="rId8"/>
    <p:sldId id="2007577098" r:id="rId9"/>
    <p:sldId id="441" r:id="rId10"/>
    <p:sldId id="462" r:id="rId11"/>
    <p:sldId id="2007577096" r:id="rId12"/>
    <p:sldId id="432" r:id="rId13"/>
    <p:sldId id="2007577100" r:id="rId14"/>
    <p:sldId id="461" r:id="rId15"/>
    <p:sldId id="2007577094" r:id="rId16"/>
    <p:sldId id="2007577092" r:id="rId17"/>
    <p:sldId id="279" r:id="rId18"/>
    <p:sldId id="436" r:id="rId19"/>
    <p:sldId id="35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85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0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79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550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70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9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11729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54509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3266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2853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7917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6865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6361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0615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91126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42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871181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460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2025/4/10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4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25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1384325" y="2136338"/>
            <a:ext cx="947421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HOẠT ĐỘNG TRẢI NGHIỆM</a:t>
            </a:r>
            <a:endParaRPr kumimoji="0" lang="en-US" sz="6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29: BẢO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VỆ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CẢNH </a:t>
            </a:r>
            <a:r>
              <a:rPr kumimoji="0" lang="en-US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</a:rPr>
              <a:t>ĐẸP QUÊ EM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182960" y="1221480"/>
            <a:ext cx="3163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</a:rPr>
              <a:t>Tiểu</a:t>
            </a:r>
            <a:r>
              <a:rPr lang="en-US" sz="3600" b="1" dirty="0">
                <a:solidFill>
                  <a:srgbClr val="D2232A"/>
                </a:solidFill>
              </a:rPr>
              <a:t> </a:t>
            </a:r>
            <a:r>
              <a:rPr lang="en-US" sz="3600" b="1" dirty="0" err="1">
                <a:solidFill>
                  <a:srgbClr val="D2232A"/>
                </a:solidFill>
              </a:rPr>
              <a:t>phẩm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7C1AC-C80B-411C-A74F-0EE1B3544623}"/>
              </a:ext>
            </a:extLst>
          </p:cNvPr>
          <p:cNvSpPr txBox="1"/>
          <p:nvPr/>
        </p:nvSpPr>
        <p:spPr>
          <a:xfrm>
            <a:off x="2297154" y="1867811"/>
            <a:ext cx="7396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lang="en-US" sz="36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EE3CDB-728C-4EEB-AE0A-17E3010C6042}"/>
              </a:ext>
            </a:extLst>
          </p:cNvPr>
          <p:cNvSpPr/>
          <p:nvPr/>
        </p:nvSpPr>
        <p:spPr>
          <a:xfrm>
            <a:off x="1736498" y="3901842"/>
            <a:ext cx="8158348" cy="2562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/ Xin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…”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chemeClr val="tx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23FBC-21DE-41AA-8F77-E8C04DE5AD09}"/>
              </a:ext>
            </a:extLst>
          </p:cNvPr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158065" y="1569688"/>
            <a:ext cx="400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D2232A"/>
                </a:solidFill>
              </a:rPr>
              <a:t>Ví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dụ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tiểu</a:t>
            </a:r>
            <a:r>
              <a:rPr lang="en-US" sz="3200" b="1" dirty="0">
                <a:solidFill>
                  <a:srgbClr val="D2232A"/>
                </a:solidFill>
              </a:rPr>
              <a:t> </a:t>
            </a:r>
            <a:r>
              <a:rPr lang="en-US" sz="3200" b="1" dirty="0" err="1">
                <a:solidFill>
                  <a:srgbClr val="D2232A"/>
                </a:solidFill>
              </a:rPr>
              <a:t>phẩm</a:t>
            </a:r>
            <a:r>
              <a:rPr lang="en-US" sz="3200" b="1" dirty="0">
                <a:solidFill>
                  <a:srgbClr val="D2232A"/>
                </a:solidFill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7C1AC-C80B-411C-A74F-0EE1B3544623}"/>
              </a:ext>
            </a:extLst>
          </p:cNvPr>
          <p:cNvSpPr txBox="1"/>
          <p:nvPr/>
        </p:nvSpPr>
        <p:spPr>
          <a:xfrm>
            <a:off x="1718242" y="2579947"/>
            <a:ext cx="9008862" cy="35394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C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ảnh đi chơi vườn hoa, người ngắm hoa, người khen hoa đẹp, ngửi hoa – khen hoa thơm… Một bạn nhỏ định ngắt hoa. Bạn khác nói: “Ấy ấy! Xin đừng hái hoa!”.</a:t>
            </a:r>
          </a:p>
          <a:p>
            <a:pPr indent="365760" algn="just"/>
            <a:r>
              <a:rPr lang="en-US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: Hãy giữ gìn cảnh quan chung: không giẫm nát cỏ, không ngắt hoa. Ngược lại, chúng ta có thể tưới cây, tưới hoa, nhặt rác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64F77-FF97-4942-BE30-70E4A1BB8BCA}"/>
              </a:ext>
            </a:extLst>
          </p:cNvPr>
          <p:cNvSpPr txBox="1"/>
          <p:nvPr/>
        </p:nvSpPr>
        <p:spPr>
          <a:xfrm>
            <a:off x="366718" y="116067"/>
            <a:ext cx="279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Mở</a:t>
            </a:r>
            <a:r>
              <a:rPr lang="en-US" sz="3200" b="1" dirty="0">
                <a:solidFill>
                  <a:srgbClr val="FFFF00"/>
                </a:solidFill>
                <a:latin typeface="Arial"/>
                <a:ea typeface="微软雅黑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ea typeface="微软雅黑"/>
              </a:rPr>
              <a:t>rộng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8850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92313"/>
            <a:ext cx="9563100" cy="3152775"/>
          </a:xfrm>
        </p:spPr>
        <p:txBody>
          <a:bodyPr>
            <a:norm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luận: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muốn giữ cho cảnh quan xung quanh mình xanh, sạch, đẹp thì mỗi người cần có ý thức chăm sóc, bảo vệ của chung.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65" y="2833511"/>
            <a:ext cx="2753668" cy="21867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33" y="427653"/>
            <a:ext cx="7793480" cy="6430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95460-A574-493B-9B10-C17396C13065}"/>
              </a:ext>
            </a:extLst>
          </p:cNvPr>
          <p:cNvSpPr txBox="1"/>
          <p:nvPr/>
        </p:nvSpPr>
        <p:spPr>
          <a:xfrm>
            <a:off x="4809067" y="2833511"/>
            <a:ext cx="5734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EE18D-60B6-4053-8274-22A9D2711AAE}"/>
              </a:ext>
            </a:extLst>
          </p:cNvPr>
          <p:cNvSpPr txBox="1"/>
          <p:nvPr/>
        </p:nvSpPr>
        <p:spPr>
          <a:xfrm>
            <a:off x="4927406" y="4148075"/>
            <a:ext cx="494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85D291-B3B8-49B1-BA81-0F04F017904E}"/>
              </a:ext>
            </a:extLst>
          </p:cNvPr>
          <p:cNvSpPr/>
          <p:nvPr/>
        </p:nvSpPr>
        <p:spPr>
          <a:xfrm>
            <a:off x="1560786" y="1623848"/>
            <a:ext cx="9270124" cy="3200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37268" y="2006565"/>
            <a:ext cx="7495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kể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lại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cho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nghe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những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việc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các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làm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để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bảo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cảnh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quan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quê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3311B-D4C1-496B-ABE8-C0EFD9AEC6AF}"/>
              </a:ext>
            </a:extLst>
          </p:cNvPr>
          <p:cNvSpPr txBox="1"/>
          <p:nvPr/>
        </p:nvSpPr>
        <p:spPr>
          <a:xfrm>
            <a:off x="-240849" y="122183"/>
            <a:ext cx="575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85515-DCD0-42F1-8424-9C485DA96602}"/>
              </a:ext>
            </a:extLst>
          </p:cNvPr>
          <p:cNvSpPr txBox="1"/>
          <p:nvPr/>
        </p:nvSpPr>
        <p:spPr>
          <a:xfrm>
            <a:off x="2925099" y="1939159"/>
            <a:ext cx="6341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TIẾT HỌC KẾT THÚC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 CHƠI VƯỜN HOA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84C7A4CB-EE58-47D6-84B0-B47E63C5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018" y="960120"/>
            <a:ext cx="10485121" cy="5897880"/>
          </a:xfrm>
          <a:prstGeom prst="rect">
            <a:avLst/>
          </a:prstGeom>
        </p:spPr>
      </p:pic>
      <p:sp>
        <p:nvSpPr>
          <p:cNvPr id="6" name="Luyện đọc từ khó">
            <a:extLst>
              <a:ext uri="{FF2B5EF4-FFF2-40B4-BE49-F238E27FC236}">
                <a16:creationId xmlns:a16="http://schemas.microsoft.com/office/drawing/2014/main" id="{84114549-BC66-43CF-BFBD-3E3C66A242C4}"/>
              </a:ext>
            </a:extLst>
          </p:cNvPr>
          <p:cNvSpPr txBox="1"/>
          <p:nvPr/>
        </p:nvSpPr>
        <p:spPr>
          <a:xfrm>
            <a:off x="-457200" y="436900"/>
            <a:ext cx="1089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 </a:t>
            </a:r>
            <a:r>
              <a:rPr kumimoji="0" lang="en-US" sz="2800" b="1" i="0" u="none" strike="noStrike" kern="1200" cap="none" spc="0" normalizeH="0" noProof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iCiel Cucho" pitchFamily="50" charset="0"/>
              </a:rPr>
              <a:t>hát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: 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“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Ra chơi vườn hoa</a:t>
            </a:r>
            <a:r>
              <a:rPr lang="vi-V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của </a:t>
            </a:r>
            <a:r>
              <a:rPr lang="vi-V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nhạc sĩ Văn Tấn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iCiel Cucho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9CEB9-C173-4D9F-A041-01BFDED3B64D}"/>
              </a:ext>
            </a:extLst>
          </p:cNvPr>
          <p:cNvSpPr txBox="1"/>
          <p:nvPr/>
        </p:nvSpPr>
        <p:spPr>
          <a:xfrm>
            <a:off x="352037" y="0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440120-E46B-45B7-830D-31BCF58A0E78}"/>
              </a:ext>
            </a:extLst>
          </p:cNvPr>
          <p:cNvSpPr/>
          <p:nvPr/>
        </p:nvSpPr>
        <p:spPr>
          <a:xfrm>
            <a:off x="2573573" y="1916289"/>
            <a:ext cx="7044853" cy="3025422"/>
          </a:xfrm>
          <a:custGeom>
            <a:avLst/>
            <a:gdLst>
              <a:gd name="connsiteX0" fmla="*/ 0 w 7044853"/>
              <a:gd name="connsiteY0" fmla="*/ 504247 h 3025422"/>
              <a:gd name="connsiteX1" fmla="*/ 504247 w 7044853"/>
              <a:gd name="connsiteY1" fmla="*/ 0 h 3025422"/>
              <a:gd name="connsiteX2" fmla="*/ 932280 w 7044853"/>
              <a:gd name="connsiteY2" fmla="*/ 0 h 3025422"/>
              <a:gd name="connsiteX3" fmla="*/ 1481040 w 7044853"/>
              <a:gd name="connsiteY3" fmla="*/ 0 h 3025422"/>
              <a:gd name="connsiteX4" fmla="*/ 1909072 w 7044853"/>
              <a:gd name="connsiteY4" fmla="*/ 0 h 3025422"/>
              <a:gd name="connsiteX5" fmla="*/ 2518196 w 7044853"/>
              <a:gd name="connsiteY5" fmla="*/ 0 h 3025422"/>
              <a:gd name="connsiteX6" fmla="*/ 3187683 w 7044853"/>
              <a:gd name="connsiteY6" fmla="*/ 0 h 3025422"/>
              <a:gd name="connsiteX7" fmla="*/ 3796806 w 7044853"/>
              <a:gd name="connsiteY7" fmla="*/ 0 h 3025422"/>
              <a:gd name="connsiteX8" fmla="*/ 4164476 w 7044853"/>
              <a:gd name="connsiteY8" fmla="*/ 0 h 3025422"/>
              <a:gd name="connsiteX9" fmla="*/ 4713236 w 7044853"/>
              <a:gd name="connsiteY9" fmla="*/ 0 h 3025422"/>
              <a:gd name="connsiteX10" fmla="*/ 5201632 w 7044853"/>
              <a:gd name="connsiteY10" fmla="*/ 0 h 3025422"/>
              <a:gd name="connsiteX11" fmla="*/ 5690028 w 7044853"/>
              <a:gd name="connsiteY11" fmla="*/ 0 h 3025422"/>
              <a:gd name="connsiteX12" fmla="*/ 6540606 w 7044853"/>
              <a:gd name="connsiteY12" fmla="*/ 0 h 3025422"/>
              <a:gd name="connsiteX13" fmla="*/ 7044853 w 7044853"/>
              <a:gd name="connsiteY13" fmla="*/ 504247 h 3025422"/>
              <a:gd name="connsiteX14" fmla="*/ 7044853 w 7044853"/>
              <a:gd name="connsiteY14" fmla="*/ 947971 h 3025422"/>
              <a:gd name="connsiteX15" fmla="*/ 7044853 w 7044853"/>
              <a:gd name="connsiteY15" fmla="*/ 1411865 h 3025422"/>
              <a:gd name="connsiteX16" fmla="*/ 7044853 w 7044853"/>
              <a:gd name="connsiteY16" fmla="*/ 1916097 h 3025422"/>
              <a:gd name="connsiteX17" fmla="*/ 7044853 w 7044853"/>
              <a:gd name="connsiteY17" fmla="*/ 2521175 h 3025422"/>
              <a:gd name="connsiteX18" fmla="*/ 6540606 w 7044853"/>
              <a:gd name="connsiteY18" fmla="*/ 3025422 h 3025422"/>
              <a:gd name="connsiteX19" fmla="*/ 5871119 w 7044853"/>
              <a:gd name="connsiteY19" fmla="*/ 3025422 h 3025422"/>
              <a:gd name="connsiteX20" fmla="*/ 5382723 w 7044853"/>
              <a:gd name="connsiteY20" fmla="*/ 3025422 h 3025422"/>
              <a:gd name="connsiteX21" fmla="*/ 5015053 w 7044853"/>
              <a:gd name="connsiteY21" fmla="*/ 3025422 h 3025422"/>
              <a:gd name="connsiteX22" fmla="*/ 4587021 w 7044853"/>
              <a:gd name="connsiteY22" fmla="*/ 3025422 h 3025422"/>
              <a:gd name="connsiteX23" fmla="*/ 3917534 w 7044853"/>
              <a:gd name="connsiteY23" fmla="*/ 3025422 h 3025422"/>
              <a:gd name="connsiteX24" fmla="*/ 3248047 w 7044853"/>
              <a:gd name="connsiteY24" fmla="*/ 3025422 h 3025422"/>
              <a:gd name="connsiteX25" fmla="*/ 2759650 w 7044853"/>
              <a:gd name="connsiteY25" fmla="*/ 3025422 h 3025422"/>
              <a:gd name="connsiteX26" fmla="*/ 2271254 w 7044853"/>
              <a:gd name="connsiteY26" fmla="*/ 3025422 h 3025422"/>
              <a:gd name="connsiteX27" fmla="*/ 1782858 w 7044853"/>
              <a:gd name="connsiteY27" fmla="*/ 3025422 h 3025422"/>
              <a:gd name="connsiteX28" fmla="*/ 1234098 w 7044853"/>
              <a:gd name="connsiteY28" fmla="*/ 3025422 h 3025422"/>
              <a:gd name="connsiteX29" fmla="*/ 504247 w 7044853"/>
              <a:gd name="connsiteY29" fmla="*/ 3025422 h 3025422"/>
              <a:gd name="connsiteX30" fmla="*/ 0 w 7044853"/>
              <a:gd name="connsiteY30" fmla="*/ 2521175 h 3025422"/>
              <a:gd name="connsiteX31" fmla="*/ 0 w 7044853"/>
              <a:gd name="connsiteY31" fmla="*/ 2037112 h 3025422"/>
              <a:gd name="connsiteX32" fmla="*/ 0 w 7044853"/>
              <a:gd name="connsiteY32" fmla="*/ 1593388 h 3025422"/>
              <a:gd name="connsiteX33" fmla="*/ 0 w 7044853"/>
              <a:gd name="connsiteY33" fmla="*/ 1149664 h 3025422"/>
              <a:gd name="connsiteX34" fmla="*/ 0 w 7044853"/>
              <a:gd name="connsiteY34" fmla="*/ 504247 h 302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044853" h="3025422" fill="none" extrusionOk="0">
                <a:moveTo>
                  <a:pt x="0" y="504247"/>
                </a:moveTo>
                <a:cubicBezTo>
                  <a:pt x="-17713" y="198817"/>
                  <a:pt x="247649" y="-20655"/>
                  <a:pt x="504247" y="0"/>
                </a:cubicBezTo>
                <a:cubicBezTo>
                  <a:pt x="693274" y="-26210"/>
                  <a:pt x="838783" y="22006"/>
                  <a:pt x="932280" y="0"/>
                </a:cubicBezTo>
                <a:cubicBezTo>
                  <a:pt x="1025777" y="-22006"/>
                  <a:pt x="1256963" y="65255"/>
                  <a:pt x="1481040" y="0"/>
                </a:cubicBezTo>
                <a:cubicBezTo>
                  <a:pt x="1705117" y="-65255"/>
                  <a:pt x="1777684" y="26732"/>
                  <a:pt x="1909072" y="0"/>
                </a:cubicBezTo>
                <a:cubicBezTo>
                  <a:pt x="2040460" y="-26732"/>
                  <a:pt x="2379317" y="11936"/>
                  <a:pt x="2518196" y="0"/>
                </a:cubicBezTo>
                <a:cubicBezTo>
                  <a:pt x="2657075" y="-11936"/>
                  <a:pt x="2884027" y="22991"/>
                  <a:pt x="3187683" y="0"/>
                </a:cubicBezTo>
                <a:cubicBezTo>
                  <a:pt x="3491339" y="-22991"/>
                  <a:pt x="3649328" y="67432"/>
                  <a:pt x="3796806" y="0"/>
                </a:cubicBezTo>
                <a:cubicBezTo>
                  <a:pt x="3944284" y="-67432"/>
                  <a:pt x="4088172" y="13143"/>
                  <a:pt x="4164476" y="0"/>
                </a:cubicBezTo>
                <a:cubicBezTo>
                  <a:pt x="4240780" y="-13143"/>
                  <a:pt x="4520196" y="12609"/>
                  <a:pt x="4713236" y="0"/>
                </a:cubicBezTo>
                <a:cubicBezTo>
                  <a:pt x="4906276" y="-12609"/>
                  <a:pt x="5014611" y="18006"/>
                  <a:pt x="5201632" y="0"/>
                </a:cubicBezTo>
                <a:cubicBezTo>
                  <a:pt x="5388653" y="-18006"/>
                  <a:pt x="5565570" y="34187"/>
                  <a:pt x="5690028" y="0"/>
                </a:cubicBezTo>
                <a:cubicBezTo>
                  <a:pt x="5814486" y="-34187"/>
                  <a:pt x="6243280" y="2410"/>
                  <a:pt x="6540606" y="0"/>
                </a:cubicBezTo>
                <a:cubicBezTo>
                  <a:pt x="6846744" y="-46486"/>
                  <a:pt x="7059088" y="276498"/>
                  <a:pt x="7044853" y="504247"/>
                </a:cubicBezTo>
                <a:cubicBezTo>
                  <a:pt x="7063894" y="619392"/>
                  <a:pt x="7021856" y="775292"/>
                  <a:pt x="7044853" y="947971"/>
                </a:cubicBezTo>
                <a:cubicBezTo>
                  <a:pt x="7067850" y="1120650"/>
                  <a:pt x="7027806" y="1225814"/>
                  <a:pt x="7044853" y="1411865"/>
                </a:cubicBezTo>
                <a:cubicBezTo>
                  <a:pt x="7061900" y="1597916"/>
                  <a:pt x="7040092" y="1803492"/>
                  <a:pt x="7044853" y="1916097"/>
                </a:cubicBezTo>
                <a:cubicBezTo>
                  <a:pt x="7049614" y="2028702"/>
                  <a:pt x="7009613" y="2356032"/>
                  <a:pt x="7044853" y="2521175"/>
                </a:cubicBezTo>
                <a:cubicBezTo>
                  <a:pt x="6982858" y="2767441"/>
                  <a:pt x="6789421" y="3070386"/>
                  <a:pt x="6540606" y="3025422"/>
                </a:cubicBezTo>
                <a:cubicBezTo>
                  <a:pt x="6248292" y="3094863"/>
                  <a:pt x="6024269" y="2947583"/>
                  <a:pt x="5871119" y="3025422"/>
                </a:cubicBezTo>
                <a:cubicBezTo>
                  <a:pt x="5717969" y="3103261"/>
                  <a:pt x="5516553" y="2987259"/>
                  <a:pt x="5382723" y="3025422"/>
                </a:cubicBezTo>
                <a:cubicBezTo>
                  <a:pt x="5248893" y="3063585"/>
                  <a:pt x="5125628" y="3015077"/>
                  <a:pt x="5015053" y="3025422"/>
                </a:cubicBezTo>
                <a:cubicBezTo>
                  <a:pt x="4904478" y="3035767"/>
                  <a:pt x="4689214" y="2994290"/>
                  <a:pt x="4587021" y="3025422"/>
                </a:cubicBezTo>
                <a:cubicBezTo>
                  <a:pt x="4484828" y="3056554"/>
                  <a:pt x="4246244" y="2947550"/>
                  <a:pt x="3917534" y="3025422"/>
                </a:cubicBezTo>
                <a:cubicBezTo>
                  <a:pt x="3588824" y="3103294"/>
                  <a:pt x="3568251" y="2975116"/>
                  <a:pt x="3248047" y="3025422"/>
                </a:cubicBezTo>
                <a:cubicBezTo>
                  <a:pt x="2927843" y="3075728"/>
                  <a:pt x="2956618" y="2998668"/>
                  <a:pt x="2759650" y="3025422"/>
                </a:cubicBezTo>
                <a:cubicBezTo>
                  <a:pt x="2562682" y="3052176"/>
                  <a:pt x="2440322" y="3013909"/>
                  <a:pt x="2271254" y="3025422"/>
                </a:cubicBezTo>
                <a:cubicBezTo>
                  <a:pt x="2102186" y="3036935"/>
                  <a:pt x="1992598" y="3016842"/>
                  <a:pt x="1782858" y="3025422"/>
                </a:cubicBezTo>
                <a:cubicBezTo>
                  <a:pt x="1573118" y="3034002"/>
                  <a:pt x="1356775" y="3011730"/>
                  <a:pt x="1234098" y="3025422"/>
                </a:cubicBezTo>
                <a:cubicBezTo>
                  <a:pt x="1111421" y="3039114"/>
                  <a:pt x="735543" y="2945790"/>
                  <a:pt x="504247" y="3025422"/>
                </a:cubicBezTo>
                <a:cubicBezTo>
                  <a:pt x="297975" y="2998796"/>
                  <a:pt x="16370" y="2815427"/>
                  <a:pt x="0" y="2521175"/>
                </a:cubicBezTo>
                <a:cubicBezTo>
                  <a:pt x="-21769" y="2421180"/>
                  <a:pt x="26036" y="2166295"/>
                  <a:pt x="0" y="2037112"/>
                </a:cubicBezTo>
                <a:cubicBezTo>
                  <a:pt x="-26036" y="1907929"/>
                  <a:pt x="25613" y="1731692"/>
                  <a:pt x="0" y="1593388"/>
                </a:cubicBezTo>
                <a:cubicBezTo>
                  <a:pt x="-25613" y="1455084"/>
                  <a:pt x="24482" y="1338151"/>
                  <a:pt x="0" y="1149664"/>
                </a:cubicBezTo>
                <a:cubicBezTo>
                  <a:pt x="-24482" y="961177"/>
                  <a:pt x="26922" y="670816"/>
                  <a:pt x="0" y="504247"/>
                </a:cubicBezTo>
                <a:close/>
              </a:path>
              <a:path w="7044853" h="3025422" stroke="0" extrusionOk="0">
                <a:moveTo>
                  <a:pt x="0" y="504247"/>
                </a:moveTo>
                <a:cubicBezTo>
                  <a:pt x="20234" y="201900"/>
                  <a:pt x="241942" y="15448"/>
                  <a:pt x="504247" y="0"/>
                </a:cubicBezTo>
                <a:cubicBezTo>
                  <a:pt x="797768" y="-58584"/>
                  <a:pt x="891812" y="64494"/>
                  <a:pt x="1113370" y="0"/>
                </a:cubicBezTo>
                <a:cubicBezTo>
                  <a:pt x="1334928" y="-64494"/>
                  <a:pt x="1346057" y="20009"/>
                  <a:pt x="1481040" y="0"/>
                </a:cubicBezTo>
                <a:cubicBezTo>
                  <a:pt x="1616023" y="-20009"/>
                  <a:pt x="1863417" y="37003"/>
                  <a:pt x="1969436" y="0"/>
                </a:cubicBezTo>
                <a:cubicBezTo>
                  <a:pt x="2075455" y="-37003"/>
                  <a:pt x="2162691" y="15763"/>
                  <a:pt x="2337105" y="0"/>
                </a:cubicBezTo>
                <a:cubicBezTo>
                  <a:pt x="2511519" y="-15763"/>
                  <a:pt x="2563985" y="40679"/>
                  <a:pt x="2704774" y="0"/>
                </a:cubicBezTo>
                <a:cubicBezTo>
                  <a:pt x="2845563" y="-40679"/>
                  <a:pt x="3065987" y="28102"/>
                  <a:pt x="3193171" y="0"/>
                </a:cubicBezTo>
                <a:cubicBezTo>
                  <a:pt x="3320355" y="-28102"/>
                  <a:pt x="3498918" y="45457"/>
                  <a:pt x="3681567" y="0"/>
                </a:cubicBezTo>
                <a:cubicBezTo>
                  <a:pt x="3864216" y="-45457"/>
                  <a:pt x="4134269" y="45726"/>
                  <a:pt x="4290690" y="0"/>
                </a:cubicBezTo>
                <a:cubicBezTo>
                  <a:pt x="4447111" y="-45726"/>
                  <a:pt x="4662145" y="20573"/>
                  <a:pt x="4779087" y="0"/>
                </a:cubicBezTo>
                <a:cubicBezTo>
                  <a:pt x="4896029" y="-20573"/>
                  <a:pt x="5013286" y="691"/>
                  <a:pt x="5146756" y="0"/>
                </a:cubicBezTo>
                <a:cubicBezTo>
                  <a:pt x="5280226" y="-691"/>
                  <a:pt x="5431702" y="27032"/>
                  <a:pt x="5635152" y="0"/>
                </a:cubicBezTo>
                <a:cubicBezTo>
                  <a:pt x="5838602" y="-27032"/>
                  <a:pt x="5924867" y="37408"/>
                  <a:pt x="6063185" y="0"/>
                </a:cubicBezTo>
                <a:cubicBezTo>
                  <a:pt x="6201503" y="-37408"/>
                  <a:pt x="6378572" y="22668"/>
                  <a:pt x="6540606" y="0"/>
                </a:cubicBezTo>
                <a:cubicBezTo>
                  <a:pt x="6899337" y="7309"/>
                  <a:pt x="7039197" y="220567"/>
                  <a:pt x="7044853" y="504247"/>
                </a:cubicBezTo>
                <a:cubicBezTo>
                  <a:pt x="7083573" y="746134"/>
                  <a:pt x="6987288" y="777482"/>
                  <a:pt x="7044853" y="1028648"/>
                </a:cubicBezTo>
                <a:cubicBezTo>
                  <a:pt x="7102418" y="1279814"/>
                  <a:pt x="7015410" y="1437269"/>
                  <a:pt x="7044853" y="1553050"/>
                </a:cubicBezTo>
                <a:cubicBezTo>
                  <a:pt x="7074296" y="1668831"/>
                  <a:pt x="7004962" y="1808182"/>
                  <a:pt x="7044853" y="1996774"/>
                </a:cubicBezTo>
                <a:cubicBezTo>
                  <a:pt x="7084744" y="2185366"/>
                  <a:pt x="6996966" y="2291260"/>
                  <a:pt x="7044853" y="2521175"/>
                </a:cubicBezTo>
                <a:cubicBezTo>
                  <a:pt x="7057910" y="2785017"/>
                  <a:pt x="6833711" y="3057170"/>
                  <a:pt x="6540606" y="3025422"/>
                </a:cubicBezTo>
                <a:cubicBezTo>
                  <a:pt x="6288381" y="3064668"/>
                  <a:pt x="6129902" y="3022768"/>
                  <a:pt x="5991846" y="3025422"/>
                </a:cubicBezTo>
                <a:cubicBezTo>
                  <a:pt x="5853790" y="3028076"/>
                  <a:pt x="5556721" y="2986007"/>
                  <a:pt x="5322359" y="3025422"/>
                </a:cubicBezTo>
                <a:cubicBezTo>
                  <a:pt x="5087997" y="3064837"/>
                  <a:pt x="4942327" y="3018432"/>
                  <a:pt x="4713236" y="3025422"/>
                </a:cubicBezTo>
                <a:cubicBezTo>
                  <a:pt x="4484145" y="3032412"/>
                  <a:pt x="4433651" y="3014528"/>
                  <a:pt x="4345566" y="3025422"/>
                </a:cubicBezTo>
                <a:cubicBezTo>
                  <a:pt x="4257481" y="3036316"/>
                  <a:pt x="4156208" y="3024684"/>
                  <a:pt x="3977897" y="3025422"/>
                </a:cubicBezTo>
                <a:cubicBezTo>
                  <a:pt x="3799586" y="3026160"/>
                  <a:pt x="3490833" y="2998599"/>
                  <a:pt x="3368774" y="3025422"/>
                </a:cubicBezTo>
                <a:cubicBezTo>
                  <a:pt x="3246715" y="3052245"/>
                  <a:pt x="3095947" y="3000651"/>
                  <a:pt x="3001105" y="3025422"/>
                </a:cubicBezTo>
                <a:cubicBezTo>
                  <a:pt x="2906263" y="3050193"/>
                  <a:pt x="2601707" y="3015945"/>
                  <a:pt x="2331617" y="3025422"/>
                </a:cubicBezTo>
                <a:cubicBezTo>
                  <a:pt x="2061527" y="3034899"/>
                  <a:pt x="1854799" y="2971012"/>
                  <a:pt x="1722494" y="3025422"/>
                </a:cubicBezTo>
                <a:cubicBezTo>
                  <a:pt x="1590189" y="3079832"/>
                  <a:pt x="1339373" y="2957057"/>
                  <a:pt x="1113370" y="3025422"/>
                </a:cubicBezTo>
                <a:cubicBezTo>
                  <a:pt x="887367" y="3093787"/>
                  <a:pt x="786883" y="2965437"/>
                  <a:pt x="504247" y="3025422"/>
                </a:cubicBezTo>
                <a:cubicBezTo>
                  <a:pt x="215888" y="3032632"/>
                  <a:pt x="-51110" y="2798714"/>
                  <a:pt x="0" y="2521175"/>
                </a:cubicBezTo>
                <a:cubicBezTo>
                  <a:pt x="-22951" y="2317913"/>
                  <a:pt x="49981" y="2209608"/>
                  <a:pt x="0" y="2016943"/>
                </a:cubicBezTo>
                <a:cubicBezTo>
                  <a:pt x="-49981" y="1824278"/>
                  <a:pt x="37754" y="1704166"/>
                  <a:pt x="0" y="1472372"/>
                </a:cubicBezTo>
                <a:cubicBezTo>
                  <a:pt x="-37754" y="1240578"/>
                  <a:pt x="29606" y="753513"/>
                  <a:pt x="0" y="5042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483F9-F88E-45AD-92DC-671D4FDD1863}"/>
              </a:ext>
            </a:extLst>
          </p:cNvPr>
          <p:cNvSpPr txBox="1"/>
          <p:nvPr/>
        </p:nvSpPr>
        <p:spPr>
          <a:xfrm>
            <a:off x="352037" y="204952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78A33-E0F3-4E46-B30E-01EB0037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935010"/>
            <a:ext cx="6141711" cy="424030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D85A733-CC15-4036-8EA9-416C88DD2D5F}"/>
              </a:ext>
            </a:extLst>
          </p:cNvPr>
          <p:cNvSpPr/>
          <p:nvPr/>
        </p:nvSpPr>
        <p:spPr>
          <a:xfrm>
            <a:off x="203200" y="682686"/>
            <a:ext cx="5892800" cy="3223270"/>
          </a:xfrm>
          <a:prstGeom prst="cloudCallout">
            <a:avLst>
              <a:gd name="adj1" fmla="val -31500"/>
              <a:gd name="adj2" fmla="val 81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37093-2CB9-4ED8-A324-B034B52F9358}"/>
              </a:ext>
            </a:extLst>
          </p:cNvPr>
          <p:cNvSpPr txBox="1"/>
          <p:nvPr/>
        </p:nvSpPr>
        <p:spPr>
          <a:xfrm>
            <a:off x="824089" y="1162755"/>
            <a:ext cx="5091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</a:rPr>
              <a:t>Bông hoa do ai trồng? Ai được ngắm hoa? Có được ngắt hoa về làm của riêng trong nhà mình không?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4F857-8053-453D-9587-2604444A586D}"/>
              </a:ext>
            </a:extLst>
          </p:cNvPr>
          <p:cNvSpPr txBox="1"/>
          <p:nvPr/>
        </p:nvSpPr>
        <p:spPr>
          <a:xfrm>
            <a:off x="353238" y="137891"/>
            <a:ext cx="279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Khởi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软雅黑"/>
                <a:cs typeface="+mn-cs"/>
              </a:rPr>
              <a:t>động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8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window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E9EDA6-EC8C-4774-87B3-8873857348BE}"/>
              </a:ext>
            </a:extLst>
          </p:cNvPr>
          <p:cNvSpPr txBox="1"/>
          <p:nvPr/>
        </p:nvSpPr>
        <p:spPr>
          <a:xfrm>
            <a:off x="3334729" y="1264201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C3048-6EE4-4907-AF3D-2F3BBF6E780D}"/>
              </a:ext>
            </a:extLst>
          </p:cNvPr>
          <p:cNvSpPr txBox="1"/>
          <p:nvPr/>
        </p:nvSpPr>
        <p:spPr>
          <a:xfrm>
            <a:off x="2301792" y="2174165"/>
            <a:ext cx="750825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700" dirty="0">
                <a:solidFill>
                  <a:srgbClr val="FFFF00"/>
                </a:solidFill>
                <a:cs typeface="Arial" panose="020B0604020202020204" pitchFamily="34" charset="0"/>
              </a:rPr>
              <a:t>Mỗi địa phương, mỗi khu vực đều có những cảnh quan chung – là của chung tất cả mọi người, ai cũng có quyền sử dụng, ai cũng có trách nhiệm phải giữ gìn, bảo vệ.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E0D6ED-7CC8-4770-97C3-932F5750D3EE}"/>
              </a:ext>
            </a:extLst>
          </p:cNvPr>
          <p:cNvSpPr txBox="1"/>
          <p:nvPr/>
        </p:nvSpPr>
        <p:spPr>
          <a:xfrm>
            <a:off x="2345989" y="1345802"/>
            <a:ext cx="8698063" cy="1464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dirty="0">
                <a:solidFill>
                  <a:srgbClr val="C00000"/>
                </a:solidFill>
                <a:effectLst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sz="4000" dirty="0">
              <a:solidFill>
                <a:srgbClr val="C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4AFC5-E4D6-4F57-A73D-170615B49459}"/>
              </a:ext>
            </a:extLst>
          </p:cNvPr>
          <p:cNvSpPr txBox="1"/>
          <p:nvPr/>
        </p:nvSpPr>
        <p:spPr>
          <a:xfrm>
            <a:off x="948267" y="3158222"/>
            <a:ext cx="11243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Trả lời: </a:t>
            </a: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ủa chung” là  của tất cả mọi người mà em biết</a:t>
            </a:r>
          </a:p>
          <a:p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Công viên, vườn hoa, bảo tàng và các nơi công cộng khác đều là của chung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752B5B-2C40-40B7-8430-4D92F225C20B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3854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8ADC6-6CE6-4CF3-810A-D388994D24DA}"/>
              </a:ext>
            </a:extLst>
          </p:cNvPr>
          <p:cNvSpPr/>
          <p:nvPr/>
        </p:nvSpPr>
        <p:spPr>
          <a:xfrm>
            <a:off x="2787015" y="1127432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việc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5D06D-E9B3-4F95-A0A7-1CA272EED7FD}"/>
              </a:ext>
            </a:extLst>
          </p:cNvPr>
          <p:cNvSpPr txBox="1"/>
          <p:nvPr/>
        </p:nvSpPr>
        <p:spPr>
          <a:xfrm>
            <a:off x="1676400" y="1945778"/>
            <a:ext cx="8839200" cy="17366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Các em làm việc theo nhóm 4. Mỗi nhóm nhớ lại cảnh quan xung quanh mình và viết hoặc vẽ ra những nơi cần được gìn giữ.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5717C-1736-4C8B-A62E-39303B15B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216" y="3668197"/>
            <a:ext cx="8780294" cy="318980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8D14A-D4C9-4DE2-AB8C-03BA03F309F0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6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A8ADC6-6CE6-4CF3-810A-D388994D24DA}"/>
              </a:ext>
            </a:extLst>
          </p:cNvPr>
          <p:cNvSpPr/>
          <p:nvPr/>
        </p:nvSpPr>
        <p:spPr>
          <a:xfrm>
            <a:off x="2921757" y="1079048"/>
            <a:ext cx="6617970" cy="674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Thảo</a:t>
            </a:r>
            <a:r>
              <a:rPr lang="en-US" sz="3600" b="1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Calibri"/>
              </a:rPr>
              <a:t>luận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5D06D-E9B3-4F95-A0A7-1CA272EED7FD}"/>
              </a:ext>
            </a:extLst>
          </p:cNvPr>
          <p:cNvSpPr txBox="1"/>
          <p:nvPr/>
        </p:nvSpPr>
        <p:spPr>
          <a:xfrm>
            <a:off x="1701952" y="1983924"/>
            <a:ext cx="9457781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B899F-EF69-4601-B81F-C9040CA19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564" y="3381944"/>
            <a:ext cx="9604357" cy="3359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CAA6B-9ACD-44EA-8B9E-4D48698FC96A}"/>
              </a:ext>
            </a:extLst>
          </p:cNvPr>
          <p:cNvSpPr txBox="1"/>
          <p:nvPr/>
        </p:nvSpPr>
        <p:spPr>
          <a:xfrm>
            <a:off x="647854" y="202211"/>
            <a:ext cx="279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73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97" y="-74754"/>
            <a:ext cx="994862" cy="99154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9" y="913394"/>
            <a:ext cx="9225941" cy="4965548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177790"/>
            <a:ext cx="12192000" cy="1710410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69" y="200370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4730579" y="1201896"/>
            <a:ext cx="2343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Kết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Calibri" panose="020F0502020204030204"/>
                <a:cs typeface="iCiel Cucho" pitchFamily="50" charset="0"/>
              </a:rPr>
              <a:t>luận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C4390905-73AB-45AC-A767-D7D5D16B4491}"/>
              </a:ext>
            </a:extLst>
          </p:cNvPr>
          <p:cNvSpPr txBox="1"/>
          <p:nvPr/>
        </p:nvSpPr>
        <p:spPr>
          <a:xfrm>
            <a:off x="1805251" y="2194804"/>
            <a:ext cx="81462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muốn giữ cho cảnh quan xung quanh mình xanh, sạch, đẹp thì mỗi người cần có ý thức chăm sóc, bảo vệ của chung.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492</Words>
  <Application>Microsoft Office PowerPoint</Application>
  <PresentationFormat>Widescreen</PresentationFormat>
  <Paragraphs>54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Arial Black</vt:lpstr>
      <vt:lpstr>Arial-Rounded</vt:lpstr>
      <vt:lpstr>Averta Std CY Bold</vt:lpstr>
      <vt:lpstr>Calibri</vt:lpstr>
      <vt:lpstr>Calibri Light</vt:lpstr>
      <vt:lpstr>Quicksand Medium</vt:lpstr>
      <vt:lpstr>方正兰亭粗黑_GBK</vt:lpstr>
      <vt:lpstr>9_www.33ppt.com</vt:lpstr>
      <vt:lpstr>Hoạt động</vt:lpstr>
      <vt:lpstr>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  Nếu muốn giữ cho cảnh quan xung quanh mình xanh, sạch, đẹp thì mỗi người cần có ý thức chăm sóc, bảo vệ của chung.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phạm</cp:lastModifiedBy>
  <cp:revision>36</cp:revision>
  <dcterms:created xsi:type="dcterms:W3CDTF">2021-06-11T04:16:36Z</dcterms:created>
  <dcterms:modified xsi:type="dcterms:W3CDTF">2025-04-10T02:11:36Z</dcterms:modified>
</cp:coreProperties>
</file>