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 id="2147483703" r:id="rId3"/>
    <p:sldMasterId id="2147483715" r:id="rId4"/>
    <p:sldMasterId id="2147483726" r:id="rId5"/>
    <p:sldMasterId id="2147483738" r:id="rId6"/>
  </p:sldMasterIdLst>
  <p:notesMasterIdLst>
    <p:notesMasterId r:id="rId40"/>
  </p:notesMasterIdLst>
  <p:sldIdLst>
    <p:sldId id="2900" r:id="rId7"/>
    <p:sldId id="2007577174" r:id="rId8"/>
    <p:sldId id="2007577175" r:id="rId9"/>
    <p:sldId id="2007577176" r:id="rId10"/>
    <p:sldId id="2007577173" r:id="rId11"/>
    <p:sldId id="2007577161" r:id="rId12"/>
    <p:sldId id="2007577095" r:id="rId13"/>
    <p:sldId id="2007577177" r:id="rId14"/>
    <p:sldId id="267" r:id="rId15"/>
    <p:sldId id="2007577098" r:id="rId16"/>
    <p:sldId id="2007577096" r:id="rId17"/>
    <p:sldId id="2007577162" r:id="rId18"/>
    <p:sldId id="282" r:id="rId19"/>
    <p:sldId id="2007577126" r:id="rId20"/>
    <p:sldId id="2007577178" r:id="rId21"/>
    <p:sldId id="2007577127" r:id="rId22"/>
    <p:sldId id="2007577128" r:id="rId23"/>
    <p:sldId id="2007577132" r:id="rId24"/>
    <p:sldId id="2007577133" r:id="rId25"/>
    <p:sldId id="2007577134" r:id="rId26"/>
    <p:sldId id="2007577135" r:id="rId27"/>
    <p:sldId id="2007577167" r:id="rId28"/>
    <p:sldId id="2007577163" r:id="rId29"/>
    <p:sldId id="2007577168" r:id="rId30"/>
    <p:sldId id="2007577136" r:id="rId31"/>
    <p:sldId id="2007577105" r:id="rId32"/>
    <p:sldId id="2007577129" r:id="rId33"/>
    <p:sldId id="2007577130" r:id="rId34"/>
    <p:sldId id="2007577131" r:id="rId35"/>
    <p:sldId id="2007577170" r:id="rId36"/>
    <p:sldId id="2007577179" r:id="rId37"/>
    <p:sldId id="487" r:id="rId38"/>
    <p:sldId id="200757717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2"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7" d="100"/>
          <a:sy n="77" d="100"/>
        </p:scale>
        <p:origin x="267"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2F6D67-BB54-4E3B-ABA3-A33FE7DDB593}" type="datetimeFigureOut">
              <a:rPr lang="en-US" smtClean="0"/>
              <a:t>3/17/2024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E285A-1B00-42F9-A0F2-8986124F6D08}" type="slidenum">
              <a:rPr lang="en-US" smtClean="0"/>
              <a:t>‹#›</a:t>
            </a:fld>
            <a:endParaRPr lang="en-US"/>
          </a:p>
        </p:txBody>
      </p:sp>
    </p:spTree>
    <p:extLst>
      <p:ext uri="{BB962C8B-B14F-4D97-AF65-F5344CB8AC3E}">
        <p14:creationId xmlns:p14="http://schemas.microsoft.com/office/powerpoint/2010/main" val="93899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60D4C845-2BE2-4423-97B3-49F88020EF3B}" type="slidenum">
              <a:rPr lang="zh-CN" altLang="en-US" smtClean="0">
                <a:solidFill>
                  <a:prstClr val="black"/>
                </a:solidFill>
                <a:latin typeface="Calibri"/>
              </a:rPr>
              <a:pPr/>
              <a:t>33</a:t>
            </a:fld>
            <a:endParaRPr lang="zh-CN" altLang="en-US">
              <a:solidFill>
                <a:prstClr val="black"/>
              </a:solidFill>
              <a:latin typeface="Calibri"/>
            </a:endParaRPr>
          </a:p>
        </p:txBody>
      </p:sp>
    </p:spTree>
    <p:extLst>
      <p:ext uri="{BB962C8B-B14F-4D97-AF65-F5344CB8AC3E}">
        <p14:creationId xmlns:p14="http://schemas.microsoft.com/office/powerpoint/2010/main" val="298000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1602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6318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4157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92846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704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798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60D4C845-2BE2-4423-97B3-49F88020EF3B}" type="slidenum">
              <a:rPr lang="zh-CN" altLang="en-US" smtClean="0">
                <a:solidFill>
                  <a:prstClr val="black"/>
                </a:solidFill>
                <a:latin typeface="Calibri"/>
              </a:rPr>
              <a:pPr/>
              <a:t>30</a:t>
            </a:fld>
            <a:endParaRPr lang="zh-CN" altLang="en-US">
              <a:solidFill>
                <a:prstClr val="black"/>
              </a:solidFill>
              <a:latin typeface="Calibri"/>
            </a:endParaRPr>
          </a:p>
        </p:txBody>
      </p:sp>
    </p:spTree>
    <p:extLst>
      <p:ext uri="{BB962C8B-B14F-4D97-AF65-F5344CB8AC3E}">
        <p14:creationId xmlns:p14="http://schemas.microsoft.com/office/powerpoint/2010/main" val="1690072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F6199F-9AE4-45D4-B2DC-EE9C8D19449C}"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311771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009685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328200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5129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588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16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978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1766940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638982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56175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8474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411233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61085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81307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4205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91987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93457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73764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039224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405446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25355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75699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994902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08607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785935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442571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74026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277421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02832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85168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762901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352011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3/17/2024</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02739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F6199F-9AE4-45D4-B2DC-EE9C8D19449C}" type="datetimeFigureOut">
              <a:rPr lang="en-US" smtClean="0"/>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233531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3/17/2024</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6669756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3/17/2024</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204987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3/17/2024</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0878851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3/17/2024</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9174337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3/17/2024</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613111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3/17/2024</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6805471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3/17/2024</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76546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3/17/2024</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5916124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3/17/2024</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727856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3/17/2024</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94084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F6199F-9AE4-45D4-B2DC-EE9C8D19449C}" type="datetimeFigureOut">
              <a:rPr lang="en-US" smtClean="0"/>
              <a:t>3/17/2024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2678767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188886853"/>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639879948"/>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5677038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9334737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490165"/>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F6199F-9AE4-45D4-B2DC-EE9C8D19449C}" type="datetimeFigureOut">
              <a:rPr lang="en-US" smtClean="0"/>
              <a:t>3/17/2024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62114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t>3/17/2024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659592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148531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093396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12.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4.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3.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4.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6.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AF6199F-9AE4-45D4-B2DC-EE9C8D19449C}" type="datetimeFigureOut">
              <a:rPr lang="en-US" smtClean="0"/>
              <a:t>3/17/2024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996DD1F-5C14-4F73-98CB-D9283BC8DB38}" type="slidenum">
              <a:rPr lang="en-US" smtClean="0"/>
              <a:t>‹#›</a:t>
            </a:fld>
            <a:endParaRPr lang="en-US"/>
          </a:p>
        </p:txBody>
      </p:sp>
    </p:spTree>
    <p:extLst>
      <p:ext uri="{BB962C8B-B14F-4D97-AF65-F5344CB8AC3E}">
        <p14:creationId xmlns:p14="http://schemas.microsoft.com/office/powerpoint/2010/main" val="1448620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51199864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61" r:id="rId5"/>
    <p:sldLayoutId id="214748376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Box 9">
            <a:extLst>
              <a:ext uri="{FF2B5EF4-FFF2-40B4-BE49-F238E27FC236}">
                <a16:creationId xmlns:a16="http://schemas.microsoft.com/office/drawing/2014/main" id="{020F553E-8497-4E01-AE9D-590187A5B7B9}"/>
              </a:ext>
            </a:extLst>
          </p:cNvPr>
          <p:cNvSpPr txBox="1"/>
          <p:nvPr userDrawn="1"/>
        </p:nvSpPr>
        <p:spPr>
          <a:xfrm>
            <a:off x="9020175" y="6582975"/>
            <a:ext cx="3048000" cy="276999"/>
          </a:xfrm>
          <a:prstGeom prst="rect">
            <a:avLst/>
          </a:prstGeom>
          <a:noFill/>
        </p:spPr>
        <p:txBody>
          <a:bodyPr wrap="square" rtlCol="0">
            <a:spAutoFit/>
          </a:bodyPr>
          <a:lstStyle/>
          <a:p>
            <a:r>
              <a:rPr lang="en-US" sz="1200" dirty="0" err="1"/>
              <a:t>Hương</a:t>
            </a:r>
            <a:r>
              <a:rPr lang="en-US" sz="1200" dirty="0"/>
              <a:t> </a:t>
            </a:r>
            <a:r>
              <a:rPr lang="en-US" sz="1200" dirty="0" err="1"/>
              <a:t>Thảo</a:t>
            </a:r>
            <a:r>
              <a:rPr lang="en-US" sz="1200" dirty="0"/>
              <a:t>: tranthao121004@gmail.com</a:t>
            </a:r>
          </a:p>
        </p:txBody>
      </p:sp>
    </p:spTree>
    <p:extLst>
      <p:ext uri="{BB962C8B-B14F-4D97-AF65-F5344CB8AC3E}">
        <p14:creationId xmlns:p14="http://schemas.microsoft.com/office/powerpoint/2010/main" val="133721848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865489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3/17/2024</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75459857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873495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6.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3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1.xml"/><Relationship Id="rId5" Type="http://schemas.openxmlformats.org/officeDocument/2006/relationships/tags" Target="../tags/tag5.xml"/><Relationship Id="rId10" Type="http://schemas.openxmlformats.org/officeDocument/2006/relationships/slideLayout" Target="../slideLayouts/slideLayout29.xml"/><Relationship Id="rId4" Type="http://schemas.openxmlformats.org/officeDocument/2006/relationships/tags" Target="../tags/tag4.xml"/><Relationship Id="rId9" Type="http://schemas.openxmlformats.org/officeDocument/2006/relationships/tags" Target="../tags/tag9.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4.png"/><Relationship Id="rId7" Type="http://schemas.microsoft.com/office/2007/relationships/hdphoto" Target="../media/hdphoto2.wdp"/><Relationship Id="rId2" Type="http://schemas.openxmlformats.org/officeDocument/2006/relationships/slide" Target="slide3.xml"/><Relationship Id="rId1" Type="http://schemas.openxmlformats.org/officeDocument/2006/relationships/slideLayout" Target="../slideLayouts/slideLayout35.xml"/><Relationship Id="rId6" Type="http://schemas.openxmlformats.org/officeDocument/2006/relationships/image" Target="../media/image25.png"/><Relationship Id="rId5" Type="http://schemas.openxmlformats.org/officeDocument/2006/relationships/slide" Target="slide4.xml"/><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5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5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0.png"/><Relationship Id="rId1" Type="http://schemas.openxmlformats.org/officeDocument/2006/relationships/slideLayout" Target="../slideLayouts/slideLayout13.xml"/><Relationship Id="rId5" Type="http://schemas.microsoft.com/office/2007/relationships/hdphoto" Target="../media/hdphoto5.wdp"/><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7.jpe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7.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slideLayout" Target="../slideLayouts/slideLayout35.xml"/><Relationship Id="rId4" Type="http://schemas.openxmlformats.org/officeDocument/2006/relationships/audio" Target="../media/media2.mp3"/></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9.xml"/><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3" name="图片 1" descr="矢量智能">
            <a:extLst>
              <a:ext uri="{FF2B5EF4-FFF2-40B4-BE49-F238E27FC236}">
                <a16:creationId xmlns:a16="http://schemas.microsoft.com/office/drawing/2014/main" id="{CF5CA0E6-2AA1-95C8-A5DB-552A42CA438F}"/>
              </a:ext>
            </a:extLst>
          </p:cNvPr>
          <p:cNvPicPr/>
          <p:nvPr/>
        </p:nvPicPr>
        <p:blipFill>
          <a:blip r:embed="rId3" cstate="screen"/>
          <a:stretch>
            <a:fillRect/>
          </a:stretch>
        </p:blipFill>
        <p:spPr>
          <a:xfrm>
            <a:off x="3174" y="4157499"/>
            <a:ext cx="12188826" cy="2700501"/>
          </a:xfrm>
          <a:prstGeom prst="rect">
            <a:avLst/>
          </a:prstGeom>
        </p:spPr>
      </p:pic>
      <p:pic>
        <p:nvPicPr>
          <p:cNvPr id="7" name="图片 9" descr="e6a655ed09bc757151afabca7ab85c5c">
            <a:extLst>
              <a:ext uri="{FF2B5EF4-FFF2-40B4-BE49-F238E27FC236}">
                <a16:creationId xmlns:a16="http://schemas.microsoft.com/office/drawing/2014/main" id="{C523D44A-E7D8-8AF8-A14E-F362273D30F5}"/>
              </a:ext>
            </a:extLst>
          </p:cNvPr>
          <p:cNvPicPr/>
          <p:nvPr/>
        </p:nvPicPr>
        <p:blipFill>
          <a:blip r:embed="rId4" cstate="screen"/>
          <a:stretch>
            <a:fillRect/>
          </a:stretch>
        </p:blipFill>
        <p:spPr>
          <a:xfrm rot="1426081">
            <a:off x="10360367" y="521455"/>
            <a:ext cx="1145414" cy="1495043"/>
          </a:xfrm>
          <a:prstGeom prst="rect">
            <a:avLst/>
          </a:prstGeom>
        </p:spPr>
      </p:pic>
      <p:pic>
        <p:nvPicPr>
          <p:cNvPr id="8" name="图片 10" descr="d1ca708a87c9b39e9bdf39142e09b55e">
            <a:extLst>
              <a:ext uri="{FF2B5EF4-FFF2-40B4-BE49-F238E27FC236}">
                <a16:creationId xmlns:a16="http://schemas.microsoft.com/office/drawing/2014/main" id="{2F890759-FE97-3ABC-0517-7C0172F5EBA2}"/>
              </a:ext>
            </a:extLst>
          </p:cNvPr>
          <p:cNvPicPr/>
          <p:nvPr/>
        </p:nvPicPr>
        <p:blipFill>
          <a:blip r:embed="rId5"/>
          <a:stretch>
            <a:fillRect/>
          </a:stretch>
        </p:blipFill>
        <p:spPr>
          <a:xfrm rot="20112971">
            <a:off x="-200538" y="362692"/>
            <a:ext cx="2428243" cy="2328699"/>
          </a:xfrm>
          <a:prstGeom prst="rect">
            <a:avLst/>
          </a:prstGeom>
        </p:spPr>
      </p:pic>
      <p:sp>
        <p:nvSpPr>
          <p:cNvPr id="9" name="TextBox 3">
            <a:extLst>
              <a:ext uri="{FF2B5EF4-FFF2-40B4-BE49-F238E27FC236}">
                <a16:creationId xmlns:a16="http://schemas.microsoft.com/office/drawing/2014/main" id="{7557EAB1-3867-E452-DFAB-32BEFC68E300}"/>
              </a:ext>
            </a:extLst>
          </p:cNvPr>
          <p:cNvSpPr txBox="1">
            <a:spLocks noChangeArrowheads="1"/>
          </p:cNvSpPr>
          <p:nvPr/>
        </p:nvSpPr>
        <p:spPr bwMode="auto">
          <a:xfrm>
            <a:off x="1219200" y="235832"/>
            <a:ext cx="93741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eaLnBrk="1" hangingPunct="1">
              <a:spcBef>
                <a:spcPct val="0"/>
              </a:spcBef>
              <a:buFontTx/>
              <a:buNone/>
            </a:pPr>
            <a:r>
              <a:rPr lang="en-US" altLang="vi-VN" sz="2800" b="1" dirty="0">
                <a:solidFill>
                  <a:srgbClr val="000066"/>
                </a:solidFill>
                <a:latin typeface="Times New Roman" panose="02020603050405020304" pitchFamily="18" charset="0"/>
                <a:cs typeface="Times New Roman" panose="02020603050405020304" pitchFamily="18" charset="0"/>
              </a:rPr>
              <a:t>PHÒNG GIÁO DỤC  VÀ  ĐÀO TẠO QUẬN LONG BIÊN</a:t>
            </a:r>
          </a:p>
        </p:txBody>
      </p:sp>
      <p:sp>
        <p:nvSpPr>
          <p:cNvPr id="10" name="文本框 9">
            <a:extLst>
              <a:ext uri="{FF2B5EF4-FFF2-40B4-BE49-F238E27FC236}">
                <a16:creationId xmlns:a16="http://schemas.microsoft.com/office/drawing/2014/main" id="{4ADBB527-000F-55C5-7578-7CF481F21CC5}"/>
              </a:ext>
            </a:extLst>
          </p:cNvPr>
          <p:cNvSpPr txBox="1"/>
          <p:nvPr/>
        </p:nvSpPr>
        <p:spPr>
          <a:xfrm>
            <a:off x="1871568" y="3964086"/>
            <a:ext cx="8069390" cy="1296819"/>
          </a:xfrm>
          <a:prstGeom prst="rect">
            <a:avLst/>
          </a:prstGeom>
          <a:noFill/>
        </p:spPr>
        <p:txBody>
          <a:bodyPr wrap="none" rtlCol="0">
            <a:prstTxWarp prst="textArchUp">
              <a:avLst/>
            </a:prstTxWarp>
            <a:spAutoFit/>
          </a:bodyPr>
          <a:lstStyle/>
          <a:p>
            <a:pPr algn="ctr"/>
            <a:r>
              <a:rPr lang="en-US" sz="4800" b="1" dirty="0">
                <a:solidFill>
                  <a:srgbClr val="002060"/>
                </a:solidFill>
                <a:latin typeface="Times New Roman" panose="02020603050405020304" pitchFamily="18" charset="0"/>
                <a:ea typeface="Microsoft YaHei" panose="020B0503020204020204" charset="-122"/>
                <a:cs typeface="Times New Roman" panose="02020603050405020304" pitchFamily="18" charset="0"/>
              </a:rPr>
              <a:t>LỚP 2A3</a:t>
            </a:r>
          </a:p>
        </p:txBody>
      </p:sp>
      <p:sp>
        <p:nvSpPr>
          <p:cNvPr id="11" name="TextBox 3">
            <a:extLst>
              <a:ext uri="{FF2B5EF4-FFF2-40B4-BE49-F238E27FC236}">
                <a16:creationId xmlns:a16="http://schemas.microsoft.com/office/drawing/2014/main" id="{68538825-AEB1-0A5B-9F33-260C3557C71F}"/>
              </a:ext>
            </a:extLst>
          </p:cNvPr>
          <p:cNvSpPr txBox="1">
            <a:spLocks noChangeArrowheads="1"/>
          </p:cNvSpPr>
          <p:nvPr/>
        </p:nvSpPr>
        <p:spPr bwMode="auto">
          <a:xfrm>
            <a:off x="838200" y="1621491"/>
            <a:ext cx="10786379"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eaLnBrk="1" hangingPunct="1">
              <a:spcBef>
                <a:spcPct val="0"/>
              </a:spcBef>
              <a:buFontTx/>
              <a:buNone/>
            </a:pPr>
            <a:r>
              <a:rPr lang="en-US" altLang="vi-VN" sz="4000" b="1">
                <a:solidFill>
                  <a:srgbClr val="000066"/>
                </a:solidFill>
                <a:latin typeface="Times New Roman" panose="02020603050405020304" pitchFamily="18" charset="0"/>
                <a:cs typeface="Times New Roman" panose="02020603050405020304" pitchFamily="18" charset="0"/>
              </a:rPr>
              <a:t>TIẾNG VIỆT - ĐỌC</a:t>
            </a:r>
          </a:p>
          <a:p>
            <a:pPr algn="ctr" eaLnBrk="1" hangingPunct="1">
              <a:spcBef>
                <a:spcPct val="0"/>
              </a:spcBef>
              <a:buFontTx/>
              <a:buNone/>
            </a:pPr>
            <a:r>
              <a:rPr lang="en-US" altLang="vi-VN" sz="6600" b="1">
                <a:solidFill>
                  <a:srgbClr val="FF0000"/>
                </a:solidFill>
                <a:latin typeface="Times New Roman" panose="02020603050405020304" pitchFamily="18" charset="0"/>
                <a:cs typeface="Times New Roman" panose="02020603050405020304" pitchFamily="18" charset="0"/>
              </a:rPr>
              <a:t>TẠM BIỆT CÁNH CAM</a:t>
            </a:r>
            <a:endParaRPr lang="en-US" altLang="vi-VN"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8415963"/>
      </p:ext>
    </p:extLst>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658166" y="382945"/>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732363" y="1212076"/>
            <a:ext cx="1123861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cánh cam đi lạc vào nhà Bống. Chân chú bị thương, bước đi tập tễnh. Bống thương quá, đặt cánh cam vào một chiếc lọ nhỏ đựng đầy cỏ. Từ ngày đó, cánh cam trở thành người bạn nhỏ xíu của Bống.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Cánh cam có đôi cánh xanh biếc, óng ánh dưới ánh nắng mặt trời. Mỗi khi nghe tiếng động, chú khệ nệ ôm cái bụng tròn lẳn, trốn vào đám cỏ rối. Bống chăm sóc cánh cam rất cẩn thận. Hằng ngày, em đều bỏ vào chiếc lọ một chút nước và những ngọn cỏ xanh non.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Bống cảm thấy cánh cam vẫn có vẻ ngơ ngác không vui, chắc chú nhớ nhà và nhớ bạn bè. Đoán vậy, Bống mang cánh cam thả ra bãi cỏ sau nhà. Tạm biệt cánh cam bé nhỏ, Bống hi vọng chú sẽ tìm được đường về căn nhà thân thương của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Đăng)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DBB492AB-666B-4EF2-9409-EA2C4081BEBE}"/>
              </a:ext>
            </a:extLst>
          </p:cNvPr>
          <p:cNvSpPr/>
          <p:nvPr/>
        </p:nvSpPr>
        <p:spPr>
          <a:xfrm>
            <a:off x="8427903" y="0"/>
            <a:ext cx="3569465"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3">
            <a:extLst>
              <a:ext uri="{FF2B5EF4-FFF2-40B4-BE49-F238E27FC236}">
                <a16:creationId xmlns:a16="http://schemas.microsoft.com/office/drawing/2014/main" id="{5F0CFD7C-7CCB-4C33-A5AF-33E117B8B98E}"/>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8838" y="963809"/>
            <a:ext cx="527050" cy="151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FBDEF0F8-0AE1-4290-A674-10A6213971C3}"/>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7635" y="2355717"/>
            <a:ext cx="527050" cy="181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B6487634-CE33-4B8E-B748-8E577DA9A667}"/>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0504" y="3797898"/>
            <a:ext cx="527050" cy="2075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a:extLst>
              <a:ext uri="{FF2B5EF4-FFF2-40B4-BE49-F238E27FC236}">
                <a16:creationId xmlns:a16="http://schemas.microsoft.com/office/drawing/2014/main" id="{7555F1D9-8666-46F5-BD3F-2F0FC85FC465}"/>
              </a:ext>
            </a:extLst>
          </p:cNvPr>
          <p:cNvSpPr/>
          <p:nvPr/>
        </p:nvSpPr>
        <p:spPr>
          <a:xfrm>
            <a:off x="176104" y="1336461"/>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1</a:t>
            </a:r>
          </a:p>
        </p:txBody>
      </p:sp>
      <p:sp>
        <p:nvSpPr>
          <p:cNvPr id="9" name="Oval 8">
            <a:extLst>
              <a:ext uri="{FF2B5EF4-FFF2-40B4-BE49-F238E27FC236}">
                <a16:creationId xmlns:a16="http://schemas.microsoft.com/office/drawing/2014/main" id="{4B7BBA66-91A0-435E-8A27-DF7DEF153FEB}"/>
              </a:ext>
            </a:extLst>
          </p:cNvPr>
          <p:cNvSpPr/>
          <p:nvPr/>
        </p:nvSpPr>
        <p:spPr>
          <a:xfrm>
            <a:off x="186516" y="2967796"/>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a:t>
            </a:r>
          </a:p>
        </p:txBody>
      </p:sp>
      <p:sp>
        <p:nvSpPr>
          <p:cNvPr id="10" name="Oval 9">
            <a:extLst>
              <a:ext uri="{FF2B5EF4-FFF2-40B4-BE49-F238E27FC236}">
                <a16:creationId xmlns:a16="http://schemas.microsoft.com/office/drawing/2014/main" id="{1599F5F1-2516-48E1-AF25-D3C2553813C0}"/>
              </a:ext>
            </a:extLst>
          </p:cNvPr>
          <p:cNvSpPr/>
          <p:nvPr/>
        </p:nvSpPr>
        <p:spPr>
          <a:xfrm>
            <a:off x="209685" y="4268297"/>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3</a:t>
            </a:r>
          </a:p>
        </p:txBody>
      </p:sp>
      <p:sp>
        <p:nvSpPr>
          <p:cNvPr id="11" name="Cloud 10">
            <a:extLst>
              <a:ext uri="{FF2B5EF4-FFF2-40B4-BE49-F238E27FC236}">
                <a16:creationId xmlns:a16="http://schemas.microsoft.com/office/drawing/2014/main" id="{23D562D5-90E1-454F-840F-ED57AAB0A9E6}"/>
              </a:ext>
            </a:extLst>
          </p:cNvPr>
          <p:cNvSpPr/>
          <p:nvPr/>
        </p:nvSpPr>
        <p:spPr>
          <a:xfrm>
            <a:off x="8446431" y="-1"/>
            <a:ext cx="3569465"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nối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6841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4"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ập</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hệ</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gơ</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26" presetClass="entr" presetSubtype="0" fill="hold" nodeType="withEffect">
                                  <p:stCondLst>
                                    <p:cond delay="0"/>
                                  </p:stCondLst>
                                  <p:childTnLst>
                                    <p:set>
                                      <p:cBhvr>
                                        <p:cTn id="20" dur="1" fill="hold">
                                          <p:stCondLst>
                                            <p:cond delay="0"/>
                                          </p:stCondLst>
                                        </p:cTn>
                                        <p:tgtEl>
                                          <p:spTgt spid="2053"/>
                                        </p:tgtEl>
                                        <p:attrNameLst>
                                          <p:attrName>style.visibility</p:attrName>
                                        </p:attrNameLst>
                                      </p:cBhvr>
                                      <p:to>
                                        <p:strVal val="visible"/>
                                      </p:to>
                                    </p:set>
                                    <p:animEffect transition="in" filter="wipe(down)">
                                      <p:cBhvr>
                                        <p:cTn id="21" dur="580">
                                          <p:stCondLst>
                                            <p:cond delay="0"/>
                                          </p:stCondLst>
                                        </p:cTn>
                                        <p:tgtEl>
                                          <p:spTgt spid="2053"/>
                                        </p:tgtEl>
                                      </p:cBhvr>
                                    </p:animEffect>
                                    <p:anim calcmode="lin" valueType="num">
                                      <p:cBhvr>
                                        <p:cTn id="22"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27" dur="26">
                                          <p:stCondLst>
                                            <p:cond delay="650"/>
                                          </p:stCondLst>
                                        </p:cTn>
                                        <p:tgtEl>
                                          <p:spTgt spid="2053"/>
                                        </p:tgtEl>
                                      </p:cBhvr>
                                      <p:to x="100000" y="60000"/>
                                    </p:animScale>
                                    <p:animScale>
                                      <p:cBhvr>
                                        <p:cTn id="28" dur="166" decel="50000">
                                          <p:stCondLst>
                                            <p:cond delay="676"/>
                                          </p:stCondLst>
                                        </p:cTn>
                                        <p:tgtEl>
                                          <p:spTgt spid="2053"/>
                                        </p:tgtEl>
                                      </p:cBhvr>
                                      <p:to x="100000" y="100000"/>
                                    </p:animScale>
                                    <p:animScale>
                                      <p:cBhvr>
                                        <p:cTn id="29" dur="26">
                                          <p:stCondLst>
                                            <p:cond delay="1312"/>
                                          </p:stCondLst>
                                        </p:cTn>
                                        <p:tgtEl>
                                          <p:spTgt spid="2053"/>
                                        </p:tgtEl>
                                      </p:cBhvr>
                                      <p:to x="100000" y="80000"/>
                                    </p:animScale>
                                    <p:animScale>
                                      <p:cBhvr>
                                        <p:cTn id="30" dur="166" decel="50000">
                                          <p:stCondLst>
                                            <p:cond delay="1338"/>
                                          </p:stCondLst>
                                        </p:cTn>
                                        <p:tgtEl>
                                          <p:spTgt spid="2053"/>
                                        </p:tgtEl>
                                      </p:cBhvr>
                                      <p:to x="100000" y="100000"/>
                                    </p:animScale>
                                    <p:animScale>
                                      <p:cBhvr>
                                        <p:cTn id="31" dur="26">
                                          <p:stCondLst>
                                            <p:cond delay="1642"/>
                                          </p:stCondLst>
                                        </p:cTn>
                                        <p:tgtEl>
                                          <p:spTgt spid="2053"/>
                                        </p:tgtEl>
                                      </p:cBhvr>
                                      <p:to x="100000" y="90000"/>
                                    </p:animScale>
                                    <p:animScale>
                                      <p:cBhvr>
                                        <p:cTn id="32" dur="166" decel="50000">
                                          <p:stCondLst>
                                            <p:cond delay="1668"/>
                                          </p:stCondLst>
                                        </p:cTn>
                                        <p:tgtEl>
                                          <p:spTgt spid="2053"/>
                                        </p:tgtEl>
                                      </p:cBhvr>
                                      <p:to x="100000" y="100000"/>
                                    </p:animScale>
                                    <p:animScale>
                                      <p:cBhvr>
                                        <p:cTn id="33" dur="26">
                                          <p:stCondLst>
                                            <p:cond delay="1808"/>
                                          </p:stCondLst>
                                        </p:cTn>
                                        <p:tgtEl>
                                          <p:spTgt spid="2053"/>
                                        </p:tgtEl>
                                      </p:cBhvr>
                                      <p:to x="100000" y="95000"/>
                                    </p:animScale>
                                    <p:animScale>
                                      <p:cBhvr>
                                        <p:cTn id="34" dur="166" decel="50000">
                                          <p:stCondLst>
                                            <p:cond delay="1834"/>
                                          </p:stCondLst>
                                        </p:cTn>
                                        <p:tgtEl>
                                          <p:spTgt spid="2053"/>
                                        </p:tgtEl>
                                      </p:cBhvr>
                                      <p:to x="100000" y="100000"/>
                                    </p:animScale>
                                  </p:childTnLst>
                                </p:cTn>
                              </p:par>
                              <p:par>
                                <p:cTn id="35" presetID="26" presetClass="entr" presetSubtype="0" fill="hold" grpId="1" nodeType="withEffect">
                                  <p:stCondLst>
                                    <p:cond delay="0"/>
                                  </p:stCondLst>
                                  <p:childTnLst>
                                    <p:set>
                                      <p:cBhvr>
                                        <p:cTn id="36" dur="1" fill="hold">
                                          <p:stCondLst>
                                            <p:cond delay="0"/>
                                          </p:stCondLst>
                                        </p:cTn>
                                        <p:tgtEl>
                                          <p:spTgt spid="7173"/>
                                        </p:tgtEl>
                                        <p:attrNameLst>
                                          <p:attrName>style.visibility</p:attrName>
                                        </p:attrNameLst>
                                      </p:cBhvr>
                                      <p:to>
                                        <p:strVal val="visible"/>
                                      </p:to>
                                    </p:set>
                                    <p:animEffect transition="in" filter="wipe(down)">
                                      <p:cBhvr>
                                        <p:cTn id="37" dur="580">
                                          <p:stCondLst>
                                            <p:cond delay="0"/>
                                          </p:stCondLst>
                                        </p:cTn>
                                        <p:tgtEl>
                                          <p:spTgt spid="7173"/>
                                        </p:tgtEl>
                                      </p:cBhvr>
                                    </p:animEffect>
                                    <p:anim calcmode="lin" valueType="num">
                                      <p:cBhvr>
                                        <p:cTn id="38"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43" dur="26">
                                          <p:stCondLst>
                                            <p:cond delay="650"/>
                                          </p:stCondLst>
                                        </p:cTn>
                                        <p:tgtEl>
                                          <p:spTgt spid="7173"/>
                                        </p:tgtEl>
                                      </p:cBhvr>
                                      <p:to x="100000" y="60000"/>
                                    </p:animScale>
                                    <p:animScale>
                                      <p:cBhvr>
                                        <p:cTn id="44" dur="166" decel="50000">
                                          <p:stCondLst>
                                            <p:cond delay="676"/>
                                          </p:stCondLst>
                                        </p:cTn>
                                        <p:tgtEl>
                                          <p:spTgt spid="7173"/>
                                        </p:tgtEl>
                                      </p:cBhvr>
                                      <p:to x="100000" y="100000"/>
                                    </p:animScale>
                                    <p:animScale>
                                      <p:cBhvr>
                                        <p:cTn id="45" dur="26">
                                          <p:stCondLst>
                                            <p:cond delay="1312"/>
                                          </p:stCondLst>
                                        </p:cTn>
                                        <p:tgtEl>
                                          <p:spTgt spid="7173"/>
                                        </p:tgtEl>
                                      </p:cBhvr>
                                      <p:to x="100000" y="80000"/>
                                    </p:animScale>
                                    <p:animScale>
                                      <p:cBhvr>
                                        <p:cTn id="46" dur="166" decel="50000">
                                          <p:stCondLst>
                                            <p:cond delay="1338"/>
                                          </p:stCondLst>
                                        </p:cTn>
                                        <p:tgtEl>
                                          <p:spTgt spid="7173"/>
                                        </p:tgtEl>
                                      </p:cBhvr>
                                      <p:to x="100000" y="100000"/>
                                    </p:animScale>
                                    <p:animScale>
                                      <p:cBhvr>
                                        <p:cTn id="47" dur="26">
                                          <p:stCondLst>
                                            <p:cond delay="1642"/>
                                          </p:stCondLst>
                                        </p:cTn>
                                        <p:tgtEl>
                                          <p:spTgt spid="7173"/>
                                        </p:tgtEl>
                                      </p:cBhvr>
                                      <p:to x="100000" y="90000"/>
                                    </p:animScale>
                                    <p:animScale>
                                      <p:cBhvr>
                                        <p:cTn id="48" dur="166" decel="50000">
                                          <p:stCondLst>
                                            <p:cond delay="1668"/>
                                          </p:stCondLst>
                                        </p:cTn>
                                        <p:tgtEl>
                                          <p:spTgt spid="7173"/>
                                        </p:tgtEl>
                                      </p:cBhvr>
                                      <p:to x="100000" y="100000"/>
                                    </p:animScale>
                                    <p:animScale>
                                      <p:cBhvr>
                                        <p:cTn id="49" dur="26">
                                          <p:stCondLst>
                                            <p:cond delay="1808"/>
                                          </p:stCondLst>
                                        </p:cTn>
                                        <p:tgtEl>
                                          <p:spTgt spid="7173"/>
                                        </p:tgtEl>
                                      </p:cBhvr>
                                      <p:to x="100000" y="95000"/>
                                    </p:animScale>
                                    <p:animScale>
                                      <p:cBhvr>
                                        <p:cTn id="50" dur="166" decel="50000">
                                          <p:stCondLst>
                                            <p:cond delay="1834"/>
                                          </p:stCondLst>
                                        </p:cTn>
                                        <p:tgtEl>
                                          <p:spTgt spid="7173"/>
                                        </p:tgtEl>
                                      </p:cBhvr>
                                      <p:to x="100000" y="100000"/>
                                    </p:animScale>
                                  </p:childTnLst>
                                </p:cTn>
                              </p:par>
                              <p:par>
                                <p:cTn id="51" presetID="26"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down)">
                                      <p:cBhvr>
                                        <p:cTn id="53" dur="580">
                                          <p:stCondLst>
                                            <p:cond delay="0"/>
                                          </p:stCondLst>
                                        </p:cTn>
                                        <p:tgtEl>
                                          <p:spTgt spid="35"/>
                                        </p:tgtEl>
                                      </p:cBhvr>
                                    </p:animEffect>
                                    <p:anim calcmode="lin" valueType="num">
                                      <p:cBhvr>
                                        <p:cTn id="5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59" dur="26">
                                          <p:stCondLst>
                                            <p:cond delay="650"/>
                                          </p:stCondLst>
                                        </p:cTn>
                                        <p:tgtEl>
                                          <p:spTgt spid="35"/>
                                        </p:tgtEl>
                                      </p:cBhvr>
                                      <p:to x="100000" y="60000"/>
                                    </p:animScale>
                                    <p:animScale>
                                      <p:cBhvr>
                                        <p:cTn id="60" dur="166" decel="50000">
                                          <p:stCondLst>
                                            <p:cond delay="676"/>
                                          </p:stCondLst>
                                        </p:cTn>
                                        <p:tgtEl>
                                          <p:spTgt spid="35"/>
                                        </p:tgtEl>
                                      </p:cBhvr>
                                      <p:to x="100000" y="100000"/>
                                    </p:animScale>
                                    <p:animScale>
                                      <p:cBhvr>
                                        <p:cTn id="61" dur="26">
                                          <p:stCondLst>
                                            <p:cond delay="1312"/>
                                          </p:stCondLst>
                                        </p:cTn>
                                        <p:tgtEl>
                                          <p:spTgt spid="35"/>
                                        </p:tgtEl>
                                      </p:cBhvr>
                                      <p:to x="100000" y="80000"/>
                                    </p:animScale>
                                    <p:animScale>
                                      <p:cBhvr>
                                        <p:cTn id="62" dur="166" decel="50000">
                                          <p:stCondLst>
                                            <p:cond delay="1338"/>
                                          </p:stCondLst>
                                        </p:cTn>
                                        <p:tgtEl>
                                          <p:spTgt spid="35"/>
                                        </p:tgtEl>
                                      </p:cBhvr>
                                      <p:to x="100000" y="100000"/>
                                    </p:animScale>
                                    <p:animScale>
                                      <p:cBhvr>
                                        <p:cTn id="63" dur="26">
                                          <p:stCondLst>
                                            <p:cond delay="1642"/>
                                          </p:stCondLst>
                                        </p:cTn>
                                        <p:tgtEl>
                                          <p:spTgt spid="35"/>
                                        </p:tgtEl>
                                      </p:cBhvr>
                                      <p:to x="100000" y="90000"/>
                                    </p:animScale>
                                    <p:animScale>
                                      <p:cBhvr>
                                        <p:cTn id="64" dur="166" decel="50000">
                                          <p:stCondLst>
                                            <p:cond delay="1668"/>
                                          </p:stCondLst>
                                        </p:cTn>
                                        <p:tgtEl>
                                          <p:spTgt spid="35"/>
                                        </p:tgtEl>
                                      </p:cBhvr>
                                      <p:to x="100000" y="100000"/>
                                    </p:animScale>
                                    <p:animScale>
                                      <p:cBhvr>
                                        <p:cTn id="65" dur="26">
                                          <p:stCondLst>
                                            <p:cond delay="1808"/>
                                          </p:stCondLst>
                                        </p:cTn>
                                        <p:tgtEl>
                                          <p:spTgt spid="35"/>
                                        </p:tgtEl>
                                      </p:cBhvr>
                                      <p:to x="100000" y="95000"/>
                                    </p:animScale>
                                    <p:animScale>
                                      <p:cBhvr>
                                        <p:cTn id="66" dur="166" decel="50000">
                                          <p:stCondLst>
                                            <p:cond delay="1834"/>
                                          </p:stCondLst>
                                        </p:cTn>
                                        <p:tgtEl>
                                          <p:spTgt spid="35"/>
                                        </p:tgtEl>
                                      </p:cBhvr>
                                      <p:to x="100000" y="100000"/>
                                    </p:animScale>
                                  </p:childTnLst>
                                </p:cTn>
                              </p:par>
                              <p:par>
                                <p:cTn id="67" presetID="26" presetClass="entr" presetSubtype="0" fill="hold" grpId="1" nodeType="with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wipe(down)">
                                      <p:cBhvr>
                                        <p:cTn id="69" dur="580">
                                          <p:stCondLst>
                                            <p:cond delay="0"/>
                                          </p:stCondLst>
                                        </p:cTn>
                                        <p:tgtEl>
                                          <p:spTgt spid="36"/>
                                        </p:tgtEl>
                                      </p:cBhvr>
                                    </p:animEffect>
                                    <p:anim calcmode="lin" valueType="num">
                                      <p:cBhvr>
                                        <p:cTn id="7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75" dur="26">
                                          <p:stCondLst>
                                            <p:cond delay="650"/>
                                          </p:stCondLst>
                                        </p:cTn>
                                        <p:tgtEl>
                                          <p:spTgt spid="36"/>
                                        </p:tgtEl>
                                      </p:cBhvr>
                                      <p:to x="100000" y="60000"/>
                                    </p:animScale>
                                    <p:animScale>
                                      <p:cBhvr>
                                        <p:cTn id="76" dur="166" decel="50000">
                                          <p:stCondLst>
                                            <p:cond delay="676"/>
                                          </p:stCondLst>
                                        </p:cTn>
                                        <p:tgtEl>
                                          <p:spTgt spid="36"/>
                                        </p:tgtEl>
                                      </p:cBhvr>
                                      <p:to x="100000" y="100000"/>
                                    </p:animScale>
                                    <p:animScale>
                                      <p:cBhvr>
                                        <p:cTn id="77" dur="26">
                                          <p:stCondLst>
                                            <p:cond delay="1312"/>
                                          </p:stCondLst>
                                        </p:cTn>
                                        <p:tgtEl>
                                          <p:spTgt spid="36"/>
                                        </p:tgtEl>
                                      </p:cBhvr>
                                      <p:to x="100000" y="80000"/>
                                    </p:animScale>
                                    <p:animScale>
                                      <p:cBhvr>
                                        <p:cTn id="78" dur="166" decel="50000">
                                          <p:stCondLst>
                                            <p:cond delay="1338"/>
                                          </p:stCondLst>
                                        </p:cTn>
                                        <p:tgtEl>
                                          <p:spTgt spid="36"/>
                                        </p:tgtEl>
                                      </p:cBhvr>
                                      <p:to x="100000" y="100000"/>
                                    </p:animScale>
                                    <p:animScale>
                                      <p:cBhvr>
                                        <p:cTn id="79" dur="26">
                                          <p:stCondLst>
                                            <p:cond delay="1642"/>
                                          </p:stCondLst>
                                        </p:cTn>
                                        <p:tgtEl>
                                          <p:spTgt spid="36"/>
                                        </p:tgtEl>
                                      </p:cBhvr>
                                      <p:to x="100000" y="90000"/>
                                    </p:animScale>
                                    <p:animScale>
                                      <p:cBhvr>
                                        <p:cTn id="80" dur="166" decel="50000">
                                          <p:stCondLst>
                                            <p:cond delay="1668"/>
                                          </p:stCondLst>
                                        </p:cTn>
                                        <p:tgtEl>
                                          <p:spTgt spid="36"/>
                                        </p:tgtEl>
                                      </p:cBhvr>
                                      <p:to x="100000" y="100000"/>
                                    </p:animScale>
                                    <p:animScale>
                                      <p:cBhvr>
                                        <p:cTn id="81" dur="26">
                                          <p:stCondLst>
                                            <p:cond delay="1808"/>
                                          </p:stCondLst>
                                        </p:cTn>
                                        <p:tgtEl>
                                          <p:spTgt spid="36"/>
                                        </p:tgtEl>
                                      </p:cBhvr>
                                      <p:to x="100000" y="95000"/>
                                    </p:animScale>
                                    <p:animScale>
                                      <p:cBhvr>
                                        <p:cTn id="82" dur="166" decel="50000">
                                          <p:stCondLst>
                                            <p:cond delay="1834"/>
                                          </p:stCondLst>
                                        </p:cTn>
                                        <p:tgtEl>
                                          <p:spTgt spid="36"/>
                                        </p:tgtEl>
                                      </p:cBhvr>
                                      <p:to x="100000" y="100000"/>
                                    </p:animScale>
                                  </p:childTnLst>
                                </p:cTn>
                              </p:par>
                              <p:par>
                                <p:cTn id="83" presetID="26" presetClass="entr" presetSubtype="0" fill="hold" nodeType="with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wipe(down)">
                                      <p:cBhvr>
                                        <p:cTn id="85" dur="580">
                                          <p:stCondLst>
                                            <p:cond delay="0"/>
                                          </p:stCondLst>
                                        </p:cTn>
                                        <p:tgtEl>
                                          <p:spTgt spid="39"/>
                                        </p:tgtEl>
                                      </p:cBhvr>
                                    </p:animEffect>
                                    <p:anim calcmode="lin" valueType="num">
                                      <p:cBhvr>
                                        <p:cTn id="86"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91" dur="26">
                                          <p:stCondLst>
                                            <p:cond delay="650"/>
                                          </p:stCondLst>
                                        </p:cTn>
                                        <p:tgtEl>
                                          <p:spTgt spid="39"/>
                                        </p:tgtEl>
                                      </p:cBhvr>
                                      <p:to x="100000" y="60000"/>
                                    </p:animScale>
                                    <p:animScale>
                                      <p:cBhvr>
                                        <p:cTn id="92" dur="166" decel="50000">
                                          <p:stCondLst>
                                            <p:cond delay="676"/>
                                          </p:stCondLst>
                                        </p:cTn>
                                        <p:tgtEl>
                                          <p:spTgt spid="39"/>
                                        </p:tgtEl>
                                      </p:cBhvr>
                                      <p:to x="100000" y="100000"/>
                                    </p:animScale>
                                    <p:animScale>
                                      <p:cBhvr>
                                        <p:cTn id="93" dur="26">
                                          <p:stCondLst>
                                            <p:cond delay="1312"/>
                                          </p:stCondLst>
                                        </p:cTn>
                                        <p:tgtEl>
                                          <p:spTgt spid="39"/>
                                        </p:tgtEl>
                                      </p:cBhvr>
                                      <p:to x="100000" y="80000"/>
                                    </p:animScale>
                                    <p:animScale>
                                      <p:cBhvr>
                                        <p:cTn id="94" dur="166" decel="50000">
                                          <p:stCondLst>
                                            <p:cond delay="1338"/>
                                          </p:stCondLst>
                                        </p:cTn>
                                        <p:tgtEl>
                                          <p:spTgt spid="39"/>
                                        </p:tgtEl>
                                      </p:cBhvr>
                                      <p:to x="100000" y="100000"/>
                                    </p:animScale>
                                    <p:animScale>
                                      <p:cBhvr>
                                        <p:cTn id="95" dur="26">
                                          <p:stCondLst>
                                            <p:cond delay="1642"/>
                                          </p:stCondLst>
                                        </p:cTn>
                                        <p:tgtEl>
                                          <p:spTgt spid="39"/>
                                        </p:tgtEl>
                                      </p:cBhvr>
                                      <p:to x="100000" y="90000"/>
                                    </p:animScale>
                                    <p:animScale>
                                      <p:cBhvr>
                                        <p:cTn id="96" dur="166" decel="50000">
                                          <p:stCondLst>
                                            <p:cond delay="1668"/>
                                          </p:stCondLst>
                                        </p:cTn>
                                        <p:tgtEl>
                                          <p:spTgt spid="39"/>
                                        </p:tgtEl>
                                      </p:cBhvr>
                                      <p:to x="100000" y="100000"/>
                                    </p:animScale>
                                    <p:animScale>
                                      <p:cBhvr>
                                        <p:cTn id="97" dur="26">
                                          <p:stCondLst>
                                            <p:cond delay="1808"/>
                                          </p:stCondLst>
                                        </p:cTn>
                                        <p:tgtEl>
                                          <p:spTgt spid="39"/>
                                        </p:tgtEl>
                                      </p:cBhvr>
                                      <p:to x="100000" y="95000"/>
                                    </p:animScale>
                                    <p:animScale>
                                      <p:cBhvr>
                                        <p:cTn id="98" dur="166" decel="50000">
                                          <p:stCondLst>
                                            <p:cond delay="1834"/>
                                          </p:stCondLst>
                                        </p:cTn>
                                        <p:tgtEl>
                                          <p:spTgt spid="39"/>
                                        </p:tgtEl>
                                      </p:cBhvr>
                                      <p:to x="100000" y="100000"/>
                                    </p:animScale>
                                  </p:childTnLst>
                                </p:cTn>
                              </p:par>
                              <p:par>
                                <p:cTn id="99" presetID="26" presetClass="entr" presetSubtype="0" fill="hold" grpId="1" nodeType="withEffect">
                                  <p:stCondLst>
                                    <p:cond delay="0"/>
                                  </p:stCondLst>
                                  <p:childTnLst>
                                    <p:set>
                                      <p:cBhvr>
                                        <p:cTn id="100" dur="1" fill="hold">
                                          <p:stCondLst>
                                            <p:cond delay="0"/>
                                          </p:stCondLst>
                                        </p:cTn>
                                        <p:tgtEl>
                                          <p:spTgt spid="40"/>
                                        </p:tgtEl>
                                        <p:attrNameLst>
                                          <p:attrName>style.visibility</p:attrName>
                                        </p:attrNameLst>
                                      </p:cBhvr>
                                      <p:to>
                                        <p:strVal val="visible"/>
                                      </p:to>
                                    </p:set>
                                    <p:animEffect transition="in" filter="wipe(down)">
                                      <p:cBhvr>
                                        <p:cTn id="101" dur="580">
                                          <p:stCondLst>
                                            <p:cond delay="0"/>
                                          </p:stCondLst>
                                        </p:cTn>
                                        <p:tgtEl>
                                          <p:spTgt spid="40"/>
                                        </p:tgtEl>
                                      </p:cBhvr>
                                    </p:animEffect>
                                    <p:anim calcmode="lin" valueType="num">
                                      <p:cBhvr>
                                        <p:cTn id="102"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07" dur="26">
                                          <p:stCondLst>
                                            <p:cond delay="650"/>
                                          </p:stCondLst>
                                        </p:cTn>
                                        <p:tgtEl>
                                          <p:spTgt spid="40"/>
                                        </p:tgtEl>
                                      </p:cBhvr>
                                      <p:to x="100000" y="60000"/>
                                    </p:animScale>
                                    <p:animScale>
                                      <p:cBhvr>
                                        <p:cTn id="108" dur="166" decel="50000">
                                          <p:stCondLst>
                                            <p:cond delay="676"/>
                                          </p:stCondLst>
                                        </p:cTn>
                                        <p:tgtEl>
                                          <p:spTgt spid="40"/>
                                        </p:tgtEl>
                                      </p:cBhvr>
                                      <p:to x="100000" y="100000"/>
                                    </p:animScale>
                                    <p:animScale>
                                      <p:cBhvr>
                                        <p:cTn id="109" dur="26">
                                          <p:stCondLst>
                                            <p:cond delay="1312"/>
                                          </p:stCondLst>
                                        </p:cTn>
                                        <p:tgtEl>
                                          <p:spTgt spid="40"/>
                                        </p:tgtEl>
                                      </p:cBhvr>
                                      <p:to x="100000" y="80000"/>
                                    </p:animScale>
                                    <p:animScale>
                                      <p:cBhvr>
                                        <p:cTn id="110" dur="166" decel="50000">
                                          <p:stCondLst>
                                            <p:cond delay="1338"/>
                                          </p:stCondLst>
                                        </p:cTn>
                                        <p:tgtEl>
                                          <p:spTgt spid="40"/>
                                        </p:tgtEl>
                                      </p:cBhvr>
                                      <p:to x="100000" y="100000"/>
                                    </p:animScale>
                                    <p:animScale>
                                      <p:cBhvr>
                                        <p:cTn id="111" dur="26">
                                          <p:stCondLst>
                                            <p:cond delay="1642"/>
                                          </p:stCondLst>
                                        </p:cTn>
                                        <p:tgtEl>
                                          <p:spTgt spid="40"/>
                                        </p:tgtEl>
                                      </p:cBhvr>
                                      <p:to x="100000" y="90000"/>
                                    </p:animScale>
                                    <p:animScale>
                                      <p:cBhvr>
                                        <p:cTn id="112" dur="166" decel="50000">
                                          <p:stCondLst>
                                            <p:cond delay="1668"/>
                                          </p:stCondLst>
                                        </p:cTn>
                                        <p:tgtEl>
                                          <p:spTgt spid="40"/>
                                        </p:tgtEl>
                                      </p:cBhvr>
                                      <p:to x="100000" y="100000"/>
                                    </p:animScale>
                                    <p:animScale>
                                      <p:cBhvr>
                                        <p:cTn id="113" dur="26">
                                          <p:stCondLst>
                                            <p:cond delay="1808"/>
                                          </p:stCondLst>
                                        </p:cTn>
                                        <p:tgtEl>
                                          <p:spTgt spid="40"/>
                                        </p:tgtEl>
                                      </p:cBhvr>
                                      <p:to x="100000" y="95000"/>
                                    </p:animScale>
                                    <p:animScale>
                                      <p:cBhvr>
                                        <p:cTn id="114" dur="166" decel="50000">
                                          <p:stCondLst>
                                            <p:cond delay="1834"/>
                                          </p:stCondLst>
                                        </p:cTn>
                                        <p:tgtEl>
                                          <p:spTgt spid="40"/>
                                        </p:tgtEl>
                                      </p:cBhvr>
                                      <p:to x="100000" y="100000"/>
                                    </p:animScale>
                                  </p:childTnLst>
                                </p:cTn>
                              </p:par>
                              <p:par>
                                <p:cTn id="115" presetID="26" presetClass="entr" presetSubtype="0" fill="hold" nodeType="withEffect">
                                  <p:stCondLst>
                                    <p:cond delay="0"/>
                                  </p:stCondLst>
                                  <p:childTnLst>
                                    <p:set>
                                      <p:cBhvr>
                                        <p:cTn id="116" dur="1" fill="hold">
                                          <p:stCondLst>
                                            <p:cond delay="0"/>
                                          </p:stCondLst>
                                        </p:cTn>
                                        <p:tgtEl>
                                          <p:spTgt spid="43"/>
                                        </p:tgtEl>
                                        <p:attrNameLst>
                                          <p:attrName>style.visibility</p:attrName>
                                        </p:attrNameLst>
                                      </p:cBhvr>
                                      <p:to>
                                        <p:strVal val="visible"/>
                                      </p:to>
                                    </p:set>
                                    <p:animEffect transition="in" filter="wipe(down)">
                                      <p:cBhvr>
                                        <p:cTn id="117" dur="580">
                                          <p:stCondLst>
                                            <p:cond delay="0"/>
                                          </p:stCondLst>
                                        </p:cTn>
                                        <p:tgtEl>
                                          <p:spTgt spid="43"/>
                                        </p:tgtEl>
                                      </p:cBhvr>
                                    </p:animEffect>
                                    <p:anim calcmode="lin" valueType="num">
                                      <p:cBhvr>
                                        <p:cTn id="118"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23" dur="26">
                                          <p:stCondLst>
                                            <p:cond delay="650"/>
                                          </p:stCondLst>
                                        </p:cTn>
                                        <p:tgtEl>
                                          <p:spTgt spid="43"/>
                                        </p:tgtEl>
                                      </p:cBhvr>
                                      <p:to x="100000" y="60000"/>
                                    </p:animScale>
                                    <p:animScale>
                                      <p:cBhvr>
                                        <p:cTn id="124" dur="166" decel="50000">
                                          <p:stCondLst>
                                            <p:cond delay="676"/>
                                          </p:stCondLst>
                                        </p:cTn>
                                        <p:tgtEl>
                                          <p:spTgt spid="43"/>
                                        </p:tgtEl>
                                      </p:cBhvr>
                                      <p:to x="100000" y="100000"/>
                                    </p:animScale>
                                    <p:animScale>
                                      <p:cBhvr>
                                        <p:cTn id="125" dur="26">
                                          <p:stCondLst>
                                            <p:cond delay="1312"/>
                                          </p:stCondLst>
                                        </p:cTn>
                                        <p:tgtEl>
                                          <p:spTgt spid="43"/>
                                        </p:tgtEl>
                                      </p:cBhvr>
                                      <p:to x="100000" y="80000"/>
                                    </p:animScale>
                                    <p:animScale>
                                      <p:cBhvr>
                                        <p:cTn id="126" dur="166" decel="50000">
                                          <p:stCondLst>
                                            <p:cond delay="1338"/>
                                          </p:stCondLst>
                                        </p:cTn>
                                        <p:tgtEl>
                                          <p:spTgt spid="43"/>
                                        </p:tgtEl>
                                      </p:cBhvr>
                                      <p:to x="100000" y="100000"/>
                                    </p:animScale>
                                    <p:animScale>
                                      <p:cBhvr>
                                        <p:cTn id="127" dur="26">
                                          <p:stCondLst>
                                            <p:cond delay="1642"/>
                                          </p:stCondLst>
                                        </p:cTn>
                                        <p:tgtEl>
                                          <p:spTgt spid="43"/>
                                        </p:tgtEl>
                                      </p:cBhvr>
                                      <p:to x="100000" y="90000"/>
                                    </p:animScale>
                                    <p:animScale>
                                      <p:cBhvr>
                                        <p:cTn id="128" dur="166" decel="50000">
                                          <p:stCondLst>
                                            <p:cond delay="1668"/>
                                          </p:stCondLst>
                                        </p:cTn>
                                        <p:tgtEl>
                                          <p:spTgt spid="43"/>
                                        </p:tgtEl>
                                      </p:cBhvr>
                                      <p:to x="100000" y="100000"/>
                                    </p:animScale>
                                    <p:animScale>
                                      <p:cBhvr>
                                        <p:cTn id="129" dur="26">
                                          <p:stCondLst>
                                            <p:cond delay="1808"/>
                                          </p:stCondLst>
                                        </p:cTn>
                                        <p:tgtEl>
                                          <p:spTgt spid="43"/>
                                        </p:tgtEl>
                                      </p:cBhvr>
                                      <p:to x="100000" y="95000"/>
                                    </p:animScale>
                                    <p:animScale>
                                      <p:cBhvr>
                                        <p:cTn id="130" dur="166" decel="50000">
                                          <p:stCondLst>
                                            <p:cond delay="1834"/>
                                          </p:stCondLst>
                                        </p:cTn>
                                        <p:tgtEl>
                                          <p:spTgt spid="43"/>
                                        </p:tgtEl>
                                      </p:cBhvr>
                                      <p:to x="100000" y="100000"/>
                                    </p:animScale>
                                  </p:childTnLst>
                                </p:cTn>
                              </p:par>
                              <p:par>
                                <p:cTn id="131" presetID="26" presetClass="entr" presetSubtype="0" fill="hold" grpId="1" nodeType="withEffect">
                                  <p:stCondLst>
                                    <p:cond delay="0"/>
                                  </p:stCondLst>
                                  <p:childTnLst>
                                    <p:set>
                                      <p:cBhvr>
                                        <p:cTn id="132" dur="1" fill="hold">
                                          <p:stCondLst>
                                            <p:cond delay="0"/>
                                          </p:stCondLst>
                                        </p:cTn>
                                        <p:tgtEl>
                                          <p:spTgt spid="44"/>
                                        </p:tgtEl>
                                        <p:attrNameLst>
                                          <p:attrName>style.visibility</p:attrName>
                                        </p:attrNameLst>
                                      </p:cBhvr>
                                      <p:to>
                                        <p:strVal val="visible"/>
                                      </p:to>
                                    </p:set>
                                    <p:animEffect transition="in" filter="wipe(down)">
                                      <p:cBhvr>
                                        <p:cTn id="133" dur="580">
                                          <p:stCondLst>
                                            <p:cond delay="0"/>
                                          </p:stCondLst>
                                        </p:cTn>
                                        <p:tgtEl>
                                          <p:spTgt spid="44"/>
                                        </p:tgtEl>
                                      </p:cBhvr>
                                    </p:animEffect>
                                    <p:anim calcmode="lin" valueType="num">
                                      <p:cBhvr>
                                        <p:cTn id="134"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39" dur="26">
                                          <p:stCondLst>
                                            <p:cond delay="650"/>
                                          </p:stCondLst>
                                        </p:cTn>
                                        <p:tgtEl>
                                          <p:spTgt spid="44"/>
                                        </p:tgtEl>
                                      </p:cBhvr>
                                      <p:to x="100000" y="60000"/>
                                    </p:animScale>
                                    <p:animScale>
                                      <p:cBhvr>
                                        <p:cTn id="140" dur="166" decel="50000">
                                          <p:stCondLst>
                                            <p:cond delay="676"/>
                                          </p:stCondLst>
                                        </p:cTn>
                                        <p:tgtEl>
                                          <p:spTgt spid="44"/>
                                        </p:tgtEl>
                                      </p:cBhvr>
                                      <p:to x="100000" y="100000"/>
                                    </p:animScale>
                                    <p:animScale>
                                      <p:cBhvr>
                                        <p:cTn id="141" dur="26">
                                          <p:stCondLst>
                                            <p:cond delay="1312"/>
                                          </p:stCondLst>
                                        </p:cTn>
                                        <p:tgtEl>
                                          <p:spTgt spid="44"/>
                                        </p:tgtEl>
                                      </p:cBhvr>
                                      <p:to x="100000" y="80000"/>
                                    </p:animScale>
                                    <p:animScale>
                                      <p:cBhvr>
                                        <p:cTn id="142" dur="166" decel="50000">
                                          <p:stCondLst>
                                            <p:cond delay="1338"/>
                                          </p:stCondLst>
                                        </p:cTn>
                                        <p:tgtEl>
                                          <p:spTgt spid="44"/>
                                        </p:tgtEl>
                                      </p:cBhvr>
                                      <p:to x="100000" y="100000"/>
                                    </p:animScale>
                                    <p:animScale>
                                      <p:cBhvr>
                                        <p:cTn id="143" dur="26">
                                          <p:stCondLst>
                                            <p:cond delay="1642"/>
                                          </p:stCondLst>
                                        </p:cTn>
                                        <p:tgtEl>
                                          <p:spTgt spid="44"/>
                                        </p:tgtEl>
                                      </p:cBhvr>
                                      <p:to x="100000" y="90000"/>
                                    </p:animScale>
                                    <p:animScale>
                                      <p:cBhvr>
                                        <p:cTn id="144" dur="166" decel="50000">
                                          <p:stCondLst>
                                            <p:cond delay="1668"/>
                                          </p:stCondLst>
                                        </p:cTn>
                                        <p:tgtEl>
                                          <p:spTgt spid="44"/>
                                        </p:tgtEl>
                                      </p:cBhvr>
                                      <p:to x="100000" y="100000"/>
                                    </p:animScale>
                                    <p:animScale>
                                      <p:cBhvr>
                                        <p:cTn id="145" dur="26">
                                          <p:stCondLst>
                                            <p:cond delay="1808"/>
                                          </p:stCondLst>
                                        </p:cTn>
                                        <p:tgtEl>
                                          <p:spTgt spid="44"/>
                                        </p:tgtEl>
                                      </p:cBhvr>
                                      <p:to x="100000" y="95000"/>
                                    </p:animScale>
                                    <p:animScale>
                                      <p:cBhvr>
                                        <p:cTn id="146" dur="166" decel="50000">
                                          <p:stCondLst>
                                            <p:cond delay="1834"/>
                                          </p:stCondLst>
                                        </p:cTn>
                                        <p:tgtEl>
                                          <p:spTgt spid="4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658166" y="382945"/>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732363" y="1212076"/>
            <a:ext cx="1123861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cánh cam đi lạc vào nhà Bống. Chân chú bị thương, bước đi tập tễnh. Bống thương quá, đặt cánh cam vào một chiếc lọ nhỏ đựng đầy cỏ. Từ ngày đó, cánh cam trở thành người bạn nhỏ xíu của Bống.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Cánh cam có đôi cánh xanh biếc, óng ánh dưới ánh nắng mặt trời. Mỗi khi nghe tiếng động, chú khệ nệ ôm cái bụng tròn lẳn, trốn vào đám cỏ rối. Bống chăm sóc cánh cam rất cẩn thận. Hằng ngày, em đều bỏ vào chiếc lọ một chút nước và những ngọn cỏ xanh non.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Bống cảm thấy cánh cam vẫn có vẻ ngơ ngác không vui, chắc chú nhớ nhà và nhớ bạn bè. Đoán vậy, Bống mang cánh cam thả ra bãi cỏ sau nhà. Tạm biệt cánh cam bé nhỏ, Bống hi vọng chú sẽ tìm được đường về căn nhà thân thương của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Đăng)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DBB492AB-666B-4EF2-9409-EA2C4081BEBE}"/>
              </a:ext>
            </a:extLst>
          </p:cNvPr>
          <p:cNvSpPr/>
          <p:nvPr/>
        </p:nvSpPr>
        <p:spPr>
          <a:xfrm>
            <a:off x="8427903" y="0"/>
            <a:ext cx="3569465"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3">
            <a:extLst>
              <a:ext uri="{FF2B5EF4-FFF2-40B4-BE49-F238E27FC236}">
                <a16:creationId xmlns:a16="http://schemas.microsoft.com/office/drawing/2014/main" id="{5F0CFD7C-7CCB-4C33-A5AF-33E117B8B98E}"/>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8838" y="963809"/>
            <a:ext cx="527050" cy="151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FBDEF0F8-0AE1-4290-A674-10A6213971C3}"/>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7635" y="2355717"/>
            <a:ext cx="527050" cy="181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B6487634-CE33-4B8E-B748-8E577DA9A667}"/>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0504" y="3797898"/>
            <a:ext cx="527050" cy="2075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a:extLst>
              <a:ext uri="{FF2B5EF4-FFF2-40B4-BE49-F238E27FC236}">
                <a16:creationId xmlns:a16="http://schemas.microsoft.com/office/drawing/2014/main" id="{7555F1D9-8666-46F5-BD3F-2F0FC85FC465}"/>
              </a:ext>
            </a:extLst>
          </p:cNvPr>
          <p:cNvSpPr/>
          <p:nvPr/>
        </p:nvSpPr>
        <p:spPr>
          <a:xfrm>
            <a:off x="176104" y="1336461"/>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1</a:t>
            </a:r>
          </a:p>
        </p:txBody>
      </p:sp>
      <p:sp>
        <p:nvSpPr>
          <p:cNvPr id="9" name="Oval 8">
            <a:extLst>
              <a:ext uri="{FF2B5EF4-FFF2-40B4-BE49-F238E27FC236}">
                <a16:creationId xmlns:a16="http://schemas.microsoft.com/office/drawing/2014/main" id="{4B7BBA66-91A0-435E-8A27-DF7DEF153FEB}"/>
              </a:ext>
            </a:extLst>
          </p:cNvPr>
          <p:cNvSpPr/>
          <p:nvPr/>
        </p:nvSpPr>
        <p:spPr>
          <a:xfrm>
            <a:off x="186516" y="2967796"/>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a:t>
            </a:r>
          </a:p>
        </p:txBody>
      </p:sp>
      <p:sp>
        <p:nvSpPr>
          <p:cNvPr id="10" name="Oval 9">
            <a:extLst>
              <a:ext uri="{FF2B5EF4-FFF2-40B4-BE49-F238E27FC236}">
                <a16:creationId xmlns:a16="http://schemas.microsoft.com/office/drawing/2014/main" id="{1599F5F1-2516-48E1-AF25-D3C2553813C0}"/>
              </a:ext>
            </a:extLst>
          </p:cNvPr>
          <p:cNvSpPr/>
          <p:nvPr/>
        </p:nvSpPr>
        <p:spPr>
          <a:xfrm>
            <a:off x="209685" y="4268297"/>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3</a:t>
            </a:r>
          </a:p>
        </p:txBody>
      </p:sp>
      <p:sp>
        <p:nvSpPr>
          <p:cNvPr id="11" name="Cloud 10">
            <a:extLst>
              <a:ext uri="{FF2B5EF4-FFF2-40B4-BE49-F238E27FC236}">
                <a16:creationId xmlns:a16="http://schemas.microsoft.com/office/drawing/2014/main" id="{23D562D5-90E1-454F-840F-ED57AAB0A9E6}"/>
              </a:ext>
            </a:extLst>
          </p:cNvPr>
          <p:cNvSpPr/>
          <p:nvPr/>
        </p:nvSpPr>
        <p:spPr>
          <a:xfrm>
            <a:off x="8446431" y="-1"/>
            <a:ext cx="3569465"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nối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72855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DDC807-C27C-421C-BDBD-D4A5AB83026A}"/>
              </a:ext>
            </a:extLst>
          </p:cNvPr>
          <p:cNvSpPr txBox="1"/>
          <p:nvPr/>
        </p:nvSpPr>
        <p:spPr>
          <a:xfrm>
            <a:off x="3033251" y="528810"/>
            <a:ext cx="64008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372846CF-AF4C-4A97-935C-73AD6AB1037C}"/>
              </a:ext>
            </a:extLst>
          </p:cNvPr>
          <p:cNvSpPr txBox="1"/>
          <p:nvPr/>
        </p:nvSpPr>
        <p:spPr>
          <a:xfrm>
            <a:off x="619125" y="2547662"/>
            <a:ext cx="11439525" cy="1323439"/>
          </a:xfrm>
          <a:prstGeom prst="rect">
            <a:avLst/>
          </a:prstGeom>
          <a:noFill/>
        </p:spPr>
        <p:txBody>
          <a:bodyPr wrap="square" rtlCol="0">
            <a:spAutoFit/>
          </a:bodyPr>
          <a:lstStyle/>
          <a:p>
            <a:pPr lvl="0">
              <a:defRPr/>
            </a:pPr>
            <a:r>
              <a:rPr kumimoji="0" lang="en-US"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nghe tiếng </a:t>
            </a: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 khệ nệ ôm cái bụng tròn </a:t>
            </a: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a:t>
            </a:r>
            <a:r>
              <a:rPr lang="en-US"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 </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đám cỏ </a:t>
            </a: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rối.</a:t>
            </a:r>
            <a:r>
              <a:rPr lang="en-US"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id="{C413CC95-953D-42CC-8207-A1EFB394ED64}"/>
              </a:ext>
            </a:extLst>
          </p:cNvPr>
          <p:cNvGrpSpPr/>
          <p:nvPr/>
        </p:nvGrpSpPr>
        <p:grpSpPr>
          <a:xfrm>
            <a:off x="3770522" y="943551"/>
            <a:ext cx="3822655" cy="2315191"/>
            <a:chOff x="3770522" y="943551"/>
            <a:chExt cx="3822655" cy="2315191"/>
          </a:xfrm>
        </p:grpSpPr>
        <p:grpSp>
          <p:nvGrpSpPr>
            <p:cNvPr id="42" name="Group 41">
              <a:extLst>
                <a:ext uri="{FF2B5EF4-FFF2-40B4-BE49-F238E27FC236}">
                  <a16:creationId xmlns:a16="http://schemas.microsoft.com/office/drawing/2014/main"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Dáng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cân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thấp</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a:extLst>
                <a:ext uri="{FF2B5EF4-FFF2-40B4-BE49-F238E27FC236}">
                  <a16:creationId xmlns:a16="http://schemas.microsoft.com/office/drawing/2014/main"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6" name="Group 25">
            <a:extLst>
              <a:ext uri="{FF2B5EF4-FFF2-40B4-BE49-F238E27FC236}">
                <a16:creationId xmlns:a16="http://schemas.microsoft.com/office/drawing/2014/main" id="{E93D995E-A752-4F5F-86D3-F4413C8F7944}"/>
              </a:ext>
            </a:extLst>
          </p:cNvPr>
          <p:cNvGrpSpPr/>
          <p:nvPr/>
        </p:nvGrpSpPr>
        <p:grpSpPr>
          <a:xfrm>
            <a:off x="7480337" y="2246088"/>
            <a:ext cx="3822654" cy="2315192"/>
            <a:chOff x="7480337" y="2246088"/>
            <a:chExt cx="3822654" cy="2315192"/>
          </a:xfrm>
        </p:grpSpPr>
        <p:grpSp>
          <p:nvGrpSpPr>
            <p:cNvPr id="48" name="Group 47">
              <a:extLst>
                <a:ext uri="{FF2B5EF4-FFF2-40B4-BE49-F238E27FC236}">
                  <a16:creationId xmlns:a16="http://schemas.microsoft.com/office/drawing/2014/main" id="{297D96C1-5361-431C-ADD6-17FFA445EE0D}"/>
                </a:ext>
              </a:extLst>
            </p:cNvPr>
            <p:cNvGrpSpPr/>
            <p:nvPr/>
          </p:nvGrpSpPr>
          <p:grpSpPr>
            <a:xfrm>
              <a:off x="7480337" y="2246088"/>
              <a:ext cx="3822654" cy="2315192"/>
              <a:chOff x="156834" y="1993081"/>
              <a:chExt cx="2109019" cy="2109019"/>
            </a:xfrm>
          </p:grpSpPr>
          <p:sp>
            <p:nvSpPr>
              <p:cNvPr id="49" name="Hexagon 48">
                <a:extLst>
                  <a:ext uri="{FF2B5EF4-FFF2-40B4-BE49-F238E27FC236}">
                    <a16:creationId xmlns:a16="http://schemas.microsoft.com/office/drawing/2014/main" id="{DDF61872-50BB-4762-8E5F-9FC665CE9E80}"/>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TextBox 49">
                <a:extLst>
                  <a:ext uri="{FF2B5EF4-FFF2-40B4-BE49-F238E27FC236}">
                    <a16:creationId xmlns:a16="http://schemas.microsoft.com/office/drawing/2014/main" id="{825D8CD5-1FD9-406D-985C-185A44D53838}"/>
                  </a:ext>
                </a:extLst>
              </p:cNvPr>
              <p:cNvSpPr txBox="1"/>
              <p:nvPr/>
            </p:nvSpPr>
            <p:spPr>
              <a:xfrm>
                <a:off x="273975" y="2164430"/>
                <a:ext cx="1846967" cy="1766320"/>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Dáng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chạp</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6" name="10">
              <a:extLst>
                <a:ext uri="{FF2B5EF4-FFF2-40B4-BE49-F238E27FC236}">
                  <a16:creationId xmlns:a16="http://schemas.microsoft.com/office/drawing/2014/main" id="{3A9B0AF2-509C-4734-BC1F-FFA10A5452EE}"/>
                </a:ext>
              </a:extLst>
            </p:cNvPr>
            <p:cNvCxnSpPr>
              <a:cxnSpLocks/>
            </p:cNvCxnSpPr>
            <p:nvPr/>
          </p:nvCxnSpPr>
          <p:spPr>
            <a:xfrm>
              <a:off x="8265810" y="3007637"/>
              <a:ext cx="2238264"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spTree>
    <p:extLst>
      <p:ext uri="{BB962C8B-B14F-4D97-AF65-F5344CB8AC3E}">
        <p14:creationId xmlns:p14="http://schemas.microsoft.com/office/powerpoint/2010/main" val="1764421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 Free download HD Glitter Wallpaper For Mobile And Desktop [1600x1200]  for your Desktop, Mobile &amp; Tablet | Explore 76+ Glitter Background, Glitter  Wallpapers, Glitter Backgrounds, Glitter Wallpaper">
            <a:extLst>
              <a:ext uri="{FF2B5EF4-FFF2-40B4-BE49-F238E27FC236}">
                <a16:creationId xmlns:a16="http://schemas.microsoft.com/office/drawing/2014/main" id="{04EF31B7-079C-25AA-BC00-E697DD5AA2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05"/>
          <a:stretch/>
        </p:blipFill>
        <p:spPr bwMode="auto">
          <a:xfrm>
            <a:off x="4697896" y="963561"/>
            <a:ext cx="7247364" cy="51471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CC9CE8E8-3C17-88EE-6A4C-FD79E29B126A}"/>
              </a:ext>
            </a:extLst>
          </p:cNvPr>
          <p:cNvGrpSpPr/>
          <p:nvPr/>
        </p:nvGrpSpPr>
        <p:grpSpPr>
          <a:xfrm>
            <a:off x="473827" y="2271404"/>
            <a:ext cx="3822655" cy="2315191"/>
            <a:chOff x="3757801" y="3435612"/>
            <a:chExt cx="3822655" cy="2315191"/>
          </a:xfrm>
        </p:grpSpPr>
        <p:grpSp>
          <p:nvGrpSpPr>
            <p:cNvPr id="5" name="Group 4">
              <a:extLst>
                <a:ext uri="{FF2B5EF4-FFF2-40B4-BE49-F238E27FC236}">
                  <a16:creationId xmlns:a16="http://schemas.microsoft.com/office/drawing/2014/main" id="{78C6461D-0ED3-0202-1BF3-E9923F34F653}"/>
                </a:ext>
              </a:extLst>
            </p:cNvPr>
            <p:cNvGrpSpPr/>
            <p:nvPr/>
          </p:nvGrpSpPr>
          <p:grpSpPr>
            <a:xfrm>
              <a:off x="3757801" y="3435612"/>
              <a:ext cx="3822655" cy="2315191"/>
              <a:chOff x="156834" y="1993081"/>
              <a:chExt cx="2109019" cy="2109019"/>
            </a:xfrm>
          </p:grpSpPr>
          <p:sp>
            <p:nvSpPr>
              <p:cNvPr id="7" name="Hexagon 6">
                <a:extLst>
                  <a:ext uri="{FF2B5EF4-FFF2-40B4-BE49-F238E27FC236}">
                    <a16:creationId xmlns:a16="http://schemas.microsoft.com/office/drawing/2014/main" id="{53E8F574-1585-52C7-5A00-AB80837BDA3C}"/>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3A80FA02-3C28-C25B-BCFA-12D9C5FDD6DD}"/>
                  </a:ext>
                </a:extLst>
              </p:cNvPr>
              <p:cNvSpPr txBox="1"/>
              <p:nvPr/>
            </p:nvSpPr>
            <p:spPr>
              <a:xfrm>
                <a:off x="358067" y="2318525"/>
                <a:ext cx="1711988"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Phản</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chiếu</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ánh</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sáng</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lấp</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lánh</a:t>
                </a:r>
                <a:r>
                  <a:rPr kumimoji="0" lang="en-US" altLang="zh-CN" sz="2800" b="0" i="0" u="none" strike="noStrike" kern="1200" cap="none" spc="0" normalizeH="0" baseline="0" noProof="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tr</a:t>
                </a:r>
                <a:r>
                  <a:rPr kumimoji="0" lang="en-US" altLang="zh-CN" sz="2800" b="0" i="0" u="none" strike="noStrike" kern="1200" cap="none" spc="0" normalizeH="0" baseline="0" noProof="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ông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đẹp</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mắt</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6" name="10">
              <a:extLst>
                <a:ext uri="{FF2B5EF4-FFF2-40B4-BE49-F238E27FC236}">
                  <a16:creationId xmlns:a16="http://schemas.microsoft.com/office/drawing/2014/main" id="{57B3BB8B-7E48-F4FF-9EA5-95229747DCFC}"/>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3851500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673780" y="379431"/>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557323" y="1207070"/>
            <a:ext cx="1123861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xíu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cẩn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vọng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Cloud 4">
            <a:extLst>
              <a:ext uri="{FF2B5EF4-FFF2-40B4-BE49-F238E27FC236}">
                <a16:creationId xmlns:a16="http://schemas.microsoft.com/office/drawing/2014/main" id="{DBB492AB-666B-4EF2-9409-EA2C4081BEBE}"/>
              </a:ext>
            </a:extLst>
          </p:cNvPr>
          <p:cNvSpPr/>
          <p:nvPr/>
        </p:nvSpPr>
        <p:spPr>
          <a:xfrm>
            <a:off x="8825024" y="0"/>
            <a:ext cx="2860158"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69072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549955" y="270584"/>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595423" y="978470"/>
            <a:ext cx="1123861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xíu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cẩn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vọng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Cloud 4">
            <a:extLst>
              <a:ext uri="{FF2B5EF4-FFF2-40B4-BE49-F238E27FC236}">
                <a16:creationId xmlns:a16="http://schemas.microsoft.com/office/drawing/2014/main" id="{DBB492AB-666B-4EF2-9409-EA2C4081BEBE}"/>
              </a:ext>
            </a:extLst>
          </p:cNvPr>
          <p:cNvSpPr/>
          <p:nvPr/>
        </p:nvSpPr>
        <p:spPr>
          <a:xfrm>
            <a:off x="8825024" y="0"/>
            <a:ext cx="2860158"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59230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3046872"/>
              <a:ext cx="2345385" cy="1378601"/>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Trả</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lời</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câu</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hỏi</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2270263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176BA8-5A2C-4389-B419-4134DB9D5C8F}"/>
              </a:ext>
            </a:extLst>
          </p:cNvPr>
          <p:cNvSpPr txBox="1"/>
          <p:nvPr/>
        </p:nvSpPr>
        <p:spPr>
          <a:xfrm>
            <a:off x="810199" y="628604"/>
            <a:ext cx="10569785" cy="646331"/>
          </a:xfrm>
          <a:prstGeom prst="rect">
            <a:avLst/>
          </a:prstGeom>
          <a:noFill/>
        </p:spPr>
        <p:txBody>
          <a:bodyPr wrap="square" rtlCol="0">
            <a:spAutoFit/>
          </a:bodyPr>
          <a:lstStyle/>
          <a:p>
            <a:pPr algn="just"/>
            <a:r>
              <a:rPr lang="en-US" sz="3600" b="1" dirty="0">
                <a:solidFill>
                  <a:srgbClr val="002060"/>
                </a:solidFill>
                <a:latin typeface="+mj-lt"/>
                <a:ea typeface="Arial-Rounded" panose="020B0500000000000000" pitchFamily="34" charset="0"/>
                <a:cs typeface="Arial-Rounded" panose="020B0500000000000000" pitchFamily="34" charset="0"/>
              </a:rPr>
              <a:t>1. </a:t>
            </a:r>
            <a:r>
              <a:rPr lang="en-US" sz="3600" b="1" dirty="0" err="1">
                <a:solidFill>
                  <a:srgbClr val="002060"/>
                </a:solidFill>
                <a:latin typeface="+mj-lt"/>
                <a:ea typeface="Arial-Rounded" panose="020B0500000000000000" pitchFamily="34" charset="0"/>
                <a:cs typeface="Arial-Rounded" panose="020B0500000000000000" pitchFamily="34" charset="0"/>
              </a:rPr>
              <a:t>Bống</a:t>
            </a:r>
            <a:r>
              <a:rPr lang="en-US" sz="3600" b="1" dirty="0">
                <a:solidFill>
                  <a:srgbClr val="002060"/>
                </a:solidFill>
                <a:latin typeface="+mj-lt"/>
                <a:ea typeface="Arial-Rounded" panose="020B0500000000000000" pitchFamily="34" charset="0"/>
                <a:cs typeface="Arial-Rounded" panose="020B0500000000000000" pitchFamily="34" charset="0"/>
              </a:rPr>
              <a:t> </a:t>
            </a:r>
            <a:r>
              <a:rPr lang="en-US" sz="3600" b="1" dirty="0" err="1">
                <a:solidFill>
                  <a:srgbClr val="002060"/>
                </a:solidFill>
                <a:latin typeface="+mj-lt"/>
                <a:ea typeface="Arial-Rounded" panose="020B0500000000000000" pitchFamily="34" charset="0"/>
                <a:cs typeface="Arial-Rounded" panose="020B0500000000000000" pitchFamily="34" charset="0"/>
              </a:rPr>
              <a:t>làm</a:t>
            </a:r>
            <a:r>
              <a:rPr lang="en-US" sz="3600" b="1" dirty="0">
                <a:solidFill>
                  <a:srgbClr val="002060"/>
                </a:solidFill>
                <a:latin typeface="+mj-lt"/>
                <a:ea typeface="Arial-Rounded" panose="020B0500000000000000" pitchFamily="34" charset="0"/>
                <a:cs typeface="Arial-Rounded" panose="020B0500000000000000" pitchFamily="34" charset="0"/>
              </a:rPr>
              <a:t> </a:t>
            </a:r>
            <a:r>
              <a:rPr lang="en-US" sz="3600" b="1" dirty="0" err="1">
                <a:solidFill>
                  <a:srgbClr val="002060"/>
                </a:solidFill>
                <a:latin typeface="+mj-lt"/>
                <a:ea typeface="Arial-Rounded" panose="020B0500000000000000" pitchFamily="34" charset="0"/>
                <a:cs typeface="Arial-Rounded" panose="020B0500000000000000" pitchFamily="34" charset="0"/>
              </a:rPr>
              <a:t>gì</a:t>
            </a:r>
            <a:r>
              <a:rPr lang="en-US" sz="3600" b="1" dirty="0">
                <a:solidFill>
                  <a:srgbClr val="002060"/>
                </a:solidFill>
                <a:latin typeface="+mj-lt"/>
                <a:ea typeface="Arial-Rounded" panose="020B0500000000000000" pitchFamily="34" charset="0"/>
                <a:cs typeface="Arial-Rounded" panose="020B0500000000000000" pitchFamily="34" charset="0"/>
              </a:rPr>
              <a:t> </a:t>
            </a:r>
            <a:r>
              <a:rPr lang="en-US" sz="3600" b="1" dirty="0" err="1">
                <a:solidFill>
                  <a:srgbClr val="002060"/>
                </a:solidFill>
                <a:latin typeface="+mj-lt"/>
                <a:ea typeface="Arial-Rounded" panose="020B0500000000000000" pitchFamily="34" charset="0"/>
                <a:cs typeface="Arial-Rounded" panose="020B0500000000000000" pitchFamily="34" charset="0"/>
              </a:rPr>
              <a:t>khi</a:t>
            </a:r>
            <a:r>
              <a:rPr lang="en-US" sz="3600" b="1" dirty="0">
                <a:solidFill>
                  <a:srgbClr val="002060"/>
                </a:solidFill>
                <a:latin typeface="+mj-lt"/>
                <a:ea typeface="Arial-Rounded" panose="020B0500000000000000" pitchFamily="34" charset="0"/>
                <a:cs typeface="Arial-Rounded" panose="020B0500000000000000" pitchFamily="34" charset="0"/>
              </a:rPr>
              <a:t> </a:t>
            </a:r>
            <a:r>
              <a:rPr lang="en-US" sz="3600" b="1" dirty="0" err="1">
                <a:solidFill>
                  <a:srgbClr val="002060"/>
                </a:solidFill>
                <a:latin typeface="+mj-lt"/>
                <a:ea typeface="Arial-Rounded" panose="020B0500000000000000" pitchFamily="34" charset="0"/>
                <a:cs typeface="Arial-Rounded" panose="020B0500000000000000" pitchFamily="34" charset="0"/>
              </a:rPr>
              <a:t>thấy</a:t>
            </a:r>
            <a:r>
              <a:rPr lang="en-US" sz="3600" b="1" dirty="0">
                <a:solidFill>
                  <a:srgbClr val="002060"/>
                </a:solidFill>
                <a:latin typeface="+mj-lt"/>
                <a:ea typeface="Arial-Rounded" panose="020B0500000000000000" pitchFamily="34" charset="0"/>
                <a:cs typeface="Arial-Rounded" panose="020B0500000000000000" pitchFamily="34" charset="0"/>
              </a:rPr>
              <a:t> </a:t>
            </a:r>
            <a:r>
              <a:rPr lang="en-US" sz="3600" b="1" dirty="0" err="1">
                <a:solidFill>
                  <a:srgbClr val="002060"/>
                </a:solidFill>
                <a:latin typeface="+mj-lt"/>
                <a:ea typeface="Arial-Rounded" panose="020B0500000000000000" pitchFamily="34" charset="0"/>
                <a:cs typeface="Arial-Rounded" panose="020B0500000000000000" pitchFamily="34" charset="0"/>
              </a:rPr>
              <a:t>cánh</a:t>
            </a:r>
            <a:r>
              <a:rPr lang="en-US" sz="3600" b="1" dirty="0">
                <a:solidFill>
                  <a:srgbClr val="002060"/>
                </a:solidFill>
                <a:latin typeface="+mj-lt"/>
                <a:ea typeface="Arial-Rounded" panose="020B0500000000000000" pitchFamily="34" charset="0"/>
                <a:cs typeface="Arial-Rounded" panose="020B0500000000000000" pitchFamily="34" charset="0"/>
              </a:rPr>
              <a:t> cam </a:t>
            </a:r>
            <a:r>
              <a:rPr lang="en-US" sz="3600" b="1" dirty="0" err="1">
                <a:solidFill>
                  <a:srgbClr val="002060"/>
                </a:solidFill>
                <a:latin typeface="+mj-lt"/>
                <a:ea typeface="Arial-Rounded" panose="020B0500000000000000" pitchFamily="34" charset="0"/>
                <a:cs typeface="Arial-Rounded" panose="020B0500000000000000" pitchFamily="34" charset="0"/>
              </a:rPr>
              <a:t>bị</a:t>
            </a:r>
            <a:r>
              <a:rPr lang="en-US" sz="3600" b="1" dirty="0">
                <a:solidFill>
                  <a:srgbClr val="002060"/>
                </a:solidFill>
                <a:latin typeface="+mj-lt"/>
                <a:ea typeface="Arial-Rounded" panose="020B0500000000000000" pitchFamily="34" charset="0"/>
                <a:cs typeface="Arial-Rounded" panose="020B0500000000000000" pitchFamily="34" charset="0"/>
              </a:rPr>
              <a:t> </a:t>
            </a:r>
            <a:r>
              <a:rPr lang="en-US" sz="3600" b="1" dirty="0" err="1">
                <a:solidFill>
                  <a:srgbClr val="002060"/>
                </a:solidFill>
                <a:latin typeface="+mj-lt"/>
                <a:ea typeface="Arial-Rounded" panose="020B0500000000000000" pitchFamily="34" charset="0"/>
                <a:cs typeface="Arial-Rounded" panose="020B0500000000000000" pitchFamily="34" charset="0"/>
              </a:rPr>
              <a:t>thương</a:t>
            </a:r>
            <a:r>
              <a:rPr lang="en-US" sz="3600" b="1" dirty="0">
                <a:solidFill>
                  <a:srgbClr val="002060"/>
                </a:solidFill>
                <a:latin typeface="+mj-lt"/>
                <a:ea typeface="Arial-Rounded" panose="020B0500000000000000" pitchFamily="34" charset="0"/>
                <a:cs typeface="Arial-Rounded" panose="020B0500000000000000" pitchFamily="34" charset="0"/>
              </a:rPr>
              <a:t>?</a:t>
            </a:r>
            <a:endParaRPr lang="vi-VN" sz="3600" b="1" dirty="0">
              <a:solidFill>
                <a:srgbClr val="002060"/>
              </a:solidFill>
              <a:latin typeface="+mj-lt"/>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F823432E-8676-42A7-81B9-2B62295E74A3}"/>
              </a:ext>
            </a:extLst>
          </p:cNvPr>
          <p:cNvSpPr txBox="1"/>
          <p:nvPr/>
        </p:nvSpPr>
        <p:spPr>
          <a:xfrm>
            <a:off x="810199" y="4663834"/>
            <a:ext cx="10305894" cy="820802"/>
          </a:xfrm>
          <a:prstGeom prst="rect">
            <a:avLst/>
          </a:prstGeom>
          <a:noFill/>
        </p:spPr>
        <p:txBody>
          <a:bodyPr wrap="square" rtlCol="0">
            <a:spAutoFit/>
          </a:bodyPr>
          <a:lstStyle/>
          <a:p>
            <a:pPr>
              <a:lnSpc>
                <a:spcPct val="150000"/>
              </a:lnSpc>
            </a:pPr>
            <a:r>
              <a:rPr lang="en-US" sz="3600" b="1" dirty="0">
                <a:solidFill>
                  <a:srgbClr val="FF0000"/>
                </a:solidFill>
                <a:latin typeface="+mj-lt"/>
                <a:ea typeface="Arial-Rounded" panose="020B0500000000000000" pitchFamily="34" charset="0"/>
                <a:cs typeface="Arial-Rounded" panose="020B0500000000000000" pitchFamily="34" charset="0"/>
                <a:sym typeface="Wingdings" panose="05000000000000000000" pitchFamily="2" charset="2"/>
              </a:rPr>
              <a:t> </a:t>
            </a:r>
            <a:r>
              <a:rPr lang="en-US" sz="3600" b="1" dirty="0" err="1">
                <a:solidFill>
                  <a:srgbClr val="FF0000"/>
                </a:solidFill>
                <a:latin typeface="+mj-lt"/>
                <a:ea typeface="Arial-Rounded" panose="020B0500000000000000" pitchFamily="34" charset="0"/>
                <a:cs typeface="Arial-Rounded" panose="020B0500000000000000" pitchFamily="34" charset="0"/>
                <a:sym typeface="Wingdings" panose="05000000000000000000" pitchFamily="2" charset="2"/>
              </a:rPr>
              <a:t>Bống</a:t>
            </a:r>
            <a:r>
              <a:rPr lang="en-US" sz="3600" b="1" dirty="0">
                <a:solidFill>
                  <a:srgbClr val="FF0000"/>
                </a:solidFill>
                <a:latin typeface="+mj-lt"/>
                <a:ea typeface="Arial-Rounded" panose="020B0500000000000000" pitchFamily="34" charset="0"/>
                <a:cs typeface="Arial-Rounded" panose="020B0500000000000000" pitchFamily="34" charset="0"/>
                <a:sym typeface="Wingdings" panose="05000000000000000000" pitchFamily="2" charset="2"/>
              </a:rPr>
              <a:t> </a:t>
            </a:r>
            <a:r>
              <a:rPr lang="en-US" sz="3600" b="1" dirty="0" err="1">
                <a:solidFill>
                  <a:srgbClr val="FF0000"/>
                </a:solidFill>
                <a:latin typeface="+mj-lt"/>
                <a:ea typeface="Arial-Rounded" panose="020B0500000000000000" pitchFamily="34" charset="0"/>
                <a:cs typeface="Arial-Rounded" panose="020B0500000000000000" pitchFamily="34" charset="0"/>
                <a:sym typeface="Wingdings" panose="05000000000000000000" pitchFamily="2" charset="2"/>
              </a:rPr>
              <a:t>mang</a:t>
            </a:r>
            <a:r>
              <a:rPr lang="en-US" sz="3600" b="1" dirty="0">
                <a:solidFill>
                  <a:srgbClr val="FF0000"/>
                </a:solidFill>
                <a:latin typeface="+mj-lt"/>
                <a:ea typeface="Arial-Rounded" panose="020B0500000000000000" pitchFamily="34" charset="0"/>
                <a:cs typeface="Arial-Rounded" panose="020B0500000000000000" pitchFamily="34" charset="0"/>
                <a:sym typeface="Wingdings" panose="05000000000000000000" pitchFamily="2" charset="2"/>
              </a:rPr>
              <a:t> </a:t>
            </a:r>
            <a:r>
              <a:rPr lang="en-US" sz="3600" b="1" dirty="0" err="1">
                <a:solidFill>
                  <a:srgbClr val="FF0000"/>
                </a:solidFill>
                <a:latin typeface="+mj-lt"/>
                <a:ea typeface="Arial-Rounded" panose="020B0500000000000000" pitchFamily="34" charset="0"/>
                <a:cs typeface="Arial-Rounded" panose="020B0500000000000000" pitchFamily="34" charset="0"/>
                <a:sym typeface="Wingdings" panose="05000000000000000000" pitchFamily="2" charset="2"/>
              </a:rPr>
              <a:t>cánh</a:t>
            </a:r>
            <a:r>
              <a:rPr lang="en-US" sz="3600" b="1" dirty="0">
                <a:solidFill>
                  <a:srgbClr val="FF0000"/>
                </a:solidFill>
                <a:latin typeface="+mj-lt"/>
                <a:ea typeface="Arial-Rounded" panose="020B0500000000000000" pitchFamily="34" charset="0"/>
                <a:cs typeface="Arial-Rounded" panose="020B0500000000000000" pitchFamily="34" charset="0"/>
                <a:sym typeface="Wingdings" panose="05000000000000000000" pitchFamily="2" charset="2"/>
              </a:rPr>
              <a:t> cam </a:t>
            </a:r>
            <a:r>
              <a:rPr lang="en-US" sz="3600" b="1" dirty="0" err="1">
                <a:solidFill>
                  <a:srgbClr val="FF0000"/>
                </a:solidFill>
                <a:latin typeface="+mj-lt"/>
                <a:ea typeface="Arial-Rounded" panose="020B0500000000000000" pitchFamily="34" charset="0"/>
                <a:cs typeface="Arial-Rounded" panose="020B0500000000000000" pitchFamily="34" charset="0"/>
                <a:sym typeface="Wingdings" panose="05000000000000000000" pitchFamily="2" charset="2"/>
              </a:rPr>
              <a:t>về</a:t>
            </a:r>
            <a:r>
              <a:rPr lang="en-US" sz="3600" b="1" dirty="0">
                <a:solidFill>
                  <a:srgbClr val="FF0000"/>
                </a:solidFill>
                <a:latin typeface="+mj-lt"/>
                <a:ea typeface="Arial-Rounded" panose="020B0500000000000000" pitchFamily="34" charset="0"/>
                <a:cs typeface="Arial-Rounded" panose="020B0500000000000000" pitchFamily="34" charset="0"/>
                <a:sym typeface="Wingdings" panose="05000000000000000000" pitchFamily="2" charset="2"/>
              </a:rPr>
              <a:t> </a:t>
            </a:r>
            <a:r>
              <a:rPr lang="en-US" sz="3600" b="1" dirty="0" err="1">
                <a:solidFill>
                  <a:srgbClr val="FF0000"/>
                </a:solidFill>
                <a:latin typeface="+mj-lt"/>
                <a:ea typeface="Arial-Rounded" panose="020B0500000000000000" pitchFamily="34" charset="0"/>
                <a:cs typeface="Arial-Rounded" panose="020B0500000000000000" pitchFamily="34" charset="0"/>
                <a:sym typeface="Wingdings" panose="05000000000000000000" pitchFamily="2" charset="2"/>
              </a:rPr>
              <a:t>chăm</a:t>
            </a:r>
            <a:r>
              <a:rPr lang="en-US" sz="3600" b="1" dirty="0">
                <a:solidFill>
                  <a:srgbClr val="FF0000"/>
                </a:solidFill>
                <a:latin typeface="+mj-lt"/>
                <a:ea typeface="Arial-Rounded" panose="020B0500000000000000" pitchFamily="34" charset="0"/>
                <a:cs typeface="Arial-Rounded" panose="020B0500000000000000" pitchFamily="34" charset="0"/>
                <a:sym typeface="Wingdings" panose="05000000000000000000" pitchFamily="2" charset="2"/>
              </a:rPr>
              <a:t> </a:t>
            </a:r>
            <a:r>
              <a:rPr lang="en-US" sz="3600" b="1" dirty="0" err="1">
                <a:solidFill>
                  <a:srgbClr val="FF0000"/>
                </a:solidFill>
                <a:latin typeface="+mj-lt"/>
                <a:ea typeface="Arial-Rounded" panose="020B0500000000000000" pitchFamily="34" charset="0"/>
                <a:cs typeface="Arial-Rounded" panose="020B0500000000000000" pitchFamily="34" charset="0"/>
                <a:sym typeface="Wingdings" panose="05000000000000000000" pitchFamily="2" charset="2"/>
              </a:rPr>
              <a:t>sóc</a:t>
            </a:r>
            <a:r>
              <a:rPr lang="en-US" sz="3600" b="1" dirty="0">
                <a:solidFill>
                  <a:srgbClr val="FF0000"/>
                </a:solidFill>
                <a:latin typeface="+mj-lt"/>
                <a:ea typeface="Arial-Rounded" panose="020B0500000000000000" pitchFamily="34" charset="0"/>
                <a:cs typeface="Arial-Rounded" panose="020B0500000000000000" pitchFamily="34" charset="0"/>
              </a:rPr>
              <a:t>.</a:t>
            </a:r>
          </a:p>
        </p:txBody>
      </p:sp>
      <p:sp>
        <p:nvSpPr>
          <p:cNvPr id="7" name="Rectangle 6">
            <a:extLst>
              <a:ext uri="{FF2B5EF4-FFF2-40B4-BE49-F238E27FC236}">
                <a16:creationId xmlns:a16="http://schemas.microsoft.com/office/drawing/2014/main" id="{6E4D7F8D-8C00-4E5F-9EDB-820F98789754}"/>
              </a:ext>
            </a:extLst>
          </p:cNvPr>
          <p:cNvSpPr/>
          <p:nvPr/>
        </p:nvSpPr>
        <p:spPr>
          <a:xfrm>
            <a:off x="810200" y="1598161"/>
            <a:ext cx="10447736" cy="2862322"/>
          </a:xfrm>
          <a:prstGeom prst="rect">
            <a:avLst/>
          </a:prstGeom>
        </p:spPr>
        <p:txBody>
          <a:bodyPr wrap="square">
            <a:spAutoFit/>
          </a:bodyPr>
          <a:lstStyle/>
          <a:p>
            <a:pPr algn="just"/>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Chú</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cánh</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cam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đi</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lạc</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vào</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nhà</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Bống</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Chân</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chú</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bị</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thương</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bước</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đi</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tập</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tễnh</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Bống</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thương</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quá</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đặt</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cánh</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cam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vào</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một</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chiếc</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lọ</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nhỏ</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đựng</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đầy</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cỏ</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Từ</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ngày</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đó</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cánh</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cam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trở</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thành</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người</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bạn</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nhỏ</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xíu</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của</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mj-lt"/>
                <a:ea typeface="Arial-Rounded" panose="020B0500000000000000" pitchFamily="34" charset="0"/>
                <a:cs typeface="Arial-Rounded" panose="020B0500000000000000" pitchFamily="34" charset="0"/>
              </a:rPr>
              <a:t>Bống</a:t>
            </a:r>
            <a:r>
              <a:rPr lang="en-US" sz="3600" dirty="0">
                <a:solidFill>
                  <a:schemeClr val="accent1">
                    <a:lumMod val="50000"/>
                  </a:schemeClr>
                </a:solidFill>
                <a:latin typeface="+mj-lt"/>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7284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ỘP QUÀ TẶNG BẤT NGỜ | Lazada.vn">
            <a:hlinkClick r:id="rId2" action="ppaction://hlinksldjump"/>
            <a:extLst>
              <a:ext uri="{FF2B5EF4-FFF2-40B4-BE49-F238E27FC236}">
                <a16:creationId xmlns:a16="http://schemas.microsoft.com/office/drawing/2014/main" id="{26854593-2770-AD99-2A5A-0D041993AF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9880" y="176981"/>
            <a:ext cx="3625875" cy="3625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ộp quà vuông trụ G4999">
            <a:hlinkClick r:id="rId5" action="ppaction://hlinksldjump"/>
            <a:extLst>
              <a:ext uri="{FF2B5EF4-FFF2-40B4-BE49-F238E27FC236}">
                <a16:creationId xmlns:a16="http://schemas.microsoft.com/office/drawing/2014/main" id="{483F6DD5-F19A-CC1D-89F8-9D483E86895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16746" y="2544251"/>
            <a:ext cx="4109501" cy="41095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ộp quà tròn T01839">
            <a:hlinkClick r:id="rId8" action="ppaction://hlinksldjump"/>
            <a:extLst>
              <a:ext uri="{FF2B5EF4-FFF2-40B4-BE49-F238E27FC236}">
                <a16:creationId xmlns:a16="http://schemas.microsoft.com/office/drawing/2014/main" id="{AA813AA2-D2FD-3852-D7B1-C423485A8F5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29985" y="-92870"/>
            <a:ext cx="3883590" cy="3883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21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30"/>
                                        </p:tgtEl>
                                        <p:attrNameLst>
                                          <p:attrName>r</p:attrName>
                                        </p:attrNameLst>
                                      </p:cBhvr>
                                    </p:animRot>
                                    <p:animRot by="-240000">
                                      <p:cBhvr>
                                        <p:cTn id="13" dur="200" fill="hold">
                                          <p:stCondLst>
                                            <p:cond delay="200"/>
                                          </p:stCondLst>
                                        </p:cTn>
                                        <p:tgtEl>
                                          <p:spTgt spid="1030"/>
                                        </p:tgtEl>
                                        <p:attrNameLst>
                                          <p:attrName>r</p:attrName>
                                        </p:attrNameLst>
                                      </p:cBhvr>
                                    </p:animRot>
                                    <p:animRot by="240000">
                                      <p:cBhvr>
                                        <p:cTn id="14" dur="200" fill="hold">
                                          <p:stCondLst>
                                            <p:cond delay="400"/>
                                          </p:stCondLst>
                                        </p:cTn>
                                        <p:tgtEl>
                                          <p:spTgt spid="1030"/>
                                        </p:tgtEl>
                                        <p:attrNameLst>
                                          <p:attrName>r</p:attrName>
                                        </p:attrNameLst>
                                      </p:cBhvr>
                                    </p:animRot>
                                    <p:animRot by="-240000">
                                      <p:cBhvr>
                                        <p:cTn id="15" dur="200" fill="hold">
                                          <p:stCondLst>
                                            <p:cond delay="600"/>
                                          </p:stCondLst>
                                        </p:cTn>
                                        <p:tgtEl>
                                          <p:spTgt spid="1030"/>
                                        </p:tgtEl>
                                        <p:attrNameLst>
                                          <p:attrName>r</p:attrName>
                                        </p:attrNameLst>
                                      </p:cBhvr>
                                    </p:animRot>
                                    <p:animRot by="120000">
                                      <p:cBhvr>
                                        <p:cTn id="16" dur="200" fill="hold">
                                          <p:stCondLst>
                                            <p:cond delay="800"/>
                                          </p:stCondLst>
                                        </p:cTn>
                                        <p:tgtEl>
                                          <p:spTgt spid="103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028"/>
                                        </p:tgtEl>
                                        <p:attrNameLst>
                                          <p:attrName>r</p:attrName>
                                        </p:attrNameLst>
                                      </p:cBhvr>
                                    </p:animRot>
                                    <p:animRot by="-240000">
                                      <p:cBhvr>
                                        <p:cTn id="19" dur="200" fill="hold">
                                          <p:stCondLst>
                                            <p:cond delay="200"/>
                                          </p:stCondLst>
                                        </p:cTn>
                                        <p:tgtEl>
                                          <p:spTgt spid="1028"/>
                                        </p:tgtEl>
                                        <p:attrNameLst>
                                          <p:attrName>r</p:attrName>
                                        </p:attrNameLst>
                                      </p:cBhvr>
                                    </p:animRot>
                                    <p:animRot by="240000">
                                      <p:cBhvr>
                                        <p:cTn id="20" dur="200" fill="hold">
                                          <p:stCondLst>
                                            <p:cond delay="400"/>
                                          </p:stCondLst>
                                        </p:cTn>
                                        <p:tgtEl>
                                          <p:spTgt spid="1028"/>
                                        </p:tgtEl>
                                        <p:attrNameLst>
                                          <p:attrName>r</p:attrName>
                                        </p:attrNameLst>
                                      </p:cBhvr>
                                    </p:animRot>
                                    <p:animRot by="-240000">
                                      <p:cBhvr>
                                        <p:cTn id="21" dur="200" fill="hold">
                                          <p:stCondLst>
                                            <p:cond delay="600"/>
                                          </p:stCondLst>
                                        </p:cTn>
                                        <p:tgtEl>
                                          <p:spTgt spid="1028"/>
                                        </p:tgtEl>
                                        <p:attrNameLst>
                                          <p:attrName>r</p:attrName>
                                        </p:attrNameLst>
                                      </p:cBhvr>
                                    </p:animRot>
                                    <p:animRot by="120000">
                                      <p:cBhvr>
                                        <p:cTn id="22" dur="200" fill="hold">
                                          <p:stCondLst>
                                            <p:cond delay="800"/>
                                          </p:stCondLst>
                                        </p:cTn>
                                        <p:tgtEl>
                                          <p:spTgt spid="102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1026"/>
                                        </p:tgtEl>
                                        <p:attrNameLst>
                                          <p:attrName>ppt_x</p:attrName>
                                        </p:attrNameLst>
                                      </p:cBhvr>
                                      <p:tavLst>
                                        <p:tav tm="0">
                                          <p:val>
                                            <p:strVal val="ppt_x"/>
                                          </p:val>
                                        </p:tav>
                                        <p:tav tm="100000">
                                          <p:val>
                                            <p:strVal val="ppt_x"/>
                                          </p:val>
                                        </p:tav>
                                      </p:tavLst>
                                    </p:anim>
                                    <p:anim calcmode="lin" valueType="num">
                                      <p:cBhvr additive="base">
                                        <p:cTn id="27" dur="500"/>
                                        <p:tgtEl>
                                          <p:spTgt spid="1026"/>
                                        </p:tgtEl>
                                        <p:attrNameLst>
                                          <p:attrName>ppt_y</p:attrName>
                                        </p:attrNameLst>
                                      </p:cBhvr>
                                      <p:tavLst>
                                        <p:tav tm="0">
                                          <p:val>
                                            <p:strVal val="ppt_y"/>
                                          </p:val>
                                        </p:tav>
                                        <p:tav tm="100000">
                                          <p:val>
                                            <p:strVal val="1+ppt_h/2"/>
                                          </p:val>
                                        </p:tav>
                                      </p:tavLst>
                                    </p:anim>
                                    <p:set>
                                      <p:cBhvr>
                                        <p:cTn id="28" dur="1" fill="hold">
                                          <p:stCondLst>
                                            <p:cond delay="499"/>
                                          </p:stCondLst>
                                        </p:cTn>
                                        <p:tgtEl>
                                          <p:spTgt spid="102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1028"/>
                                        </p:tgtEl>
                                        <p:attrNameLst>
                                          <p:attrName>ppt_x</p:attrName>
                                        </p:attrNameLst>
                                      </p:cBhvr>
                                      <p:tavLst>
                                        <p:tav tm="0">
                                          <p:val>
                                            <p:strVal val="ppt_x"/>
                                          </p:val>
                                        </p:tav>
                                        <p:tav tm="100000">
                                          <p:val>
                                            <p:strVal val="ppt_x"/>
                                          </p:val>
                                        </p:tav>
                                      </p:tavLst>
                                    </p:anim>
                                    <p:anim calcmode="lin" valueType="num">
                                      <p:cBhvr additive="base">
                                        <p:cTn id="33" dur="500"/>
                                        <p:tgtEl>
                                          <p:spTgt spid="1028"/>
                                        </p:tgtEl>
                                        <p:attrNameLst>
                                          <p:attrName>ppt_y</p:attrName>
                                        </p:attrNameLst>
                                      </p:cBhvr>
                                      <p:tavLst>
                                        <p:tav tm="0">
                                          <p:val>
                                            <p:strVal val="ppt_y"/>
                                          </p:val>
                                        </p:tav>
                                        <p:tav tm="100000">
                                          <p:val>
                                            <p:strVal val="1+ppt_h/2"/>
                                          </p:val>
                                        </p:tav>
                                      </p:tavLst>
                                    </p:anim>
                                    <p:set>
                                      <p:cBhvr>
                                        <p:cTn id="34" dur="1" fill="hold">
                                          <p:stCondLst>
                                            <p:cond delay="499"/>
                                          </p:stCondLst>
                                        </p:cTn>
                                        <p:tgtEl>
                                          <p:spTgt spid="10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030"/>
                                        </p:tgtEl>
                                        <p:attrNameLst>
                                          <p:attrName>ppt_x</p:attrName>
                                        </p:attrNameLst>
                                      </p:cBhvr>
                                      <p:tavLst>
                                        <p:tav tm="0">
                                          <p:val>
                                            <p:strVal val="ppt_x"/>
                                          </p:val>
                                        </p:tav>
                                        <p:tav tm="100000">
                                          <p:val>
                                            <p:strVal val="ppt_x"/>
                                          </p:val>
                                        </p:tav>
                                      </p:tavLst>
                                    </p:anim>
                                    <p:anim calcmode="lin" valueType="num">
                                      <p:cBhvr additive="base">
                                        <p:cTn id="39" dur="500"/>
                                        <p:tgtEl>
                                          <p:spTgt spid="1030"/>
                                        </p:tgtEl>
                                        <p:attrNameLst>
                                          <p:attrName>ppt_y</p:attrName>
                                        </p:attrNameLst>
                                      </p:cBhvr>
                                      <p:tavLst>
                                        <p:tav tm="0">
                                          <p:val>
                                            <p:strVal val="ppt_y"/>
                                          </p:val>
                                        </p:tav>
                                        <p:tav tm="100000">
                                          <p:val>
                                            <p:strVal val="1+ppt_h/2"/>
                                          </p:val>
                                        </p:tav>
                                      </p:tavLst>
                                    </p:anim>
                                    <p:set>
                                      <p:cBhvr>
                                        <p:cTn id="40" dur="1" fill="hold">
                                          <p:stCondLst>
                                            <p:cond delay="499"/>
                                          </p:stCondLst>
                                        </p:cTn>
                                        <p:tgtEl>
                                          <p:spTgt spid="10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948CB2-72C5-48A6-A73D-681477157217}"/>
              </a:ext>
            </a:extLst>
          </p:cNvPr>
          <p:cNvSpPr txBox="1"/>
          <p:nvPr/>
        </p:nvSpPr>
        <p:spPr>
          <a:xfrm>
            <a:off x="522921" y="458237"/>
            <a:ext cx="10772630" cy="1200329"/>
          </a:xfrm>
          <a:prstGeom prst="rect">
            <a:avLst/>
          </a:prstGeom>
          <a:noFill/>
        </p:spPr>
        <p:txBody>
          <a:bodyPr wrap="square" rtlCol="0">
            <a:spAutoFit/>
          </a:bodyPr>
          <a:lstStyle/>
          <a:p>
            <a:pPr algn="just"/>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Bống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chăm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sóc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cánh</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cam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Câu văn nào cho biết điều đó?</a:t>
            </a:r>
            <a:endPar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5DAD23E7-A557-4BE6-8E3C-3F954E0270C2}"/>
              </a:ext>
            </a:extLst>
          </p:cNvPr>
          <p:cNvSpPr txBox="1"/>
          <p:nvPr/>
        </p:nvSpPr>
        <p:spPr>
          <a:xfrm>
            <a:off x="540483" y="5217538"/>
            <a:ext cx="10755182" cy="646331"/>
          </a:xfrm>
          <a:prstGeom prst="rect">
            <a:avLst/>
          </a:prstGeom>
          <a:noFill/>
        </p:spPr>
        <p:txBody>
          <a:bodyPr wrap="square" rtlCol="0">
            <a:spAutoFit/>
          </a:bodyPr>
          <a:lstStyle/>
          <a:p>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Bống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chăm</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sóc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cánh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cam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rất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chu</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đáo</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cẩn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thận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6">
            <a:extLst>
              <a:ext uri="{FF2B5EF4-FFF2-40B4-BE49-F238E27FC236}">
                <a16:creationId xmlns:a16="http://schemas.microsoft.com/office/drawing/2014/main" id="{7477EB46-3EE7-46B2-914D-7D237DE3C801}"/>
              </a:ext>
            </a:extLst>
          </p:cNvPr>
          <p:cNvSpPr/>
          <p:nvPr/>
        </p:nvSpPr>
        <p:spPr>
          <a:xfrm>
            <a:off x="522920" y="1640462"/>
            <a:ext cx="10685854" cy="3416320"/>
          </a:xfrm>
          <a:prstGeom prst="rect">
            <a:avLst/>
          </a:prstGeom>
        </p:spPr>
        <p:txBody>
          <a:bodyPr wrap="square">
            <a:spAutoFit/>
          </a:bodyPr>
          <a:lstStyle/>
          <a:p>
            <a:pPr algn="just"/>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Cánh</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cam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đôi</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cánh</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xanh</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biếc</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óng</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ánh</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dưới</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ánh</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nắng</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mặt</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trời</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Mỗi</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nghe</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động</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chú</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khệ</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nệ</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ôm</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cái</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bụng</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tròn</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lẳn</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trốn</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đám</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cỏ</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rối</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Bống</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chăm</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sóc</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cánh</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cam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rất</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cẩn</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thận</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Hằng</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ngày</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em</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đều</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bỏ</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chiếc</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lọ</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chút</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nước</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ngọn</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cỏ</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xanh</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non.</a:t>
            </a:r>
          </a:p>
        </p:txBody>
      </p:sp>
      <p:cxnSp>
        <p:nvCxnSpPr>
          <p:cNvPr id="9" name="Straight Connector 8">
            <a:extLst>
              <a:ext uri="{FF2B5EF4-FFF2-40B4-BE49-F238E27FC236}">
                <a16:creationId xmlns:a16="http://schemas.microsoft.com/office/drawing/2014/main" id="{CDDF6BA1-72A8-4CA2-A1CC-85DC997AAC2B}"/>
              </a:ext>
            </a:extLst>
          </p:cNvPr>
          <p:cNvCxnSpPr>
            <a:cxnSpLocks/>
          </p:cNvCxnSpPr>
          <p:nvPr/>
        </p:nvCxnSpPr>
        <p:spPr>
          <a:xfrm>
            <a:off x="1432864" y="3851181"/>
            <a:ext cx="95596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B0A214D-E692-44DD-AAEE-54A94B46C8A9}"/>
              </a:ext>
            </a:extLst>
          </p:cNvPr>
          <p:cNvCxnSpPr>
            <a:cxnSpLocks/>
          </p:cNvCxnSpPr>
          <p:nvPr/>
        </p:nvCxnSpPr>
        <p:spPr>
          <a:xfrm>
            <a:off x="608830" y="4402949"/>
            <a:ext cx="1049178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8A45AD9-1696-44A5-B3BB-AC3F53897870}"/>
              </a:ext>
            </a:extLst>
          </p:cNvPr>
          <p:cNvCxnSpPr>
            <a:cxnSpLocks/>
          </p:cNvCxnSpPr>
          <p:nvPr/>
        </p:nvCxnSpPr>
        <p:spPr>
          <a:xfrm>
            <a:off x="608830" y="4963695"/>
            <a:ext cx="51332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14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AD411D9-0BD6-4D25-B3E8-E5801B8DDDBB}"/>
              </a:ext>
            </a:extLst>
          </p:cNvPr>
          <p:cNvSpPr txBox="1"/>
          <p:nvPr/>
        </p:nvSpPr>
        <p:spPr>
          <a:xfrm>
            <a:off x="841523" y="138636"/>
            <a:ext cx="9498620" cy="901593"/>
          </a:xfrm>
          <a:prstGeom prst="rect">
            <a:avLst/>
          </a:prstGeom>
          <a:noFill/>
        </p:spPr>
        <p:txBody>
          <a:bodyPr wrap="square" rtlCol="0">
            <a:spAutoFit/>
          </a:bodyPr>
          <a:lstStyle/>
          <a:p>
            <a:pPr algn="just">
              <a:lnSpc>
                <a:spcPct val="150000"/>
              </a:lnSpc>
            </a:pP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sao</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Bống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thả</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cánh</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cam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Oval Callout 5">
            <a:extLst>
              <a:ext uri="{FF2B5EF4-FFF2-40B4-BE49-F238E27FC236}">
                <a16:creationId xmlns:a16="http://schemas.microsoft.com/office/drawing/2014/main" id="{1AFA59D3-F5A6-41A5-82A8-F7CBC20487C6}"/>
              </a:ext>
            </a:extLst>
          </p:cNvPr>
          <p:cNvSpPr/>
          <p:nvPr/>
        </p:nvSpPr>
        <p:spPr>
          <a:xfrm>
            <a:off x="6365533" y="1171575"/>
            <a:ext cx="4946593" cy="2111345"/>
          </a:xfrm>
          <a:prstGeom prst="wedgeEllipseCallout">
            <a:avLst>
              <a:gd name="adj1" fmla="val -47892"/>
              <a:gd name="adj2" fmla="val 74846"/>
            </a:avLst>
          </a:prstGeom>
          <a:solidFill>
            <a:schemeClr val="accent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Bống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nghĩ</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bãi</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mới</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phù</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hợp</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12" name="Oval Callout 9">
            <a:extLst>
              <a:ext uri="{FF2B5EF4-FFF2-40B4-BE49-F238E27FC236}">
                <a16:creationId xmlns:a16="http://schemas.microsoft.com/office/drawing/2014/main" id="{26E62C84-74C5-4E5A-A96E-46EF155EC080}"/>
              </a:ext>
            </a:extLst>
          </p:cNvPr>
          <p:cNvSpPr/>
          <p:nvPr/>
        </p:nvSpPr>
        <p:spPr>
          <a:xfrm>
            <a:off x="744818" y="1158845"/>
            <a:ext cx="5351182" cy="2093766"/>
          </a:xfrm>
          <a:prstGeom prst="wedgeEllipseCallout">
            <a:avLst>
              <a:gd name="adj1" fmla="val 24050"/>
              <a:gd name="adj2" fmla="val 85256"/>
            </a:avLst>
          </a:prstGeom>
          <a:solidFill>
            <a:schemeClr val="accent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Bống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cam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thân</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TextBox 12">
            <a:extLst>
              <a:ext uri="{FF2B5EF4-FFF2-40B4-BE49-F238E27FC236}">
                <a16:creationId xmlns:a16="http://schemas.microsoft.com/office/drawing/2014/main" id="{D47172DA-BF45-4CEC-AE00-A13BE4A80181}"/>
              </a:ext>
            </a:extLst>
          </p:cNvPr>
          <p:cNvSpPr txBox="1"/>
          <p:nvPr/>
        </p:nvSpPr>
        <p:spPr>
          <a:xfrm>
            <a:off x="744818" y="4323620"/>
            <a:ext cx="10735982" cy="1651671"/>
          </a:xfrm>
          <a:prstGeom prst="rect">
            <a:avLst/>
          </a:prstGeom>
          <a:noFill/>
        </p:spPr>
        <p:txBody>
          <a:bodyPr wrap="square" rtlCol="0">
            <a:spAutoFit/>
          </a:bodyPr>
          <a:lstStyle/>
          <a:p>
            <a:pPr algn="just">
              <a:lnSpc>
                <a:spcPct val="150000"/>
              </a:lnSpc>
            </a:pP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Nếu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Bống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thả</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cánh</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cam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7908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93038" y="1905505"/>
            <a:ext cx="727109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 ĐỌC LẠI</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184872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549955" y="270584"/>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595423" y="978470"/>
            <a:ext cx="1123861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xíu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cẩn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vọng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Cloud 4">
            <a:extLst>
              <a:ext uri="{FF2B5EF4-FFF2-40B4-BE49-F238E27FC236}">
                <a16:creationId xmlns:a16="http://schemas.microsoft.com/office/drawing/2014/main" id="{DBB492AB-666B-4EF2-9409-EA2C4081BEBE}"/>
              </a:ext>
            </a:extLst>
          </p:cNvPr>
          <p:cNvSpPr/>
          <p:nvPr/>
        </p:nvSpPr>
        <p:spPr>
          <a:xfrm>
            <a:off x="8825024" y="0"/>
            <a:ext cx="2860158"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83213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549955" y="270584"/>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585898" y="1696015"/>
            <a:ext cx="11238614"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Cánh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cam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6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rối</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cẩn</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thận</a:t>
            </a:r>
            <a:r>
              <a:rPr lang="en-US" sz="320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32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chút</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nước</a:t>
            </a:r>
            <a:r>
              <a:rPr kumimoji="0" lang="en-US" sz="32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DBB492AB-666B-4EF2-9409-EA2C4081BEBE}"/>
              </a:ext>
            </a:extLst>
          </p:cNvPr>
          <p:cNvSpPr/>
          <p:nvPr/>
        </p:nvSpPr>
        <p:spPr>
          <a:xfrm>
            <a:off x="8825024" y="0"/>
            <a:ext cx="2860158"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id="{49F8501C-80E7-4FE4-B158-EEE75BF44C81}"/>
              </a:ext>
            </a:extLst>
          </p:cNvPr>
          <p:cNvCxnSpPr>
            <a:cxnSpLocks/>
          </p:cNvCxnSpPr>
          <p:nvPr/>
        </p:nvCxnSpPr>
        <p:spPr>
          <a:xfrm>
            <a:off x="6158388" y="2257425"/>
            <a:ext cx="16711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CD63863-EBB0-4235-8AA1-B4BAFD5F9EC6}"/>
              </a:ext>
            </a:extLst>
          </p:cNvPr>
          <p:cNvCxnSpPr>
            <a:cxnSpLocks/>
          </p:cNvCxnSpPr>
          <p:nvPr/>
        </p:nvCxnSpPr>
        <p:spPr>
          <a:xfrm>
            <a:off x="8215788" y="2266950"/>
            <a:ext cx="16711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7944466-91C4-4A12-B1BE-0A6413BD543F}"/>
              </a:ext>
            </a:extLst>
          </p:cNvPr>
          <p:cNvCxnSpPr>
            <a:cxnSpLocks/>
          </p:cNvCxnSpPr>
          <p:nvPr/>
        </p:nvCxnSpPr>
        <p:spPr>
          <a:xfrm>
            <a:off x="9022091" y="2781300"/>
            <a:ext cx="14363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A979FE-FBF6-447F-B538-345179E62E4F}"/>
              </a:ext>
            </a:extLst>
          </p:cNvPr>
          <p:cNvCxnSpPr>
            <a:cxnSpLocks/>
          </p:cNvCxnSpPr>
          <p:nvPr/>
        </p:nvCxnSpPr>
        <p:spPr>
          <a:xfrm>
            <a:off x="1678316" y="3212186"/>
            <a:ext cx="14363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133ECC0-888D-4A6A-A7CA-38E5902485F5}"/>
              </a:ext>
            </a:extLst>
          </p:cNvPr>
          <p:cNvCxnSpPr>
            <a:cxnSpLocks/>
          </p:cNvCxnSpPr>
          <p:nvPr/>
        </p:nvCxnSpPr>
        <p:spPr>
          <a:xfrm>
            <a:off x="5341154" y="3250286"/>
            <a:ext cx="19168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90C94A-7F0F-402B-A0EC-AD009A0D086A}"/>
              </a:ext>
            </a:extLst>
          </p:cNvPr>
          <p:cNvCxnSpPr>
            <a:cxnSpLocks/>
          </p:cNvCxnSpPr>
          <p:nvPr/>
        </p:nvCxnSpPr>
        <p:spPr>
          <a:xfrm>
            <a:off x="1769279" y="3726536"/>
            <a:ext cx="19168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AE23C9-AF11-454E-B0F1-714F8083FE6F}"/>
              </a:ext>
            </a:extLst>
          </p:cNvPr>
          <p:cNvCxnSpPr>
            <a:cxnSpLocks/>
          </p:cNvCxnSpPr>
          <p:nvPr/>
        </p:nvCxnSpPr>
        <p:spPr>
          <a:xfrm>
            <a:off x="6035521" y="4269461"/>
            <a:ext cx="19168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61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3046872"/>
              <a:ext cx="2345385" cy="72984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Luyệ</a:t>
              </a:r>
              <a:r>
                <a:rPr lang="en-US" altLang="zh-CN" sz="4800" b="1" dirty="0">
                  <a:solidFill>
                    <a:srgbClr val="FF0000"/>
                  </a:solidFill>
                  <a:latin typeface="Calibri" panose="020F0502020204030204" pitchFamily="34" charset="0"/>
                  <a:ea typeface="字魂36号-正文宋楷" panose="02000000000000000000" pitchFamily="2" charset="-122"/>
                </a:rPr>
                <a:t>n </a:t>
              </a:r>
              <a:r>
                <a:rPr lang="en-US" altLang="zh-CN" sz="4800" b="1" dirty="0" err="1">
                  <a:solidFill>
                    <a:srgbClr val="FF0000"/>
                  </a:solidFill>
                  <a:latin typeface="Calibri" panose="020F0502020204030204" pitchFamily="34" charset="0"/>
                  <a:ea typeface="字魂36号-正文宋楷" panose="02000000000000000000" pitchFamily="2" charset="-122"/>
                </a:rPr>
                <a:t>tập</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2500189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DB74CB-A828-4392-89B4-D03913F4F267}"/>
              </a:ext>
            </a:extLst>
          </p:cNvPr>
          <p:cNvPicPr>
            <a:picLocks noChangeAspect="1"/>
          </p:cNvPicPr>
          <p:nvPr/>
        </p:nvPicPr>
        <p:blipFill>
          <a:blip r:embed="rId3"/>
          <a:stretch>
            <a:fillRect/>
          </a:stretch>
        </p:blipFill>
        <p:spPr>
          <a:xfrm>
            <a:off x="150850" y="147235"/>
            <a:ext cx="964268" cy="778181"/>
          </a:xfrm>
          <a:prstGeom prst="rect">
            <a:avLst/>
          </a:prstGeom>
        </p:spPr>
      </p:pic>
      <p:sp>
        <p:nvSpPr>
          <p:cNvPr id="5" name="TextBox 4">
            <a:extLst>
              <a:ext uri="{FF2B5EF4-FFF2-40B4-BE49-F238E27FC236}">
                <a16:creationId xmlns:a16="http://schemas.microsoft.com/office/drawing/2014/main" id="{69D9FDA4-B56C-443F-9D03-3D36236A80C5}"/>
              </a:ext>
            </a:extLst>
          </p:cNvPr>
          <p:cNvSpPr txBox="1"/>
          <p:nvPr/>
        </p:nvSpPr>
        <p:spPr>
          <a:xfrm>
            <a:off x="1520456" y="356908"/>
            <a:ext cx="103496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từ ngữ nào dưới đây được dùng để miêu tả cánh cam?</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11D99639-76F3-4C5B-9A84-1A11D2B29253}"/>
              </a:ext>
            </a:extLst>
          </p:cNvPr>
          <p:cNvPicPr>
            <a:picLocks noChangeAspect="1"/>
          </p:cNvPicPr>
          <p:nvPr/>
        </p:nvPicPr>
        <p:blipFill>
          <a:blip r:embed="rId4"/>
          <a:stretch>
            <a:fillRect/>
          </a:stretch>
        </p:blipFill>
        <p:spPr>
          <a:xfrm>
            <a:off x="1676179" y="2210686"/>
            <a:ext cx="9977068" cy="1340588"/>
          </a:xfrm>
          <a:prstGeom prst="rect">
            <a:avLst/>
          </a:prstGeom>
        </p:spPr>
      </p:pic>
      <p:sp>
        <p:nvSpPr>
          <p:cNvPr id="8" name="Oval 7">
            <a:extLst>
              <a:ext uri="{FF2B5EF4-FFF2-40B4-BE49-F238E27FC236}">
                <a16:creationId xmlns:a16="http://schemas.microsoft.com/office/drawing/2014/main" id="{46CCB74B-0DD0-46D8-B8A4-2F923B133653}"/>
              </a:ext>
            </a:extLst>
          </p:cNvPr>
          <p:cNvSpPr/>
          <p:nvPr/>
        </p:nvSpPr>
        <p:spPr>
          <a:xfrm>
            <a:off x="1676179" y="2062716"/>
            <a:ext cx="2279133"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Oval 17">
            <a:extLst>
              <a:ext uri="{FF2B5EF4-FFF2-40B4-BE49-F238E27FC236}">
                <a16:creationId xmlns:a16="http://schemas.microsoft.com/office/drawing/2014/main" id="{A96008A3-FCAE-441C-9DFD-6B923041A084}"/>
              </a:ext>
            </a:extLst>
          </p:cNvPr>
          <p:cNvSpPr/>
          <p:nvPr/>
        </p:nvSpPr>
        <p:spPr>
          <a:xfrm>
            <a:off x="3816868" y="2332960"/>
            <a:ext cx="2062938"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Oval 19">
            <a:extLst>
              <a:ext uri="{FF2B5EF4-FFF2-40B4-BE49-F238E27FC236}">
                <a16:creationId xmlns:a16="http://schemas.microsoft.com/office/drawing/2014/main" id="{73E009C3-C442-4F80-88AC-2D331A313C26}"/>
              </a:ext>
            </a:extLst>
          </p:cNvPr>
          <p:cNvSpPr/>
          <p:nvPr/>
        </p:nvSpPr>
        <p:spPr>
          <a:xfrm>
            <a:off x="5879806" y="2210686"/>
            <a:ext cx="1818166"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Oval 24">
            <a:extLst>
              <a:ext uri="{FF2B5EF4-FFF2-40B4-BE49-F238E27FC236}">
                <a16:creationId xmlns:a16="http://schemas.microsoft.com/office/drawing/2014/main" id="{14D72900-9BE6-4DC1-B384-1A5AD5EA8A7A}"/>
              </a:ext>
            </a:extLst>
          </p:cNvPr>
          <p:cNvSpPr/>
          <p:nvPr/>
        </p:nvSpPr>
        <p:spPr>
          <a:xfrm>
            <a:off x="9626010" y="2210686"/>
            <a:ext cx="1818166"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819060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8" grpId="0" animBg="1"/>
      <p:bldP spid="20"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p:cNvPicPr>
            <a:picLocks noChangeAspect="1"/>
          </p:cNvPicPr>
          <p:nvPr/>
        </p:nvPicPr>
        <p:blipFill rotWithShape="1">
          <a:blip r:embed="rId3">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1737705"/>
            <a:ext cx="12191999" cy="3967171"/>
          </a:xfrm>
          <a:prstGeom prst="rect">
            <a:avLst/>
          </a:prstGeom>
        </p:spPr>
      </p:pic>
      <p:pic>
        <p:nvPicPr>
          <p:cNvPr id="23" name="Mây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4233" y="1010306"/>
            <a:ext cx="11328935" cy="4863153"/>
          </a:xfrm>
          <a:prstGeom prst="rect">
            <a:avLst/>
          </a:prstGeom>
        </p:spPr>
      </p:pic>
      <p:pic>
        <p:nvPicPr>
          <p:cNvPr id="5" name="bkgr 1"/>
          <p:cNvPicPr>
            <a:picLocks noChangeAspect="1"/>
          </p:cNvPicPr>
          <p:nvPr/>
        </p:nvPicPr>
        <p:blipFill rotWithShape="1">
          <a:blip r:embed="rId8">
            <a:extLst>
              <a:ext uri="{28A0092B-C50C-407E-A947-70E740481C1C}">
                <a14:useLocalDpi xmlns:a14="http://schemas.microsoft.com/office/drawing/2010/main" val="0"/>
              </a:ext>
            </a:extLst>
          </a:blip>
          <a:srcRect t="-1" b="-247"/>
          <a:stretch>
            <a:fillRect/>
          </a:stretch>
        </p:blipFill>
        <p:spPr>
          <a:xfrm>
            <a:off x="0" y="4806595"/>
            <a:ext cx="12192000" cy="2081605"/>
          </a:xfrm>
          <a:prstGeom prst="rect">
            <a:avLst/>
          </a:prstGeom>
        </p:spPr>
      </p:pic>
      <p:pic>
        <p:nvPicPr>
          <p:cNvPr id="11" name="bóng bay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p:cNvSpPr txBox="1"/>
          <p:nvPr/>
        </p:nvSpPr>
        <p:spPr>
          <a:xfrm>
            <a:off x="1872240" y="1251110"/>
            <a:ext cx="7738016" cy="1077218"/>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Thay bạn Bống, em hãy nói lời động viên, </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an ủi cánh cam khi bị thương</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Luyện đọc từ khó">
            <a:extLst>
              <a:ext uri="{FF2B5EF4-FFF2-40B4-BE49-F238E27FC236}">
                <a16:creationId xmlns:a16="http://schemas.microsoft.com/office/drawing/2014/main" id="{F1DFDDA4-1128-4011-BC45-EE5E8FAB2F1C}"/>
              </a:ext>
            </a:extLst>
          </p:cNvPr>
          <p:cNvSpPr txBox="1"/>
          <p:nvPr/>
        </p:nvSpPr>
        <p:spPr>
          <a:xfrm>
            <a:off x="1975336" y="2613432"/>
            <a:ext cx="805011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 cam bị thương rồi. Chị sẽ đưa em về nhà, đựng em trong một chiếc lọ nhỏ đầy cỏ xanh non. Và chúng mình sẽ trở thành bạn của nhau. </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7081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p:cTn id="76" dur="500" fill="hold"/>
                                        <p:tgtEl>
                                          <p:spTgt spid="20"/>
                                        </p:tgtEl>
                                        <p:attrNameLst>
                                          <p:attrName>ppt_w</p:attrName>
                                        </p:attrNameLst>
                                      </p:cBhvr>
                                      <p:tavLst>
                                        <p:tav tm="0">
                                          <p:val>
                                            <p:fltVal val="0"/>
                                          </p:val>
                                        </p:tav>
                                        <p:tav tm="100000">
                                          <p:val>
                                            <p:strVal val="#ppt_w"/>
                                          </p:val>
                                        </p:tav>
                                      </p:tavLst>
                                    </p:anim>
                                    <p:anim calcmode="lin" valueType="num">
                                      <p:cBhvr>
                                        <p:cTn id="77" dur="500" fill="hold"/>
                                        <p:tgtEl>
                                          <p:spTgt spid="20"/>
                                        </p:tgtEl>
                                        <p:attrNameLst>
                                          <p:attrName>ppt_h</p:attrName>
                                        </p:attrNameLst>
                                      </p:cBhvr>
                                      <p:tavLst>
                                        <p:tav tm="0">
                                          <p:val>
                                            <p:fltVal val="0"/>
                                          </p:val>
                                        </p:tav>
                                        <p:tav tm="100000">
                                          <p:val>
                                            <p:strVal val="#ppt_h"/>
                                          </p:val>
                                        </p:tav>
                                      </p:tavLst>
                                    </p:anim>
                                    <p:animEffect transition="in" filter="fade">
                                      <p:cBhvr>
                                        <p:cTn id="7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p:cNvPicPr>
            <a:picLocks noChangeAspect="1"/>
          </p:cNvPicPr>
          <p:nvPr/>
        </p:nvPicPr>
        <p:blipFill rotWithShape="1">
          <a:blip r:embed="rId3">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1737705"/>
            <a:ext cx="12191999" cy="3967171"/>
          </a:xfrm>
          <a:prstGeom prst="rect">
            <a:avLst/>
          </a:prstGeom>
        </p:spPr>
      </p:pic>
      <p:pic>
        <p:nvPicPr>
          <p:cNvPr id="23" name="Mây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6817" y="1015788"/>
            <a:ext cx="8431251" cy="4863153"/>
          </a:xfrm>
          <a:prstGeom prst="rect">
            <a:avLst/>
          </a:prstGeom>
        </p:spPr>
      </p:pic>
      <p:pic>
        <p:nvPicPr>
          <p:cNvPr id="5" name="bkgr 1"/>
          <p:cNvPicPr>
            <a:picLocks noChangeAspect="1"/>
          </p:cNvPicPr>
          <p:nvPr/>
        </p:nvPicPr>
        <p:blipFill rotWithShape="1">
          <a:blip r:embed="rId8">
            <a:extLst>
              <a:ext uri="{28A0092B-C50C-407E-A947-70E740481C1C}">
                <a14:useLocalDpi xmlns:a14="http://schemas.microsoft.com/office/drawing/2010/main" val="0"/>
              </a:ext>
            </a:extLst>
          </a:blip>
          <a:srcRect t="-1" b="-247"/>
          <a:stretch>
            <a:fillRect/>
          </a:stretch>
        </p:blipFill>
        <p:spPr>
          <a:xfrm>
            <a:off x="0" y="4806595"/>
            <a:ext cx="12192000" cy="2081605"/>
          </a:xfrm>
          <a:prstGeom prst="rect">
            <a:avLst/>
          </a:prstGeom>
        </p:spPr>
      </p:pic>
      <p:pic>
        <p:nvPicPr>
          <p:cNvPr id="11" name="bóng bay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p:cNvSpPr txBox="1"/>
          <p:nvPr/>
        </p:nvSpPr>
        <p:spPr>
          <a:xfrm>
            <a:off x="1935524" y="2504097"/>
            <a:ext cx="7130478" cy="1323439"/>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20921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0C32389-3735-42AF-B240-73AAF2C620E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100000" l="6267" r="94278"/>
                    </a14:imgEffect>
                  </a14:imgLayer>
                </a14:imgProps>
              </a:ext>
              <a:ext uri="{28A0092B-C50C-407E-A947-70E740481C1C}">
                <a14:useLocalDpi xmlns:a14="http://schemas.microsoft.com/office/drawing/2010/main" val="0"/>
              </a:ext>
            </a:extLst>
          </a:blip>
          <a:srcRect b="7805"/>
          <a:stretch/>
        </p:blipFill>
        <p:spPr bwMode="auto">
          <a:xfrm>
            <a:off x="1415902" y="2107017"/>
            <a:ext cx="1966025" cy="266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hought Bubble: Cloud 2">
            <a:extLst>
              <a:ext uri="{FF2B5EF4-FFF2-40B4-BE49-F238E27FC236}">
                <a16:creationId xmlns:a16="http://schemas.microsoft.com/office/drawing/2014/main" id="{CDBE686B-E19B-4114-AE67-A2C3325ABF44}"/>
              </a:ext>
            </a:extLst>
          </p:cNvPr>
          <p:cNvSpPr/>
          <p:nvPr/>
        </p:nvSpPr>
        <p:spPr>
          <a:xfrm>
            <a:off x="2094614" y="510363"/>
            <a:ext cx="4001386" cy="1520456"/>
          </a:xfrm>
          <a:prstGeom prst="cloudCallout">
            <a:avLst>
              <a:gd name="adj1" fmla="val -44210"/>
              <a:gd name="adj2" fmla="val 601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An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extLst>
              <a:ext uri="{FF2B5EF4-FFF2-40B4-BE49-F238E27FC236}">
                <a16:creationId xmlns:a16="http://schemas.microsoft.com/office/drawing/2014/main" id="{D3C21365-63C5-48F1-B5B5-E0F4B1C8AB1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p:blipFill>
        <p:spPr bwMode="auto">
          <a:xfrm flipH="1">
            <a:off x="8998054" y="2345104"/>
            <a:ext cx="2308523" cy="2167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hought Bubble: Cloud 4">
            <a:extLst>
              <a:ext uri="{FF2B5EF4-FFF2-40B4-BE49-F238E27FC236}">
                <a16:creationId xmlns:a16="http://schemas.microsoft.com/office/drawing/2014/main" id="{D1BE8F43-C307-43DF-82E8-D142700C3B34}"/>
              </a:ext>
            </a:extLst>
          </p:cNvPr>
          <p:cNvSpPr/>
          <p:nvPr/>
        </p:nvSpPr>
        <p:spPr>
          <a:xfrm>
            <a:off x="6687878" y="116958"/>
            <a:ext cx="4001386" cy="1648046"/>
          </a:xfrm>
          <a:prstGeom prst="cloudCallout">
            <a:avLst>
              <a:gd name="adj1" fmla="val 34444"/>
              <a:gd name="adj2" fmla="val 860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mất</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bút</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hought Bubble: Cloud 5">
            <a:extLst>
              <a:ext uri="{FF2B5EF4-FFF2-40B4-BE49-F238E27FC236}">
                <a16:creationId xmlns:a16="http://schemas.microsoft.com/office/drawing/2014/main" id="{9E6BB062-AACE-4C92-B928-76B89690FBD5}"/>
              </a:ext>
            </a:extLst>
          </p:cNvPr>
          <p:cNvSpPr/>
          <p:nvPr/>
        </p:nvSpPr>
        <p:spPr>
          <a:xfrm>
            <a:off x="2094614" y="116958"/>
            <a:ext cx="4699590" cy="1913861"/>
          </a:xfrm>
          <a:prstGeom prst="cloudCallout">
            <a:avLst>
              <a:gd name="adj1" fmla="val -44210"/>
              <a:gd name="adj2" fmla="val 601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buồn, cậu thử tìm lại xem, biết đâu lại tìm được. </a:t>
            </a:r>
            <a:endParaRPr kumimoji="0" lang="en-US" sz="24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317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486FE-8BD2-DBF9-F28F-6821B43D1D36}"/>
              </a:ext>
            </a:extLst>
          </p:cNvPr>
          <p:cNvSpPr txBox="1"/>
          <p:nvPr/>
        </p:nvSpPr>
        <p:spPr>
          <a:xfrm>
            <a:off x="1179871" y="511277"/>
            <a:ext cx="10294374" cy="1754326"/>
          </a:xfrm>
          <a:prstGeom prst="rect">
            <a:avLst/>
          </a:prstGeom>
          <a:noFill/>
        </p:spPr>
        <p:txBody>
          <a:bodyPr wrap="square" rtlCol="0">
            <a:spAutoFit/>
          </a:bodyPr>
          <a:lstStyle/>
          <a:p>
            <a:pPr algn="ctr"/>
            <a:r>
              <a:rPr lang="en-US" sz="5400" b="1">
                <a:latin typeface="Arial" panose="020B0604020202020204" pitchFamily="34" charset="0"/>
                <a:cs typeface="Arial" panose="020B0604020202020204" pitchFamily="34" charset="0"/>
              </a:rPr>
              <a:t>Đọc đoạn 1 bài Những con sao biển và nêu nội dung của bài.</a:t>
            </a:r>
          </a:p>
        </p:txBody>
      </p:sp>
      <p:pic>
        <p:nvPicPr>
          <p:cNvPr id="2050" name="Picture 2" descr="Câu chuyện về những con sao biển và hành trình quản lý chất lượng y tế">
            <a:extLst>
              <a:ext uri="{FF2B5EF4-FFF2-40B4-BE49-F238E27FC236}">
                <a16:creationId xmlns:a16="http://schemas.microsoft.com/office/drawing/2014/main" id="{05D07582-8D6F-963A-6204-69C87250C7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1157" y="2399226"/>
            <a:ext cx="6209686" cy="38701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Arrow: Right 2">
            <a:hlinkClick r:id="rId3" action="ppaction://hlinksldjump"/>
            <a:extLst>
              <a:ext uri="{FF2B5EF4-FFF2-40B4-BE49-F238E27FC236}">
                <a16:creationId xmlns:a16="http://schemas.microsoft.com/office/drawing/2014/main" id="{E5D63CC4-73D5-D919-E090-CE32C36D3CEE}"/>
              </a:ext>
            </a:extLst>
          </p:cNvPr>
          <p:cNvSpPr/>
          <p:nvPr/>
        </p:nvSpPr>
        <p:spPr>
          <a:xfrm>
            <a:off x="11021961" y="6174658"/>
            <a:ext cx="914400" cy="599768"/>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31410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047" y="2304317"/>
            <a:ext cx="3090399" cy="4469671"/>
          </a:xfrm>
          <a:prstGeom prst="rect">
            <a:avLst/>
          </a:prstGeom>
        </p:spPr>
      </p:pic>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386" y="3754658"/>
            <a:ext cx="3019329" cy="3019329"/>
          </a:xfrm>
          <a:prstGeom prst="rect">
            <a:avLst/>
          </a:prstGeom>
        </p:spPr>
      </p:pic>
      <p:pic>
        <p:nvPicPr>
          <p:cNvPr id="9"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386" y="1883606"/>
            <a:ext cx="3272828" cy="3272828"/>
          </a:xfrm>
          <a:prstGeom prst="rect">
            <a:avLst/>
          </a:prstGeom>
        </p:spPr>
      </p:pic>
      <p:pic>
        <p:nvPicPr>
          <p:cNvPr id="2" name="Picture 1"/>
          <p:cNvPicPr>
            <a:picLocks noChangeAspect="1"/>
          </p:cNvPicPr>
          <p:nvPr/>
        </p:nvPicPr>
        <p:blipFill>
          <a:blip r:embed="rId6"/>
          <a:stretch>
            <a:fillRect/>
          </a:stretch>
        </p:blipFill>
        <p:spPr>
          <a:xfrm>
            <a:off x="1899306" y="0"/>
            <a:ext cx="7933151" cy="4238757"/>
          </a:xfrm>
          <a:prstGeom prst="rect">
            <a:avLst/>
          </a:prstGeom>
        </p:spPr>
      </p:pic>
      <p:sp>
        <p:nvSpPr>
          <p:cNvPr id="3" name="Rectangle 2"/>
          <p:cNvSpPr/>
          <p:nvPr/>
        </p:nvSpPr>
        <p:spPr>
          <a:xfrm>
            <a:off x="3781909" y="1257876"/>
            <a:ext cx="4209807" cy="2062296"/>
          </a:xfrm>
          <a:prstGeom prst="rect">
            <a:avLst/>
          </a:prstGeom>
        </p:spPr>
        <p:txBody>
          <a:bodyPr wrap="none">
            <a:spAutoFit/>
          </a:bodyPr>
          <a:lstStyle/>
          <a:p>
            <a:pPr defTabSz="914377"/>
            <a:r>
              <a:rPr lang="en-US" sz="4267" b="1" dirty="0" err="1">
                <a:solidFill>
                  <a:srgbClr val="FFFF00"/>
                </a:solidFill>
                <a:latin typeface="Times New Roman" panose="02020603050405020304" pitchFamily="18" charset="0"/>
                <a:ea typeface="Calibri" panose="020F0502020204030204" pitchFamily="34" charset="0"/>
              </a:rPr>
              <a:t>Hôm</a:t>
            </a:r>
            <a:r>
              <a:rPr lang="en-US" sz="4267" b="1" dirty="0">
                <a:solidFill>
                  <a:srgbClr val="FFFF00"/>
                </a:solidFill>
                <a:latin typeface="Times New Roman" panose="02020603050405020304" pitchFamily="18" charset="0"/>
                <a:ea typeface="Calibri" panose="020F0502020204030204" pitchFamily="34" charset="0"/>
              </a:rPr>
              <a:t> nay, </a:t>
            </a:r>
          </a:p>
          <a:p>
            <a:pPr defTabSz="914377"/>
            <a:r>
              <a:rPr lang="en-US" sz="4267" b="1" dirty="0" err="1">
                <a:solidFill>
                  <a:srgbClr val="FFFF00"/>
                </a:solidFill>
                <a:latin typeface="Times New Roman" panose="02020603050405020304" pitchFamily="18" charset="0"/>
                <a:ea typeface="Calibri" panose="020F0502020204030204" pitchFamily="34" charset="0"/>
              </a:rPr>
              <a:t>em</a:t>
            </a:r>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đã</a:t>
            </a:r>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học</a:t>
            </a:r>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những</a:t>
            </a:r>
            <a:endParaRPr lang="en-US" sz="4267" b="1" dirty="0">
              <a:solidFill>
                <a:srgbClr val="FFFF00"/>
              </a:solidFill>
              <a:latin typeface="Times New Roman" panose="02020603050405020304" pitchFamily="18" charset="0"/>
              <a:ea typeface="Calibri" panose="020F0502020204030204" pitchFamily="34" charset="0"/>
            </a:endParaRPr>
          </a:p>
          <a:p>
            <a:pPr defTabSz="914377"/>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nội</a:t>
            </a:r>
            <a:r>
              <a:rPr lang="en-US" sz="4267" b="1" dirty="0">
                <a:solidFill>
                  <a:srgbClr val="FFFF00"/>
                </a:solidFill>
                <a:latin typeface="Times New Roman" panose="02020603050405020304" pitchFamily="18" charset="0"/>
                <a:ea typeface="Calibri" panose="020F0502020204030204" pitchFamily="34" charset="0"/>
              </a:rPr>
              <a:t> dung </a:t>
            </a:r>
            <a:r>
              <a:rPr lang="en-US" sz="4267" b="1" dirty="0" err="1">
                <a:solidFill>
                  <a:srgbClr val="FFFF00"/>
                </a:solidFill>
                <a:latin typeface="Times New Roman" panose="02020603050405020304" pitchFamily="18" charset="0"/>
                <a:ea typeface="Calibri" panose="020F0502020204030204" pitchFamily="34" charset="0"/>
              </a:rPr>
              <a:t>gì</a:t>
            </a:r>
            <a:r>
              <a:rPr lang="en-US" sz="4267" b="1" dirty="0">
                <a:solidFill>
                  <a:srgbClr val="FFFF00"/>
                </a:solidFill>
                <a:latin typeface="Times New Roman" panose="02020603050405020304" pitchFamily="18" charset="0"/>
                <a:ea typeface="Calibri" panose="020F0502020204030204" pitchFamily="34" charset="0"/>
              </a:rPr>
              <a:t>?</a:t>
            </a:r>
            <a:endParaRPr lang="en-US" sz="4267" b="1" dirty="0">
              <a:solidFill>
                <a:srgbClr val="FFFF00"/>
              </a:solidFill>
              <a:latin typeface="DFPOP1-W9"/>
            </a:endParaRPr>
          </a:p>
        </p:txBody>
      </p:sp>
    </p:spTree>
    <p:extLst>
      <p:ext uri="{BB962C8B-B14F-4D97-AF65-F5344CB8AC3E}">
        <p14:creationId xmlns:p14="http://schemas.microsoft.com/office/powerpoint/2010/main" val="20004894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CDEFC-74CA-9F97-8CBD-B8AA8950ECC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DC2C7FC-9805-505C-AB4D-5A24552B8F37}"/>
              </a:ext>
            </a:extLst>
          </p:cNvPr>
          <p:cNvSpPr txBox="1"/>
          <p:nvPr/>
        </p:nvSpPr>
        <p:spPr>
          <a:xfrm>
            <a:off x="3738880" y="193040"/>
            <a:ext cx="5100320" cy="707886"/>
          </a:xfrm>
          <a:prstGeom prst="rect">
            <a:avLst/>
          </a:prstGeom>
          <a:solidFill>
            <a:srgbClr val="FFFF00"/>
          </a:solidFill>
        </p:spPr>
        <p:txBody>
          <a:bodyPr wrap="square" rtlCol="0">
            <a:spAutoFit/>
          </a:bodyPr>
          <a:lstStyle/>
          <a:p>
            <a:r>
              <a:rPr lang="en-US" sz="4000" b="1">
                <a:latin typeface="Arial" panose="020B0604020202020204" pitchFamily="34" charset="0"/>
                <a:cs typeface="Arial" panose="020B0604020202020204" pitchFamily="34" charset="0"/>
              </a:rPr>
              <a:t>YÊU CẦU CẦN ĐẠT</a:t>
            </a:r>
          </a:p>
        </p:txBody>
      </p:sp>
      <p:sp>
        <p:nvSpPr>
          <p:cNvPr id="3" name="TextBox 71">
            <a:extLst>
              <a:ext uri="{FF2B5EF4-FFF2-40B4-BE49-F238E27FC236}">
                <a16:creationId xmlns:a16="http://schemas.microsoft.com/office/drawing/2014/main" id="{BF6A9F88-0810-8541-FB61-D9E92AF07414}"/>
              </a:ext>
            </a:extLst>
          </p:cNvPr>
          <p:cNvSpPr txBox="1"/>
          <p:nvPr/>
        </p:nvSpPr>
        <p:spPr>
          <a:xfrm>
            <a:off x="474966" y="1253534"/>
            <a:ext cx="11330954" cy="2554545"/>
          </a:xfrm>
          <a:prstGeom prst="rect">
            <a:avLst/>
          </a:prstGeom>
          <a:solidFill>
            <a:schemeClr val="accent6">
              <a:lumMod val="60000"/>
              <a:lumOff val="40000"/>
            </a:schemeClr>
          </a:solidFill>
          <a:ln w="9525">
            <a:noFill/>
          </a:ln>
        </p:spPr>
        <p:txBody>
          <a:bodyPr wrap="square">
            <a:spAutoFit/>
          </a:bodyPr>
          <a:lstStyle/>
          <a:p>
            <a:pPr algn="just" eaLnBrk="0" hangingPunct="0"/>
            <a:r>
              <a:rPr lang="vi-VN" sz="3200" b="1">
                <a:solidFill>
                  <a:srgbClr val="002060"/>
                </a:solidFill>
              </a:rPr>
              <a:t>Đọc đúng, rõ ràng một câu chuyên ngắn và đơn giản, không có lời thoại; biết ngắt hơi ở chỗ có đấu câu; nhận biết được hình dạng, điệu bộ, hành động của nhân vật; thái độ, tình cảm giữa các nhân vật; các sự việc chính trong câu chuy</a:t>
            </a:r>
            <a:r>
              <a:rPr lang="en-US" sz="3200" b="1">
                <a:solidFill>
                  <a:srgbClr val="002060"/>
                </a:solidFill>
              </a:rPr>
              <a:t>ệ</a:t>
            </a:r>
            <a:r>
              <a:rPr lang="vi-VN" sz="3200" b="1">
                <a:solidFill>
                  <a:srgbClr val="002060"/>
                </a:solidFill>
              </a:rPr>
              <a:t>n.</a:t>
            </a:r>
            <a:endParaRPr lang="zh-CN" altLang="en-US" sz="3200" b="1" dirty="0">
              <a:solidFill>
                <a:srgbClr val="002060"/>
              </a:solidFill>
              <a:ea typeface="Arial-Rounded" panose="020B0500000000000000" pitchFamily="34" charset="0"/>
              <a:cs typeface="Arial-Rounded" panose="020B0500000000000000" pitchFamily="34" charset="0"/>
            </a:endParaRPr>
          </a:p>
        </p:txBody>
      </p:sp>
      <p:sp>
        <p:nvSpPr>
          <p:cNvPr id="5" name="TextBox 71">
            <a:extLst>
              <a:ext uri="{FF2B5EF4-FFF2-40B4-BE49-F238E27FC236}">
                <a16:creationId xmlns:a16="http://schemas.microsoft.com/office/drawing/2014/main" id="{9B46DCF2-459A-D232-0C0C-8E97EDF09D66}"/>
              </a:ext>
            </a:extLst>
          </p:cNvPr>
          <p:cNvSpPr txBox="1"/>
          <p:nvPr/>
        </p:nvSpPr>
        <p:spPr>
          <a:xfrm>
            <a:off x="474966" y="4126675"/>
            <a:ext cx="11330954" cy="584775"/>
          </a:xfrm>
          <a:prstGeom prst="rect">
            <a:avLst/>
          </a:prstGeom>
          <a:solidFill>
            <a:schemeClr val="accent1">
              <a:lumMod val="60000"/>
              <a:lumOff val="40000"/>
            </a:schemeClr>
          </a:solidFill>
          <a:ln w="9525">
            <a:noFill/>
          </a:ln>
        </p:spPr>
        <p:txBody>
          <a:bodyPr wrap="square">
            <a:spAutoFit/>
          </a:bodyPr>
          <a:lstStyle/>
          <a:p>
            <a:pPr lvl="0" eaLnBrk="0" hangingPunct="0"/>
            <a:r>
              <a:rPr lang="en-US" altLang="zh-CN" sz="3200" b="1">
                <a:solidFill>
                  <a:srgbClr val="002060"/>
                </a:solidFill>
                <a:latin typeface="Arial" panose="020B0604020202020204" pitchFamily="34" charset="0"/>
                <a:ea typeface="Arial-Rounded" panose="020B0500000000000000" pitchFamily="34" charset="0"/>
                <a:cs typeface="Arial" panose="020B0604020202020204" pitchFamily="34" charset="0"/>
              </a:rPr>
              <a:t>Trả lời được các câu hỏi của bài.</a:t>
            </a:r>
            <a:endParaRPr lang="zh-CN" alt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
        <p:nvSpPr>
          <p:cNvPr id="6" name="TextBox 71">
            <a:extLst>
              <a:ext uri="{FF2B5EF4-FFF2-40B4-BE49-F238E27FC236}">
                <a16:creationId xmlns:a16="http://schemas.microsoft.com/office/drawing/2014/main" id="{8CFA7B4A-B5D1-6FB2-38BB-5685D548ABEE}"/>
              </a:ext>
            </a:extLst>
          </p:cNvPr>
          <p:cNvSpPr txBox="1"/>
          <p:nvPr/>
        </p:nvSpPr>
        <p:spPr>
          <a:xfrm>
            <a:off x="430523" y="4949624"/>
            <a:ext cx="11419840" cy="1077218"/>
          </a:xfrm>
          <a:prstGeom prst="rect">
            <a:avLst/>
          </a:prstGeom>
          <a:solidFill>
            <a:schemeClr val="accent2">
              <a:lumMod val="40000"/>
              <a:lumOff val="60000"/>
            </a:schemeClr>
          </a:solidFill>
          <a:ln w="9525">
            <a:noFill/>
          </a:ln>
        </p:spPr>
        <p:txBody>
          <a:bodyPr wrap="square">
            <a:spAutoFit/>
          </a:bodyPr>
          <a:lstStyle/>
          <a:p>
            <a:pPr algn="just" eaLnBrk="0" hangingPunct="0"/>
            <a:r>
              <a:rPr lang="vi-VN" sz="3200" b="1">
                <a:solidFill>
                  <a:srgbClr val="002060"/>
                </a:solidFill>
                <a:cs typeface="Arial" panose="020B0604020202020204" pitchFamily="34" charset="0"/>
              </a:rPr>
              <a:t>Hiểu</a:t>
            </a:r>
            <a:r>
              <a:rPr lang="en-US" sz="3200" b="1">
                <a:solidFill>
                  <a:srgbClr val="002060"/>
                </a:solidFill>
                <a:cs typeface="Arial" panose="020B0604020202020204" pitchFamily="34" charset="0"/>
              </a:rPr>
              <a:t> được:</a:t>
            </a:r>
            <a:r>
              <a:rPr lang="vi-VN" sz="3200" b="1">
                <a:solidFill>
                  <a:srgbClr val="002060"/>
                </a:solidFill>
                <a:cs typeface="Arial" panose="020B0604020202020204" pitchFamily="34" charset="0"/>
              </a:rPr>
              <a:t> </a:t>
            </a:r>
            <a:r>
              <a:rPr lang="vi-VN" sz="3200" b="1">
                <a:solidFill>
                  <a:srgbClr val="002060"/>
                </a:solidFill>
              </a:rPr>
              <a:t>Cần có ý thức bảo vệ và tôn trọng sự sống của các loài vật trong thế giới tự nhiên.</a:t>
            </a:r>
            <a:endParaRPr lang="en-US" sz="3200" b="1">
              <a:solidFill>
                <a:srgbClr val="002060"/>
              </a:solidFill>
            </a:endParaRPr>
          </a:p>
        </p:txBody>
      </p:sp>
    </p:spTree>
    <p:extLst>
      <p:ext uri="{BB962C8B-B14F-4D97-AF65-F5344CB8AC3E}">
        <p14:creationId xmlns:p14="http://schemas.microsoft.com/office/powerpoint/2010/main" val="24786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F7002B-694D-47EB-AFB0-4404D2B6CFF0}"/>
              </a:ext>
            </a:extLst>
          </p:cNvPr>
          <p:cNvSpPr/>
          <p:nvPr/>
        </p:nvSpPr>
        <p:spPr>
          <a:xfrm>
            <a:off x="9925050" y="159657"/>
            <a:ext cx="2107293" cy="124822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4" descr="Trạng Nguyên - Học trực tuyến - Thi Trực Tiếp - Tiếng Việt, Olympic Toán -  Tiếng Anh - Phát triển trí thông minh đa diện">
            <a:extLst>
              <a:ext uri="{FF2B5EF4-FFF2-40B4-BE49-F238E27FC236}">
                <a16:creationId xmlns:a16="http://schemas.microsoft.com/office/drawing/2014/main" id="{7FB7A0EA-6648-4582-AF55-E2BBF5B60CF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27121" y1="13650" x2="27121" y2="13650"/>
                        <a14:foregroundMark x1="14809" y1="13056" x2="14809" y2="13056"/>
                        <a14:foregroundMark x1="14809" y1="13056" x2="14809" y2="13056"/>
                        <a14:foregroundMark x1="16473" y1="18101" x2="16473" y2="18101"/>
                        <a14:foregroundMark x1="16473" y1="18101" x2="16473" y2="18101"/>
                        <a14:foregroundMark x1="20799" y1="16914" x2="20799" y2="16914"/>
                        <a14:foregroundMark x1="7654" y1="5935" x2="7654" y2="5935"/>
                        <a14:foregroundMark x1="7654" y1="33234" x2="7654" y2="33234"/>
                        <a14:foregroundMark x1="8819" y1="58754" x2="8819" y2="58754"/>
                        <a14:foregroundMark x1="13311" y1="7715" x2="10649" y2="80119"/>
                        <a14:foregroundMark x1="15141" y1="6231" x2="666" y2="1780"/>
                        <a14:backgroundMark x1="53245" y1="30861" x2="53245" y2="30861"/>
                        <a14:backgroundMark x1="51747" y1="81009" x2="60732" y2="13650"/>
                        <a14:backgroundMark x1="41098" y1="30564" x2="79035" y2="59347"/>
                        <a14:backgroundMark x1="60899" y1="13650" x2="79534" y2="53116"/>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23043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2E5F9E-A452-4774-AE39-043E6AD91033}"/>
              </a:ext>
            </a:extLst>
          </p:cNvPr>
          <p:cNvSpPr txBox="1"/>
          <p:nvPr/>
        </p:nvSpPr>
        <p:spPr>
          <a:xfrm>
            <a:off x="3255582" y="1398173"/>
            <a:ext cx="81684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Định hướng tiếp theo</a:t>
            </a:r>
            <a:endParaRPr kumimoji="0" lang="en-US" sz="5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endParaRPr>
          </a:p>
        </p:txBody>
      </p:sp>
      <p:sp>
        <p:nvSpPr>
          <p:cNvPr id="3" name="TextBox 2"/>
          <p:cNvSpPr txBox="1"/>
          <p:nvPr/>
        </p:nvSpPr>
        <p:spPr>
          <a:xfrm>
            <a:off x="4833269" y="2780288"/>
            <a:ext cx="6590805" cy="1077218"/>
          </a:xfrm>
          <a:prstGeom prst="rect">
            <a:avLst/>
          </a:prstGeom>
          <a:noFill/>
        </p:spPr>
        <p:txBody>
          <a:bodyPr wrap="square" rtlCol="0">
            <a:spAutoFit/>
          </a:bodyPr>
          <a:lstStyle/>
          <a:p>
            <a:pPr marL="285750" indent="-285750">
              <a:buFontTx/>
              <a:buChar char="-"/>
            </a:pPr>
            <a:r>
              <a:rPr lang="en-US" sz="3200" b="1" dirty="0" err="1"/>
              <a:t>Về</a:t>
            </a:r>
            <a:r>
              <a:rPr lang="en-US" sz="3200" b="1" dirty="0"/>
              <a:t> </a:t>
            </a:r>
            <a:r>
              <a:rPr lang="en-US" sz="3200" b="1" dirty="0" err="1"/>
              <a:t>nhà</a:t>
            </a:r>
            <a:r>
              <a:rPr lang="en-US" sz="3200" b="1" dirty="0"/>
              <a:t> </a:t>
            </a:r>
            <a:r>
              <a:rPr lang="en-US" sz="3200" b="1" dirty="0" err="1"/>
              <a:t>đọc</a:t>
            </a:r>
            <a:r>
              <a:rPr lang="en-US" sz="3200" b="1" dirty="0"/>
              <a:t> </a:t>
            </a:r>
            <a:r>
              <a:rPr lang="en-US" sz="3200" b="1" dirty="0" err="1"/>
              <a:t>và</a:t>
            </a:r>
            <a:r>
              <a:rPr lang="en-US" sz="3200" b="1" dirty="0"/>
              <a:t> </a:t>
            </a:r>
            <a:r>
              <a:rPr lang="en-US" sz="3200" b="1" dirty="0" err="1"/>
              <a:t>trả</a:t>
            </a:r>
            <a:r>
              <a:rPr lang="en-US" sz="3200" b="1" dirty="0"/>
              <a:t> </a:t>
            </a:r>
            <a:r>
              <a:rPr lang="en-US" sz="3200" b="1" dirty="0" err="1"/>
              <a:t>lời</a:t>
            </a:r>
            <a:r>
              <a:rPr lang="en-US" sz="3200" b="1" dirty="0"/>
              <a:t> </a:t>
            </a:r>
            <a:r>
              <a:rPr lang="en-US" sz="3200" b="1" dirty="0" err="1"/>
              <a:t>bài</a:t>
            </a:r>
            <a:r>
              <a:rPr lang="en-US" sz="3200" b="1" dirty="0"/>
              <a:t>.</a:t>
            </a:r>
          </a:p>
          <a:p>
            <a:pPr marL="285750" indent="-285750">
              <a:buFontTx/>
              <a:buChar char="-"/>
            </a:pPr>
            <a:r>
              <a:rPr lang="en-US" sz="3200" b="1" dirty="0" err="1"/>
              <a:t>Chuẩn</a:t>
            </a:r>
            <a:r>
              <a:rPr lang="en-US" sz="3200" b="1" dirty="0"/>
              <a:t> </a:t>
            </a:r>
            <a:r>
              <a:rPr lang="en-US" sz="3200" b="1" err="1"/>
              <a:t>bị</a:t>
            </a:r>
            <a:r>
              <a:rPr lang="en-US" sz="3200" b="1"/>
              <a:t> bài học sau.</a:t>
            </a:r>
            <a:endParaRPr lang="en-US" sz="3200" b="1" dirty="0"/>
          </a:p>
        </p:txBody>
      </p:sp>
    </p:spTree>
    <p:extLst>
      <p:ext uri="{BB962C8B-B14F-4D97-AF65-F5344CB8AC3E}">
        <p14:creationId xmlns:p14="http://schemas.microsoft.com/office/powerpoint/2010/main" val="405435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694" y="704055"/>
            <a:ext cx="2661644" cy="891500"/>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005" y="236091"/>
            <a:ext cx="12331428" cy="10693183"/>
          </a:xfrm>
          <a:prstGeom prst="rect">
            <a:avLst/>
          </a:prstGeom>
        </p:spPr>
      </p:pic>
      <p:sp>
        <p:nvSpPr>
          <p:cNvPr id="26" name="任意多边形 25"/>
          <p:cNvSpPr/>
          <p:nvPr/>
        </p:nvSpPr>
        <p:spPr>
          <a:xfrm>
            <a:off x="1915887" y="1868278"/>
            <a:ext cx="8338236" cy="4592245"/>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sp>
        <p:nvSpPr>
          <p:cNvPr id="105" name="任意多边形 104"/>
          <p:cNvSpPr/>
          <p:nvPr/>
        </p:nvSpPr>
        <p:spPr>
          <a:xfrm>
            <a:off x="2390356" y="2056871"/>
            <a:ext cx="7408981" cy="4072083"/>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0" y="4840823"/>
            <a:ext cx="2751437" cy="1620820"/>
          </a:xfrm>
          <a:prstGeom prst="rect">
            <a:avLst/>
          </a:prstGeom>
        </p:spPr>
      </p:pic>
      <p:grpSp>
        <p:nvGrpSpPr>
          <p:cNvPr id="108" name="组合 107"/>
          <p:cNvGrpSpPr/>
          <p:nvPr/>
        </p:nvGrpSpPr>
        <p:grpSpPr>
          <a:xfrm>
            <a:off x="639707" y="3481240"/>
            <a:ext cx="1405279" cy="2687453"/>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9407611" y="4800725"/>
            <a:ext cx="2784389" cy="1620820"/>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a:fillRect/>
          </a:stretch>
        </p:blipFill>
        <p:spPr>
          <a:xfrm>
            <a:off x="9670239" y="3330309"/>
            <a:ext cx="2176557" cy="3377231"/>
          </a:xfrm>
          <a:prstGeom prst="rect">
            <a:avLst/>
          </a:prstGeom>
        </p:spPr>
      </p:pic>
      <p:sp>
        <p:nvSpPr>
          <p:cNvPr id="92" name="任意多边形 91"/>
          <p:cNvSpPr/>
          <p:nvPr/>
        </p:nvSpPr>
        <p:spPr>
          <a:xfrm>
            <a:off x="-6577" y="6168693"/>
            <a:ext cx="12192000" cy="68621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sp>
        <p:nvSpPr>
          <p:cNvPr id="111" name="任意多边形 110"/>
          <p:cNvSpPr/>
          <p:nvPr/>
        </p:nvSpPr>
        <p:spPr>
          <a:xfrm>
            <a:off x="-6577" y="6291730"/>
            <a:ext cx="12192000" cy="569031"/>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sp>
        <p:nvSpPr>
          <p:cNvPr id="112" name="任意多边形 111"/>
          <p:cNvSpPr/>
          <p:nvPr/>
        </p:nvSpPr>
        <p:spPr>
          <a:xfrm>
            <a:off x="-6577" y="6487466"/>
            <a:ext cx="12192000" cy="36563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22366" y="4748185"/>
            <a:ext cx="3121967" cy="1772088"/>
          </a:xfrm>
          <a:prstGeom prst="rect">
            <a:avLst/>
          </a:prstGeom>
        </p:spPr>
      </p:pic>
      <p:sp>
        <p:nvSpPr>
          <p:cNvPr id="24" name="TextBox 31"/>
          <p:cNvSpPr txBox="1"/>
          <p:nvPr/>
        </p:nvSpPr>
        <p:spPr>
          <a:xfrm>
            <a:off x="1832499" y="2923447"/>
            <a:ext cx="8374419" cy="1733680"/>
          </a:xfrm>
          <a:prstGeom prst="rect">
            <a:avLst/>
          </a:prstGeom>
          <a:noFill/>
          <a:ln w="9525">
            <a:noFill/>
          </a:ln>
        </p:spPr>
        <p:txBody>
          <a:bodyPr wrap="square">
            <a:spAutoFit/>
          </a:bodyPr>
          <a:lstStyle/>
          <a:p>
            <a:pPr algn="ctr" defTabSz="914377"/>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Chúc</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các</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con</a:t>
            </a:r>
          </a:p>
          <a:p>
            <a:pPr algn="ctr" defTabSz="914377"/>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Chăm</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ngoan</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học</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giỏi</a:t>
            </a:r>
            <a:endParaRPr lang="zh-CN" altLang="en-US" sz="5333" b="1" dirty="0">
              <a:solidFill>
                <a:srgbClr val="A9250B"/>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16187490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wipe(down)">
                                      <p:cBhvr>
                                        <p:cTn id="11" dur="500"/>
                                        <p:tgtEl>
                                          <p:spTgt spid="9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11"/>
                                        </p:tgtEl>
                                        <p:attrNameLst>
                                          <p:attrName>style.visibility</p:attrName>
                                        </p:attrNameLst>
                                      </p:cBhvr>
                                      <p:to>
                                        <p:strVal val="visible"/>
                                      </p:to>
                                    </p:set>
                                    <p:animEffect transition="in" filter="wipe(down)">
                                      <p:cBhvr>
                                        <p:cTn id="14" dur="500"/>
                                        <p:tgtEl>
                                          <p:spTgt spid="1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wipe(down)">
                                      <p:cBhvr>
                                        <p:cTn id="17" dur="500"/>
                                        <p:tgtEl>
                                          <p:spTgt spid="112"/>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wipe(left)">
                                      <p:cBhvr>
                                        <p:cTn id="31" dur="500"/>
                                        <p:tgtEl>
                                          <p:spTgt spid="105"/>
                                        </p:tgtEl>
                                      </p:cBhvr>
                                    </p:animEffect>
                                  </p:childTnLst>
                                </p:cTn>
                              </p:par>
                              <p:par>
                                <p:cTn id="32" presetID="8" presetClass="emph" presetSubtype="0" fill="hold" nodeType="withEffect">
                                  <p:stCondLst>
                                    <p:cond delay="0"/>
                                  </p:stCondLst>
                                  <p:childTnLst>
                                    <p:animRot by="21600000">
                                      <p:cBhvr>
                                        <p:cTn id="33" dur="10000" fill="hold"/>
                                        <p:tgtEl>
                                          <p:spTgt spid="23"/>
                                        </p:tgtEl>
                                        <p:attrNameLst>
                                          <p:attrName>r</p:attrName>
                                        </p:attrNameLst>
                                      </p:cBhvr>
                                    </p:animRot>
                                  </p:childTnLst>
                                </p:cTn>
                              </p:par>
                              <p:par>
                                <p:cTn id="34" presetID="22" presetClass="entr" presetSubtype="8" fill="hold" nodeType="with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wipe(left)">
                                      <p:cBhvr>
                                        <p:cTn id="36" dur="500"/>
                                        <p:tgtEl>
                                          <p:spTgt spid="80"/>
                                        </p:tgtEl>
                                      </p:cBhvr>
                                    </p:animEffect>
                                  </p:childTnLst>
                                </p:cTn>
                              </p:par>
                              <p:par>
                                <p:cTn id="37" presetID="22" presetClass="entr" presetSubtype="2"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Effect transition="in" filter="wipe(right)">
                                      <p:cBhvr>
                                        <p:cTn id="39" dur="500"/>
                                        <p:tgtEl>
                                          <p:spTgt spid="86"/>
                                        </p:tgtEl>
                                      </p:cBhvr>
                                    </p:animEffect>
                                  </p:childTnLst>
                                </p:cTn>
                              </p:par>
                              <p:par>
                                <p:cTn id="40" presetID="42" presetClass="entr" presetSubtype="0" fill="hold" nodeType="with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fade">
                                      <p:cBhvr>
                                        <p:cTn id="42" dur="1000"/>
                                        <p:tgtEl>
                                          <p:spTgt spid="108"/>
                                        </p:tgtEl>
                                      </p:cBhvr>
                                    </p:animEffect>
                                    <p:anim calcmode="lin" valueType="num">
                                      <p:cBhvr>
                                        <p:cTn id="43" dur="1000" fill="hold"/>
                                        <p:tgtEl>
                                          <p:spTgt spid="108"/>
                                        </p:tgtEl>
                                        <p:attrNameLst>
                                          <p:attrName>ppt_x</p:attrName>
                                        </p:attrNameLst>
                                      </p:cBhvr>
                                      <p:tavLst>
                                        <p:tav tm="0">
                                          <p:val>
                                            <p:strVal val="#ppt_x"/>
                                          </p:val>
                                        </p:tav>
                                        <p:tav tm="100000">
                                          <p:val>
                                            <p:strVal val="#ppt_x"/>
                                          </p:val>
                                        </p:tav>
                                      </p:tavLst>
                                    </p:anim>
                                    <p:anim calcmode="lin" valueType="num">
                                      <p:cBhvr>
                                        <p:cTn id="44" dur="1000" fill="hold"/>
                                        <p:tgtEl>
                                          <p:spTgt spid="10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53" presetClass="entr" presetSubtype="528" fill="hold" nodeType="with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1250" fill="hold"/>
                                        <p:tgtEl>
                                          <p:spTgt spid="2"/>
                                        </p:tgtEl>
                                        <p:attrNameLst>
                                          <p:attrName>ppt_w</p:attrName>
                                        </p:attrNameLst>
                                      </p:cBhvr>
                                      <p:tavLst>
                                        <p:tav tm="0">
                                          <p:val>
                                            <p:fltVal val="0"/>
                                          </p:val>
                                        </p:tav>
                                        <p:tav tm="100000">
                                          <p:val>
                                            <p:strVal val="#ppt_w"/>
                                          </p:val>
                                        </p:tav>
                                      </p:tavLst>
                                    </p:anim>
                                    <p:anim calcmode="lin" valueType="num">
                                      <p:cBhvr>
                                        <p:cTn id="53" dur="1250" fill="hold"/>
                                        <p:tgtEl>
                                          <p:spTgt spid="2"/>
                                        </p:tgtEl>
                                        <p:attrNameLst>
                                          <p:attrName>ppt_h</p:attrName>
                                        </p:attrNameLst>
                                      </p:cBhvr>
                                      <p:tavLst>
                                        <p:tav tm="0">
                                          <p:val>
                                            <p:fltVal val="0"/>
                                          </p:val>
                                        </p:tav>
                                        <p:tav tm="100000">
                                          <p:val>
                                            <p:strVal val="#ppt_h"/>
                                          </p:val>
                                        </p:tav>
                                      </p:tavLst>
                                    </p:anim>
                                    <p:animEffect transition="in" filter="fade">
                                      <p:cBhvr>
                                        <p:cTn id="54" dur="1250"/>
                                        <p:tgtEl>
                                          <p:spTgt spid="2"/>
                                        </p:tgtEl>
                                      </p:cBhvr>
                                    </p:animEffect>
                                    <p:anim calcmode="lin" valueType="num">
                                      <p:cBhvr>
                                        <p:cTn id="55" dur="1250" fill="hold"/>
                                        <p:tgtEl>
                                          <p:spTgt spid="2"/>
                                        </p:tgtEl>
                                        <p:attrNameLst>
                                          <p:attrName>ppt_x</p:attrName>
                                        </p:attrNameLst>
                                      </p:cBhvr>
                                      <p:tavLst>
                                        <p:tav tm="0">
                                          <p:val>
                                            <p:fltVal val="0.5"/>
                                          </p:val>
                                        </p:tav>
                                        <p:tav tm="100000">
                                          <p:val>
                                            <p:strVal val="#ppt_x"/>
                                          </p:val>
                                        </p:tav>
                                      </p:tavLst>
                                    </p:anim>
                                    <p:anim calcmode="lin" valueType="num">
                                      <p:cBhvr>
                                        <p:cTn id="56" dur="1250" fill="hold"/>
                                        <p:tgtEl>
                                          <p:spTgt spid="2"/>
                                        </p:tgtEl>
                                        <p:attrNameLst>
                                          <p:attrName>ppt_y</p:attrName>
                                        </p:attrNameLst>
                                      </p:cBhvr>
                                      <p:tavLst>
                                        <p:tav tm="0">
                                          <p:val>
                                            <p:fltVal val="0.5"/>
                                          </p:val>
                                        </p:tav>
                                        <p:tav tm="100000">
                                          <p:val>
                                            <p:strVal val="#ppt_y"/>
                                          </p:val>
                                        </p:tav>
                                      </p:tavLst>
                                    </p:anim>
                                  </p:childTnLst>
                                </p:cTn>
                              </p:par>
                              <p:par>
                                <p:cTn id="57" presetID="2" presetClass="entr" presetSubtype="8" decel="4100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4500" fill="hold"/>
                                        <p:tgtEl>
                                          <p:spTgt spid="28"/>
                                        </p:tgtEl>
                                        <p:attrNameLst>
                                          <p:attrName>ppt_x</p:attrName>
                                        </p:attrNameLst>
                                      </p:cBhvr>
                                      <p:tavLst>
                                        <p:tav tm="0">
                                          <p:val>
                                            <p:strVal val="0-#ppt_w/2"/>
                                          </p:val>
                                        </p:tav>
                                        <p:tav tm="100000">
                                          <p:val>
                                            <p:strVal val="#ppt_x"/>
                                          </p:val>
                                        </p:tav>
                                      </p:tavLst>
                                    </p:anim>
                                    <p:anim calcmode="lin" valueType="num">
                                      <p:cBhvr additive="base">
                                        <p:cTn id="60" dur="4500" fill="hold"/>
                                        <p:tgtEl>
                                          <p:spTgt spid="28"/>
                                        </p:tgtEl>
                                        <p:attrNameLst>
                                          <p:attrName>ppt_y</p:attrName>
                                        </p:attrNameLst>
                                      </p:cBhvr>
                                      <p:tavLst>
                                        <p:tav tm="0">
                                          <p:val>
                                            <p:strVal val="#ppt_y"/>
                                          </p:val>
                                        </p:tav>
                                        <p:tav tm="100000">
                                          <p:val>
                                            <p:strVal val="#ppt_y"/>
                                          </p:val>
                                        </p:tav>
                                      </p:tavLst>
                                    </p:anim>
                                  </p:childTnLst>
                                </p:cTn>
                              </p:par>
                              <p:par>
                                <p:cTn id="61" presetID="6" presetClass="emph" presetSubtype="0" repeatCount="14000" autoRev="1" fill="hold" nodeType="withEffect">
                                  <p:stCondLst>
                                    <p:cond delay="0"/>
                                  </p:stCondLst>
                                  <p:childTnLst>
                                    <p:animScale>
                                      <p:cBhvr>
                                        <p:cTn id="62" dur="250" fill="hold"/>
                                        <p:tgtEl>
                                          <p:spTgt spid="28"/>
                                        </p:tgtEl>
                                      </p:cBhvr>
                                      <p:by x="95000" y="95000"/>
                                    </p:animScale>
                                  </p:childTnLst>
                                </p:cTn>
                              </p:par>
                              <p:par>
                                <p:cTn id="63" presetID="41" presetClass="entr" presetSubtype="0" fill="hold" grpId="0" nodeType="withEffect">
                                  <p:stCondLst>
                                    <p:cond delay="0"/>
                                  </p:stCondLst>
                                  <p:iterate type="lt">
                                    <p:tmPct val="10000"/>
                                  </p:iterate>
                                  <p:childTnLst>
                                    <p:set>
                                      <p:cBhvr>
                                        <p:cTn id="64" dur="1" fill="hold">
                                          <p:stCondLst>
                                            <p:cond delay="0"/>
                                          </p:stCondLst>
                                        </p:cTn>
                                        <p:tgtEl>
                                          <p:spTgt spid="24"/>
                                        </p:tgtEl>
                                        <p:attrNameLst>
                                          <p:attrName>style.visibility</p:attrName>
                                        </p:attrNameLst>
                                      </p:cBhvr>
                                      <p:to>
                                        <p:strVal val="visible"/>
                                      </p:to>
                                    </p:set>
                                    <p:anim calcmode="lin" valueType="num">
                                      <p:cBhvr>
                                        <p:cTn id="65" dur="4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66" dur="400" fill="hold"/>
                                        <p:tgtEl>
                                          <p:spTgt spid="24"/>
                                        </p:tgtEl>
                                        <p:attrNameLst>
                                          <p:attrName>ppt_y</p:attrName>
                                        </p:attrNameLst>
                                      </p:cBhvr>
                                      <p:tavLst>
                                        <p:tav tm="0">
                                          <p:val>
                                            <p:strVal val="#ppt_y"/>
                                          </p:val>
                                        </p:tav>
                                        <p:tav tm="100000">
                                          <p:val>
                                            <p:strVal val="#ppt_y"/>
                                          </p:val>
                                        </p:tav>
                                      </p:tavLst>
                                    </p:anim>
                                    <p:anim calcmode="lin" valueType="num">
                                      <p:cBhvr>
                                        <p:cTn id="67" dur="4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68" dur="4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69" dur="4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05" grpId="0" animBg="1"/>
      <p:bldP spid="92" grpId="0" animBg="1"/>
      <p:bldP spid="111" grpId="0" animBg="1"/>
      <p:bldP spid="112" grpId="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2C65F0-7193-2DA6-0609-8A795B9A4334}"/>
              </a:ext>
            </a:extLst>
          </p:cNvPr>
          <p:cNvSpPr txBox="1"/>
          <p:nvPr/>
        </p:nvSpPr>
        <p:spPr>
          <a:xfrm>
            <a:off x="1179871" y="511277"/>
            <a:ext cx="10294374" cy="1754326"/>
          </a:xfrm>
          <a:prstGeom prst="rect">
            <a:avLst/>
          </a:prstGeom>
          <a:noFill/>
        </p:spPr>
        <p:txBody>
          <a:bodyPr wrap="square" rtlCol="0">
            <a:spAutoFit/>
          </a:bodyPr>
          <a:lstStyle/>
          <a:p>
            <a:pPr algn="ctr"/>
            <a:r>
              <a:rPr lang="en-US" sz="5400" b="1">
                <a:latin typeface="Arial" panose="020B0604020202020204" pitchFamily="34" charset="0"/>
                <a:cs typeface="Arial" panose="020B0604020202020204" pitchFamily="34" charset="0"/>
              </a:rPr>
              <a:t>Đọc đoạn 2 bài Những con sao biển và nêu giọng đọc của bài.</a:t>
            </a:r>
          </a:p>
        </p:txBody>
      </p:sp>
      <p:pic>
        <p:nvPicPr>
          <p:cNvPr id="3" name="Picture 2" descr="Câu chuyện về những con sao biển và hành trình quản lý chất lượng y tế">
            <a:extLst>
              <a:ext uri="{FF2B5EF4-FFF2-40B4-BE49-F238E27FC236}">
                <a16:creationId xmlns:a16="http://schemas.microsoft.com/office/drawing/2014/main" id="{4DF961C3-184C-697B-4052-D19534B1B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1157" y="2399226"/>
            <a:ext cx="6209686" cy="38701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Arrow: Right 3">
            <a:hlinkClick r:id="rId3" action="ppaction://hlinksldjump"/>
            <a:extLst>
              <a:ext uri="{FF2B5EF4-FFF2-40B4-BE49-F238E27FC236}">
                <a16:creationId xmlns:a16="http://schemas.microsoft.com/office/drawing/2014/main" id="{E5E43517-DA2E-5436-9FD5-3E5CB6B5EA4A}"/>
              </a:ext>
            </a:extLst>
          </p:cNvPr>
          <p:cNvSpPr/>
          <p:nvPr/>
        </p:nvSpPr>
        <p:spPr>
          <a:xfrm>
            <a:off x="10894142" y="6154994"/>
            <a:ext cx="934064" cy="62926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69507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dybug_-_67440 (540p)">
            <a:hlinkClick r:id="" action="ppaction://media"/>
            <a:extLst>
              <a:ext uri="{FF2B5EF4-FFF2-40B4-BE49-F238E27FC236}">
                <a16:creationId xmlns:a16="http://schemas.microsoft.com/office/drawing/2014/main" id="{4A0C7431-CA33-2C93-2826-C4943B54464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0773" y="278989"/>
            <a:ext cx="11071123" cy="6227507"/>
          </a:xfrm>
          <a:prstGeom prst="rect">
            <a:avLst/>
          </a:prstGeom>
        </p:spPr>
      </p:pic>
      <p:pic>
        <p:nvPicPr>
          <p:cNvPr id="3" name="Media1">
            <a:hlinkClick r:id="" action="ppaction://media"/>
            <a:extLst>
              <a:ext uri="{FF2B5EF4-FFF2-40B4-BE49-F238E27FC236}">
                <a16:creationId xmlns:a16="http://schemas.microsoft.com/office/drawing/2014/main" id="{B9D27516-1088-FC64-9213-56269D5E1C5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0" y="278989"/>
            <a:ext cx="406400" cy="406400"/>
          </a:xfrm>
          <a:prstGeom prst="rect">
            <a:avLst/>
          </a:prstGeom>
        </p:spPr>
      </p:pic>
    </p:spTree>
    <p:extLst>
      <p:ext uri="{BB962C8B-B14F-4D97-AF65-F5344CB8AC3E}">
        <p14:creationId xmlns:p14="http://schemas.microsoft.com/office/powerpoint/2010/main" val="263185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675" fill="hold"/>
                                        <p:tgtEl>
                                          <p:spTgt spid="3"/>
                                        </p:tgtEl>
                                      </p:cBhvr>
                                    </p:cmd>
                                  </p:childTnLst>
                                </p:cTn>
                              </p:par>
                            </p:childTnLst>
                          </p:cTn>
                        </p:par>
                        <p:par>
                          <p:cTn id="7" fill="hold">
                            <p:stCondLst>
                              <p:cond delay="445675"/>
                            </p:stCondLst>
                            <p:childTnLst>
                              <p:par>
                                <p:cTn id="8" presetID="1" presetClass="mediacall" presetSubtype="0" fill="hold" nodeType="afterEffect">
                                  <p:stCondLst>
                                    <p:cond delay="0"/>
                                  </p:stCondLst>
                                  <p:childTnLst>
                                    <p:cmd type="call" cmd="playFrom(0.0)">
                                      <p:cBhvr>
                                        <p:cTn id="9" dur="59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10" fill="hold" display="0">
                  <p:stCondLst>
                    <p:cond delay="indefinite"/>
                  </p:stCondLst>
                  <p:endCondLst>
                    <p:cond evt="onStopAudio" delay="0">
                      <p:tgtEl>
                        <p:sldTgt/>
                      </p:tgtEl>
                    </p:cond>
                  </p:endCondLst>
                </p:cTn>
                <p:tgtEl>
                  <p:spTgt spid="3"/>
                </p:tgtEl>
              </p:cMediaNode>
            </p:audio>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2 Bọ cánh cam ý tưởng | bọ rùa, bọ cánh cứng, côn trùng">
            <a:extLst>
              <a:ext uri="{FF2B5EF4-FFF2-40B4-BE49-F238E27FC236}">
                <a16:creationId xmlns:a16="http://schemas.microsoft.com/office/drawing/2014/main" id="{7F47986A-CB6A-47E8-AF8E-1BBB726E36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025" y="497166"/>
            <a:ext cx="6600481" cy="49439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elymorpha cassidea – Wikipedia tiếng Việt">
            <a:extLst>
              <a:ext uri="{FF2B5EF4-FFF2-40B4-BE49-F238E27FC236}">
                <a16:creationId xmlns:a16="http://schemas.microsoft.com/office/drawing/2014/main" id="{75BD9B94-3BFF-4FF0-AC99-AC08FB693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6858" y="556487"/>
            <a:ext cx="3489635" cy="27550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FA7B6B8-E77E-403E-B3BD-00C8E46EE0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2764" y="3311569"/>
            <a:ext cx="3657821" cy="24341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04DE930-ED04-4D14-BB64-CE0B07226E10}"/>
              </a:ext>
            </a:extLst>
          </p:cNvPr>
          <p:cNvSpPr txBox="1"/>
          <p:nvPr/>
        </p:nvSpPr>
        <p:spPr>
          <a:xfrm>
            <a:off x="2189376" y="5655182"/>
            <a:ext cx="609442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Con cánh cam</a:t>
            </a:r>
            <a:endParaRPr kumimoji="0" lang="zh-CN" alt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89423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EFE825-43EC-49A3-A94D-ADDDA6F473F9}"/>
              </a:ext>
            </a:extLst>
          </p:cNvPr>
          <p:cNvSpPr txBox="1"/>
          <p:nvPr/>
        </p:nvSpPr>
        <p:spPr>
          <a:xfrm>
            <a:off x="1328633" y="176432"/>
            <a:ext cx="102168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xem</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pic>
        <p:nvPicPr>
          <p:cNvPr id="9" name="Picture 8">
            <a:extLst>
              <a:ext uri="{FF2B5EF4-FFF2-40B4-BE49-F238E27FC236}">
                <a16:creationId xmlns:a16="http://schemas.microsoft.com/office/drawing/2014/main" id="{8433EC8A-89AA-4B2B-BF84-277679AFE498}"/>
              </a:ext>
            </a:extLst>
          </p:cNvPr>
          <p:cNvPicPr>
            <a:picLocks noChangeAspect="1"/>
          </p:cNvPicPr>
          <p:nvPr/>
        </p:nvPicPr>
        <p:blipFill>
          <a:blip r:embed="rId2"/>
          <a:stretch>
            <a:fillRect/>
          </a:stretch>
        </p:blipFill>
        <p:spPr>
          <a:xfrm>
            <a:off x="1578235" y="1017872"/>
            <a:ext cx="9035530" cy="406212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Rectangle 9">
            <a:extLst>
              <a:ext uri="{FF2B5EF4-FFF2-40B4-BE49-F238E27FC236}">
                <a16:creationId xmlns:a16="http://schemas.microsoft.com/office/drawing/2014/main" id="{60C99E42-6A71-4CDF-9F23-076F708B088E}"/>
              </a:ext>
            </a:extLst>
          </p:cNvPr>
          <p:cNvSpPr/>
          <p:nvPr/>
        </p:nvSpPr>
        <p:spPr>
          <a:xfrm>
            <a:off x="1807535" y="5421618"/>
            <a:ext cx="8883844" cy="9675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 cam đi lạc, bị thương. Bạn nhỏ phát hiện ra cánh cam, đựng cánh cam vào chiếc lọ nhỏ đựng đầy cỏ.</a:t>
            </a:r>
            <a:endPar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205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65C036-A5FA-65B4-793C-520CCFA54A20}"/>
              </a:ext>
            </a:extLst>
          </p:cNvPr>
          <p:cNvSpPr txBox="1"/>
          <p:nvPr/>
        </p:nvSpPr>
        <p:spPr>
          <a:xfrm>
            <a:off x="3738880" y="193040"/>
            <a:ext cx="5100320" cy="707886"/>
          </a:xfrm>
          <a:prstGeom prst="rect">
            <a:avLst/>
          </a:prstGeom>
          <a:solidFill>
            <a:srgbClr val="FFFF00"/>
          </a:solidFill>
        </p:spPr>
        <p:txBody>
          <a:bodyPr wrap="square" rtlCol="0">
            <a:spAutoFit/>
          </a:bodyPr>
          <a:lstStyle/>
          <a:p>
            <a:r>
              <a:rPr lang="en-US" sz="4000" b="1">
                <a:latin typeface="Arial" panose="020B0604020202020204" pitchFamily="34" charset="0"/>
                <a:cs typeface="Arial" panose="020B0604020202020204" pitchFamily="34" charset="0"/>
              </a:rPr>
              <a:t>YÊU CẦU CẦN ĐẠT</a:t>
            </a:r>
          </a:p>
        </p:txBody>
      </p:sp>
      <p:sp>
        <p:nvSpPr>
          <p:cNvPr id="3" name="TextBox 71">
            <a:extLst>
              <a:ext uri="{FF2B5EF4-FFF2-40B4-BE49-F238E27FC236}">
                <a16:creationId xmlns:a16="http://schemas.microsoft.com/office/drawing/2014/main" id="{E4205E7E-1BBD-EC9D-55E0-242010C49D59}"/>
              </a:ext>
            </a:extLst>
          </p:cNvPr>
          <p:cNvSpPr txBox="1"/>
          <p:nvPr/>
        </p:nvSpPr>
        <p:spPr>
          <a:xfrm>
            <a:off x="474966" y="1253534"/>
            <a:ext cx="11330954" cy="2554545"/>
          </a:xfrm>
          <a:prstGeom prst="rect">
            <a:avLst/>
          </a:prstGeom>
          <a:solidFill>
            <a:schemeClr val="accent6">
              <a:lumMod val="60000"/>
              <a:lumOff val="40000"/>
            </a:schemeClr>
          </a:solidFill>
          <a:ln w="9525">
            <a:noFill/>
          </a:ln>
        </p:spPr>
        <p:txBody>
          <a:bodyPr wrap="square">
            <a:spAutoFit/>
          </a:bodyPr>
          <a:lstStyle/>
          <a:p>
            <a:pPr algn="just" eaLnBrk="0" hangingPunct="0"/>
            <a:r>
              <a:rPr lang="vi-VN" sz="3200" b="1">
                <a:solidFill>
                  <a:srgbClr val="002060"/>
                </a:solidFill>
              </a:rPr>
              <a:t>Đọc đúng, rõ ràng một câu chuyên ngắn và đơn giản, không có lời thoại; biết ngắt hơi ở chỗ có đấu câu; nhận biết được hình dạng, điệu bộ, hành động của nhân vật; thái độ, tình cảm giữa các nhân vật; các sự việc chính trong câu chuy</a:t>
            </a:r>
            <a:r>
              <a:rPr lang="en-US" sz="3200" b="1">
                <a:solidFill>
                  <a:srgbClr val="002060"/>
                </a:solidFill>
              </a:rPr>
              <a:t>ệ</a:t>
            </a:r>
            <a:r>
              <a:rPr lang="vi-VN" sz="3200" b="1">
                <a:solidFill>
                  <a:srgbClr val="002060"/>
                </a:solidFill>
              </a:rPr>
              <a:t>n.</a:t>
            </a:r>
            <a:endParaRPr lang="zh-CN" altLang="en-US" sz="3200" b="1" dirty="0">
              <a:solidFill>
                <a:srgbClr val="002060"/>
              </a:solidFill>
              <a:ea typeface="Arial-Rounded" panose="020B0500000000000000" pitchFamily="34" charset="0"/>
              <a:cs typeface="Arial-Rounded" panose="020B0500000000000000" pitchFamily="34" charset="0"/>
            </a:endParaRPr>
          </a:p>
        </p:txBody>
      </p:sp>
      <p:sp>
        <p:nvSpPr>
          <p:cNvPr id="5" name="TextBox 71">
            <a:extLst>
              <a:ext uri="{FF2B5EF4-FFF2-40B4-BE49-F238E27FC236}">
                <a16:creationId xmlns:a16="http://schemas.microsoft.com/office/drawing/2014/main" id="{2DAB2AC3-06A6-3794-0BF0-E8FE5AD8AA86}"/>
              </a:ext>
            </a:extLst>
          </p:cNvPr>
          <p:cNvSpPr txBox="1"/>
          <p:nvPr/>
        </p:nvSpPr>
        <p:spPr>
          <a:xfrm>
            <a:off x="474966" y="4126675"/>
            <a:ext cx="11330954" cy="584775"/>
          </a:xfrm>
          <a:prstGeom prst="rect">
            <a:avLst/>
          </a:prstGeom>
          <a:solidFill>
            <a:schemeClr val="accent1">
              <a:lumMod val="60000"/>
              <a:lumOff val="40000"/>
            </a:schemeClr>
          </a:solidFill>
          <a:ln w="9525">
            <a:noFill/>
          </a:ln>
        </p:spPr>
        <p:txBody>
          <a:bodyPr wrap="square">
            <a:spAutoFit/>
          </a:bodyPr>
          <a:lstStyle/>
          <a:p>
            <a:pPr lvl="0" eaLnBrk="0" hangingPunct="0"/>
            <a:r>
              <a:rPr lang="en-US" altLang="zh-CN" sz="3200" b="1">
                <a:solidFill>
                  <a:srgbClr val="002060"/>
                </a:solidFill>
                <a:latin typeface="Arial" panose="020B0604020202020204" pitchFamily="34" charset="0"/>
                <a:ea typeface="Arial-Rounded" panose="020B0500000000000000" pitchFamily="34" charset="0"/>
                <a:cs typeface="Arial" panose="020B0604020202020204" pitchFamily="34" charset="0"/>
              </a:rPr>
              <a:t>Trả lời được các câu hỏi của bài.</a:t>
            </a:r>
            <a:endParaRPr lang="zh-CN" alt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
        <p:nvSpPr>
          <p:cNvPr id="6" name="TextBox 71">
            <a:extLst>
              <a:ext uri="{FF2B5EF4-FFF2-40B4-BE49-F238E27FC236}">
                <a16:creationId xmlns:a16="http://schemas.microsoft.com/office/drawing/2014/main" id="{380DAAB1-E521-9719-11B1-55B05DFEF44D}"/>
              </a:ext>
            </a:extLst>
          </p:cNvPr>
          <p:cNvSpPr txBox="1"/>
          <p:nvPr/>
        </p:nvSpPr>
        <p:spPr>
          <a:xfrm>
            <a:off x="430523" y="4949624"/>
            <a:ext cx="11419840" cy="1077218"/>
          </a:xfrm>
          <a:prstGeom prst="rect">
            <a:avLst/>
          </a:prstGeom>
          <a:solidFill>
            <a:schemeClr val="accent2">
              <a:lumMod val="40000"/>
              <a:lumOff val="60000"/>
            </a:schemeClr>
          </a:solidFill>
          <a:ln w="9525">
            <a:noFill/>
          </a:ln>
        </p:spPr>
        <p:txBody>
          <a:bodyPr wrap="square">
            <a:spAutoFit/>
          </a:bodyPr>
          <a:lstStyle/>
          <a:p>
            <a:pPr algn="just" eaLnBrk="0" hangingPunct="0"/>
            <a:r>
              <a:rPr lang="vi-VN" sz="3200" b="1">
                <a:solidFill>
                  <a:srgbClr val="002060"/>
                </a:solidFill>
                <a:cs typeface="Arial" panose="020B0604020202020204" pitchFamily="34" charset="0"/>
              </a:rPr>
              <a:t>Hiểu</a:t>
            </a:r>
            <a:r>
              <a:rPr lang="en-US" sz="3200" b="1">
                <a:solidFill>
                  <a:srgbClr val="002060"/>
                </a:solidFill>
                <a:cs typeface="Arial" panose="020B0604020202020204" pitchFamily="34" charset="0"/>
              </a:rPr>
              <a:t> được:</a:t>
            </a:r>
            <a:r>
              <a:rPr lang="vi-VN" sz="3200" b="1">
                <a:solidFill>
                  <a:srgbClr val="002060"/>
                </a:solidFill>
                <a:cs typeface="Arial" panose="020B0604020202020204" pitchFamily="34" charset="0"/>
              </a:rPr>
              <a:t> </a:t>
            </a:r>
            <a:r>
              <a:rPr lang="vi-VN" sz="3200" b="1">
                <a:solidFill>
                  <a:srgbClr val="002060"/>
                </a:solidFill>
              </a:rPr>
              <a:t>Cần có ý thức bảo vệ và tôn trọng sự sống của các loài vật trong thế giới tự nhiên.</a:t>
            </a:r>
            <a:endParaRPr lang="en-US" sz="3200" b="1">
              <a:solidFill>
                <a:srgbClr val="002060"/>
              </a:solidFill>
            </a:endParaRPr>
          </a:p>
        </p:txBody>
      </p:sp>
    </p:spTree>
    <p:extLst>
      <p:ext uri="{BB962C8B-B14F-4D97-AF65-F5344CB8AC3E}">
        <p14:creationId xmlns:p14="http://schemas.microsoft.com/office/powerpoint/2010/main" val="152220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595423" y="978470"/>
            <a:ext cx="1123861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xíu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cẩn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vọng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Cloud 4">
            <a:extLst>
              <a:ext uri="{FF2B5EF4-FFF2-40B4-BE49-F238E27FC236}">
                <a16:creationId xmlns:a16="http://schemas.microsoft.com/office/drawing/2014/main" id="{DBB492AB-666B-4EF2-9409-EA2C4081BEBE}"/>
              </a:ext>
            </a:extLst>
          </p:cNvPr>
          <p:cNvSpPr/>
          <p:nvPr/>
        </p:nvSpPr>
        <p:spPr>
          <a:xfrm>
            <a:off x="8825024" y="0"/>
            <a:ext cx="2860158"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1977</Words>
  <Application>Microsoft Office PowerPoint</Application>
  <PresentationFormat>Widescreen</PresentationFormat>
  <Paragraphs>119</Paragraphs>
  <Slides>33</Slides>
  <Notes>10</Notes>
  <HiddenSlides>0</HiddenSlides>
  <MMClips>2</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33</vt:i4>
      </vt:variant>
    </vt:vector>
  </HeadingPairs>
  <TitlesOfParts>
    <vt:vector size="50" baseType="lpstr">
      <vt:lpstr>等线</vt:lpstr>
      <vt:lpstr>微软雅黑</vt:lpstr>
      <vt:lpstr>Arial</vt:lpstr>
      <vt:lpstr>Arial-Rounded</vt:lpstr>
      <vt:lpstr>Averta Std CY Bold</vt:lpstr>
      <vt:lpstr>Calibri</vt:lpstr>
      <vt:lpstr>Calibri Light</vt:lpstr>
      <vt:lpstr>DFPOP1-W9</vt:lpstr>
      <vt:lpstr>Quicksand Medium</vt:lpstr>
      <vt:lpstr>Times New Roman</vt:lpstr>
      <vt:lpstr>UTM Avo</vt:lpstr>
      <vt:lpstr>3_Office Theme</vt:lpstr>
      <vt:lpstr>包图主题2</vt:lpstr>
      <vt:lpstr>1_Office 主题​​</vt:lpstr>
      <vt:lpstr>Office 主题</vt:lpstr>
      <vt:lpstr>5_Office Theme</vt:lpstr>
      <vt:lpstr>Hoạt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huyền phạm</cp:lastModifiedBy>
  <cp:revision>7</cp:revision>
  <dcterms:created xsi:type="dcterms:W3CDTF">2021-08-03T09:45:05Z</dcterms:created>
  <dcterms:modified xsi:type="dcterms:W3CDTF">2024-03-17T12:46:12Z</dcterms:modified>
</cp:coreProperties>
</file>