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4" r:id="rId7"/>
    <p:sldId id="261" r:id="rId8"/>
    <p:sldId id="263" r:id="rId9"/>
    <p:sldId id="265" r:id="rId10"/>
    <p:sldId id="273" r:id="rId11"/>
    <p:sldId id="260" r:id="rId12"/>
    <p:sldId id="267" r:id="rId13"/>
    <p:sldId id="268" r:id="rId14"/>
    <p:sldId id="270" r:id="rId15"/>
    <p:sldId id="269" r:id="rId16"/>
    <p:sldId id="271" r:id="rId17"/>
  </p:sldIdLst>
  <p:sldSz cx="12192000" cy="6858000"/>
  <p:notesSz cx="6858000" cy="9144000"/>
  <p:embeddedFontLst>
    <p:embeddedFont>
      <p:font typeface="#9Slide03 Arima Madurai Black" panose="020B0604020202020204" charset="0"/>
      <p:bold r:id="rId18"/>
    </p:embeddedFont>
    <p:embeddedFont>
      <p:font typeface="#9Slide05 Aphrodite Pro" panose="020B0604020202020204" charset="0"/>
      <p:regular r:id="rId19"/>
    </p:embeddedFont>
    <p:embeddedFont>
      <p:font typeface="#9Slide07 HoneyCream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HP001 4 hàng" panose="020B0603050302020204" pitchFamily="34" charset="0"/>
      <p:regular r:id="rId27"/>
      <p:bold r:id="rId28"/>
    </p:embeddedFont>
    <p:embeddedFont>
      <p:font typeface="HP001 5 hàng" panose="020B0603050302020204" pitchFamily="34" charset="0"/>
      <p:regular r:id="rId29"/>
      <p:bold r:id="rId30"/>
    </p:embeddedFont>
    <p:embeddedFont>
      <p:font typeface="SVN-Newton" panose="02040603050506020204" pitchFamily="18" charset="0"/>
      <p:regular r:id="rId31"/>
    </p:embeddedFont>
    <p:embeddedFont>
      <p:font typeface="SVN-Poky's" panose="020B0606040200020203" pitchFamily="3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483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041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FA4D-B017-4A25-8D39-C4CB2717917E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9E0430-1D17-4777-A7FD-0718159E1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44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FA4D-B017-4A25-8D39-C4CB2717917E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9E0430-1D17-4777-A7FD-0718159E1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48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3">
            <a:extLst>
              <a:ext uri="{FF2B5EF4-FFF2-40B4-BE49-F238E27FC236}">
                <a16:creationId xmlns:a16="http://schemas.microsoft.com/office/drawing/2014/main" id="{263A6537-AFE7-4C72-8D5B-8030C89F9B3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E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30">
            <a:extLst>
              <a:ext uri="{FF2B5EF4-FFF2-40B4-BE49-F238E27FC236}">
                <a16:creationId xmlns:a16="http://schemas.microsoft.com/office/drawing/2014/main" id="{2101B455-4266-474A-B39B-88E442B15A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790" y="-235"/>
            <a:ext cx="12192000" cy="6858000"/>
          </a:xfrm>
          <a:prstGeom prst="rect">
            <a:avLst/>
          </a:prstGeom>
        </p:spPr>
      </p:pic>
      <p:grpSp>
        <p:nvGrpSpPr>
          <p:cNvPr id="9" name="组合 27">
            <a:extLst>
              <a:ext uri="{FF2B5EF4-FFF2-40B4-BE49-F238E27FC236}">
                <a16:creationId xmlns:a16="http://schemas.microsoft.com/office/drawing/2014/main" id="{3F9F0260-B1CE-4F6A-8ADB-23C95E03D353}"/>
              </a:ext>
            </a:extLst>
          </p:cNvPr>
          <p:cNvGrpSpPr/>
          <p:nvPr userDrawn="1"/>
        </p:nvGrpSpPr>
        <p:grpSpPr>
          <a:xfrm>
            <a:off x="215900" y="158963"/>
            <a:ext cx="11760200" cy="6540074"/>
            <a:chOff x="215900" y="158963"/>
            <a:chExt cx="11760200" cy="6540074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C77096DC-3956-441E-870A-084F417394FD}"/>
                </a:ext>
              </a:extLst>
            </p:cNvPr>
            <p:cNvSpPr/>
            <p:nvPr/>
          </p:nvSpPr>
          <p:spPr>
            <a:xfrm>
              <a:off x="215900" y="158963"/>
              <a:ext cx="11760200" cy="6540074"/>
            </a:xfrm>
            <a:custGeom>
              <a:avLst/>
              <a:gdLst>
                <a:gd name="connsiteX0" fmla="*/ 0 w 11760200"/>
                <a:gd name="connsiteY0" fmla="*/ 0 h 6432550"/>
                <a:gd name="connsiteX1" fmla="*/ 11760200 w 11760200"/>
                <a:gd name="connsiteY1" fmla="*/ 0 h 6432550"/>
                <a:gd name="connsiteX2" fmla="*/ 11760200 w 11760200"/>
                <a:gd name="connsiteY2" fmla="*/ 6432550 h 6432550"/>
                <a:gd name="connsiteX3" fmla="*/ 0 w 11760200"/>
                <a:gd name="connsiteY3" fmla="*/ 6432550 h 6432550"/>
                <a:gd name="connsiteX4" fmla="*/ 0 w 11760200"/>
                <a:gd name="connsiteY4" fmla="*/ 0 h 6432550"/>
                <a:gd name="connsiteX0" fmla="*/ 0 w 11760200"/>
                <a:gd name="connsiteY0" fmla="*/ 9525 h 6442075"/>
                <a:gd name="connsiteX1" fmla="*/ 5892800 w 11760200"/>
                <a:gd name="connsiteY1" fmla="*/ 0 h 6442075"/>
                <a:gd name="connsiteX2" fmla="*/ 11760200 w 11760200"/>
                <a:gd name="connsiteY2" fmla="*/ 9525 h 6442075"/>
                <a:gd name="connsiteX3" fmla="*/ 11760200 w 11760200"/>
                <a:gd name="connsiteY3" fmla="*/ 6442075 h 6442075"/>
                <a:gd name="connsiteX4" fmla="*/ 0 w 11760200"/>
                <a:gd name="connsiteY4" fmla="*/ 6442075 h 6442075"/>
                <a:gd name="connsiteX5" fmla="*/ 0 w 11760200"/>
                <a:gd name="connsiteY5" fmla="*/ 9525 h 6442075"/>
                <a:gd name="connsiteX0" fmla="*/ 0 w 11760200"/>
                <a:gd name="connsiteY0" fmla="*/ 9525 h 6442075"/>
                <a:gd name="connsiteX1" fmla="*/ 5892800 w 11760200"/>
                <a:gd name="connsiteY1" fmla="*/ 0 h 6442075"/>
                <a:gd name="connsiteX2" fmla="*/ 11760200 w 11760200"/>
                <a:gd name="connsiteY2" fmla="*/ 9525 h 6442075"/>
                <a:gd name="connsiteX3" fmla="*/ 11760200 w 11760200"/>
                <a:gd name="connsiteY3" fmla="*/ 6442075 h 6442075"/>
                <a:gd name="connsiteX4" fmla="*/ 0 w 11760200"/>
                <a:gd name="connsiteY4" fmla="*/ 6442075 h 6442075"/>
                <a:gd name="connsiteX5" fmla="*/ 0 w 11760200"/>
                <a:gd name="connsiteY5" fmla="*/ 9525 h 6442075"/>
                <a:gd name="connsiteX0" fmla="*/ 0 w 11760200"/>
                <a:gd name="connsiteY0" fmla="*/ 9525 h 6442075"/>
                <a:gd name="connsiteX1" fmla="*/ 5892800 w 11760200"/>
                <a:gd name="connsiteY1" fmla="*/ 0 h 6442075"/>
                <a:gd name="connsiteX2" fmla="*/ 11760200 w 11760200"/>
                <a:gd name="connsiteY2" fmla="*/ 9525 h 6442075"/>
                <a:gd name="connsiteX3" fmla="*/ 11760200 w 11760200"/>
                <a:gd name="connsiteY3" fmla="*/ 6442075 h 6442075"/>
                <a:gd name="connsiteX4" fmla="*/ 0 w 11760200"/>
                <a:gd name="connsiteY4" fmla="*/ 6442075 h 6442075"/>
                <a:gd name="connsiteX5" fmla="*/ 0 w 11760200"/>
                <a:gd name="connsiteY5" fmla="*/ 9525 h 6442075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0 w 11760200"/>
                <a:gd name="connsiteY4" fmla="*/ 6432550 h 6432550"/>
                <a:gd name="connsiteX5" fmla="*/ 0 w 11760200"/>
                <a:gd name="connsiteY5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80100 w 11760200"/>
                <a:gd name="connsiteY4" fmla="*/ 64293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80100 w 11760200"/>
                <a:gd name="connsiteY4" fmla="*/ 64293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47800 h 6480350"/>
                <a:gd name="connsiteX1" fmla="*/ 5892800 w 11760200"/>
                <a:gd name="connsiteY1" fmla="*/ 216075 h 6480350"/>
                <a:gd name="connsiteX2" fmla="*/ 11760200 w 11760200"/>
                <a:gd name="connsiteY2" fmla="*/ 47800 h 6480350"/>
                <a:gd name="connsiteX3" fmla="*/ 11760200 w 11760200"/>
                <a:gd name="connsiteY3" fmla="*/ 6480350 h 6480350"/>
                <a:gd name="connsiteX4" fmla="*/ 5892800 w 11760200"/>
                <a:gd name="connsiteY4" fmla="*/ 6400975 h 6480350"/>
                <a:gd name="connsiteX5" fmla="*/ 0 w 11760200"/>
                <a:gd name="connsiteY5" fmla="*/ 6480350 h 6480350"/>
                <a:gd name="connsiteX6" fmla="*/ 0 w 11760200"/>
                <a:gd name="connsiteY6" fmla="*/ 47800 h 6480350"/>
                <a:gd name="connsiteX0" fmla="*/ 0 w 11760200"/>
                <a:gd name="connsiteY0" fmla="*/ 47800 h 6480350"/>
                <a:gd name="connsiteX1" fmla="*/ 5892800 w 11760200"/>
                <a:gd name="connsiteY1" fmla="*/ 216075 h 6480350"/>
                <a:gd name="connsiteX2" fmla="*/ 11760200 w 11760200"/>
                <a:gd name="connsiteY2" fmla="*/ 47800 h 6480350"/>
                <a:gd name="connsiteX3" fmla="*/ 11760200 w 11760200"/>
                <a:gd name="connsiteY3" fmla="*/ 6480350 h 6480350"/>
                <a:gd name="connsiteX4" fmla="*/ 5892800 w 11760200"/>
                <a:gd name="connsiteY4" fmla="*/ 6400975 h 6480350"/>
                <a:gd name="connsiteX5" fmla="*/ 0 w 11760200"/>
                <a:gd name="connsiteY5" fmla="*/ 6480350 h 6480350"/>
                <a:gd name="connsiteX6" fmla="*/ 0 w 11760200"/>
                <a:gd name="connsiteY6" fmla="*/ 47800 h 6480350"/>
                <a:gd name="connsiteX0" fmla="*/ 0 w 11760200"/>
                <a:gd name="connsiteY0" fmla="*/ 91075 h 6523625"/>
                <a:gd name="connsiteX1" fmla="*/ 5892800 w 11760200"/>
                <a:gd name="connsiteY1" fmla="*/ 259350 h 6523625"/>
                <a:gd name="connsiteX2" fmla="*/ 11760200 w 11760200"/>
                <a:gd name="connsiteY2" fmla="*/ 91075 h 6523625"/>
                <a:gd name="connsiteX3" fmla="*/ 11760200 w 11760200"/>
                <a:gd name="connsiteY3" fmla="*/ 6523625 h 6523625"/>
                <a:gd name="connsiteX4" fmla="*/ 5892800 w 11760200"/>
                <a:gd name="connsiteY4" fmla="*/ 6444250 h 6523625"/>
                <a:gd name="connsiteX5" fmla="*/ 0 w 11760200"/>
                <a:gd name="connsiteY5" fmla="*/ 6523625 h 6523625"/>
                <a:gd name="connsiteX6" fmla="*/ 0 w 11760200"/>
                <a:gd name="connsiteY6" fmla="*/ 91075 h 6523625"/>
                <a:gd name="connsiteX0" fmla="*/ 0 w 11760200"/>
                <a:gd name="connsiteY0" fmla="*/ 107524 h 6540074"/>
                <a:gd name="connsiteX1" fmla="*/ 5892800 w 11760200"/>
                <a:gd name="connsiteY1" fmla="*/ 275799 h 6540074"/>
                <a:gd name="connsiteX2" fmla="*/ 11760200 w 11760200"/>
                <a:gd name="connsiteY2" fmla="*/ 107524 h 6540074"/>
                <a:gd name="connsiteX3" fmla="*/ 11760200 w 11760200"/>
                <a:gd name="connsiteY3" fmla="*/ 6540074 h 6540074"/>
                <a:gd name="connsiteX4" fmla="*/ 5892800 w 11760200"/>
                <a:gd name="connsiteY4" fmla="*/ 6460699 h 6540074"/>
                <a:gd name="connsiteX5" fmla="*/ 0 w 11760200"/>
                <a:gd name="connsiteY5" fmla="*/ 6540074 h 6540074"/>
                <a:gd name="connsiteX6" fmla="*/ 0 w 11760200"/>
                <a:gd name="connsiteY6" fmla="*/ 107524 h 6540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0200" h="6540074">
                  <a:moveTo>
                    <a:pt x="0" y="107524"/>
                  </a:moveTo>
                  <a:cubicBezTo>
                    <a:pt x="1964267" y="163616"/>
                    <a:pt x="2937933" y="-262893"/>
                    <a:pt x="5892800" y="275799"/>
                  </a:cubicBezTo>
                  <a:cubicBezTo>
                    <a:pt x="8699500" y="-224793"/>
                    <a:pt x="9804400" y="163616"/>
                    <a:pt x="11760200" y="107524"/>
                  </a:cubicBezTo>
                  <a:lnTo>
                    <a:pt x="11760200" y="6540074"/>
                  </a:lnTo>
                  <a:cubicBezTo>
                    <a:pt x="9804400" y="6513616"/>
                    <a:pt x="8064500" y="5890257"/>
                    <a:pt x="5892800" y="6460699"/>
                  </a:cubicBezTo>
                  <a:cubicBezTo>
                    <a:pt x="3712633" y="5953757"/>
                    <a:pt x="1964267" y="6513616"/>
                    <a:pt x="0" y="6540074"/>
                  </a:cubicBezTo>
                  <a:lnTo>
                    <a:pt x="0" y="1075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" name="直接连接符 29">
              <a:extLst>
                <a:ext uri="{FF2B5EF4-FFF2-40B4-BE49-F238E27FC236}">
                  <a16:creationId xmlns:a16="http://schemas.microsoft.com/office/drawing/2014/main" id="{559D6B5D-EE5C-4E42-85A6-57810ACC84B1}"/>
                </a:ext>
              </a:extLst>
            </p:cNvPr>
            <p:cNvCxnSpPr/>
            <p:nvPr/>
          </p:nvCxnSpPr>
          <p:spPr>
            <a:xfrm flipH="1">
              <a:off x="6089650" y="423756"/>
              <a:ext cx="12700" cy="6162888"/>
            </a:xfrm>
            <a:prstGeom prst="line">
              <a:avLst/>
            </a:prstGeom>
            <a:ln w="38100">
              <a:solidFill>
                <a:srgbClr val="73C8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图片 18">
            <a:extLst>
              <a:ext uri="{FF2B5EF4-FFF2-40B4-BE49-F238E27FC236}">
                <a16:creationId xmlns:a16="http://schemas.microsoft.com/office/drawing/2014/main" id="{E49E2A7F-0E0B-4C4A-9283-FE4A2E5B0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91761" y="4915785"/>
            <a:ext cx="1114029" cy="2100943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19405695-C3EB-4AB3-A262-C2C755C5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58"/>
            <a:ext cx="936172" cy="1557128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CE5E2E05-809A-4DEC-8AC1-D14AF99BE1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4375" y="6203813"/>
            <a:ext cx="1034142" cy="878056"/>
          </a:xfrm>
          <a:prstGeom prst="rect">
            <a:avLst/>
          </a:prstGeom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CE5E2E05-809A-4DEC-8AC1-D14AF99BE1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082210" y="6196993"/>
            <a:ext cx="1034142" cy="8780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231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3">
            <a:extLst>
              <a:ext uri="{FF2B5EF4-FFF2-40B4-BE49-F238E27FC236}">
                <a16:creationId xmlns:a16="http://schemas.microsoft.com/office/drawing/2014/main" id="{263A6537-AFE7-4C72-8D5B-8030C89F9B3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E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30">
            <a:extLst>
              <a:ext uri="{FF2B5EF4-FFF2-40B4-BE49-F238E27FC236}">
                <a16:creationId xmlns:a16="http://schemas.microsoft.com/office/drawing/2014/main" id="{2101B455-4266-474A-B39B-88E442B15A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790" y="-235"/>
            <a:ext cx="12192000" cy="6858000"/>
          </a:xfrm>
          <a:prstGeom prst="rect">
            <a:avLst/>
          </a:prstGeom>
        </p:spPr>
      </p:pic>
      <p:grpSp>
        <p:nvGrpSpPr>
          <p:cNvPr id="9" name="组合 27">
            <a:extLst>
              <a:ext uri="{FF2B5EF4-FFF2-40B4-BE49-F238E27FC236}">
                <a16:creationId xmlns:a16="http://schemas.microsoft.com/office/drawing/2014/main" id="{3F9F0260-B1CE-4F6A-8ADB-23C95E03D353}"/>
              </a:ext>
            </a:extLst>
          </p:cNvPr>
          <p:cNvGrpSpPr/>
          <p:nvPr userDrawn="1"/>
        </p:nvGrpSpPr>
        <p:grpSpPr>
          <a:xfrm>
            <a:off x="215900" y="158963"/>
            <a:ext cx="11760200" cy="6540074"/>
            <a:chOff x="215900" y="158963"/>
            <a:chExt cx="11760200" cy="6540074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C77096DC-3956-441E-870A-084F417394FD}"/>
                </a:ext>
              </a:extLst>
            </p:cNvPr>
            <p:cNvSpPr/>
            <p:nvPr/>
          </p:nvSpPr>
          <p:spPr>
            <a:xfrm>
              <a:off x="215900" y="158963"/>
              <a:ext cx="11760200" cy="6540074"/>
            </a:xfrm>
            <a:custGeom>
              <a:avLst/>
              <a:gdLst>
                <a:gd name="connsiteX0" fmla="*/ 0 w 11760200"/>
                <a:gd name="connsiteY0" fmla="*/ 0 h 6432550"/>
                <a:gd name="connsiteX1" fmla="*/ 11760200 w 11760200"/>
                <a:gd name="connsiteY1" fmla="*/ 0 h 6432550"/>
                <a:gd name="connsiteX2" fmla="*/ 11760200 w 11760200"/>
                <a:gd name="connsiteY2" fmla="*/ 6432550 h 6432550"/>
                <a:gd name="connsiteX3" fmla="*/ 0 w 11760200"/>
                <a:gd name="connsiteY3" fmla="*/ 6432550 h 6432550"/>
                <a:gd name="connsiteX4" fmla="*/ 0 w 11760200"/>
                <a:gd name="connsiteY4" fmla="*/ 0 h 6432550"/>
                <a:gd name="connsiteX0" fmla="*/ 0 w 11760200"/>
                <a:gd name="connsiteY0" fmla="*/ 9525 h 6442075"/>
                <a:gd name="connsiteX1" fmla="*/ 5892800 w 11760200"/>
                <a:gd name="connsiteY1" fmla="*/ 0 h 6442075"/>
                <a:gd name="connsiteX2" fmla="*/ 11760200 w 11760200"/>
                <a:gd name="connsiteY2" fmla="*/ 9525 h 6442075"/>
                <a:gd name="connsiteX3" fmla="*/ 11760200 w 11760200"/>
                <a:gd name="connsiteY3" fmla="*/ 6442075 h 6442075"/>
                <a:gd name="connsiteX4" fmla="*/ 0 w 11760200"/>
                <a:gd name="connsiteY4" fmla="*/ 6442075 h 6442075"/>
                <a:gd name="connsiteX5" fmla="*/ 0 w 11760200"/>
                <a:gd name="connsiteY5" fmla="*/ 9525 h 6442075"/>
                <a:gd name="connsiteX0" fmla="*/ 0 w 11760200"/>
                <a:gd name="connsiteY0" fmla="*/ 9525 h 6442075"/>
                <a:gd name="connsiteX1" fmla="*/ 5892800 w 11760200"/>
                <a:gd name="connsiteY1" fmla="*/ 0 h 6442075"/>
                <a:gd name="connsiteX2" fmla="*/ 11760200 w 11760200"/>
                <a:gd name="connsiteY2" fmla="*/ 9525 h 6442075"/>
                <a:gd name="connsiteX3" fmla="*/ 11760200 w 11760200"/>
                <a:gd name="connsiteY3" fmla="*/ 6442075 h 6442075"/>
                <a:gd name="connsiteX4" fmla="*/ 0 w 11760200"/>
                <a:gd name="connsiteY4" fmla="*/ 6442075 h 6442075"/>
                <a:gd name="connsiteX5" fmla="*/ 0 w 11760200"/>
                <a:gd name="connsiteY5" fmla="*/ 9525 h 6442075"/>
                <a:gd name="connsiteX0" fmla="*/ 0 w 11760200"/>
                <a:gd name="connsiteY0" fmla="*/ 9525 h 6442075"/>
                <a:gd name="connsiteX1" fmla="*/ 5892800 w 11760200"/>
                <a:gd name="connsiteY1" fmla="*/ 0 h 6442075"/>
                <a:gd name="connsiteX2" fmla="*/ 11760200 w 11760200"/>
                <a:gd name="connsiteY2" fmla="*/ 9525 h 6442075"/>
                <a:gd name="connsiteX3" fmla="*/ 11760200 w 11760200"/>
                <a:gd name="connsiteY3" fmla="*/ 6442075 h 6442075"/>
                <a:gd name="connsiteX4" fmla="*/ 0 w 11760200"/>
                <a:gd name="connsiteY4" fmla="*/ 6442075 h 6442075"/>
                <a:gd name="connsiteX5" fmla="*/ 0 w 11760200"/>
                <a:gd name="connsiteY5" fmla="*/ 9525 h 6442075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0 w 11760200"/>
                <a:gd name="connsiteY4" fmla="*/ 6432550 h 6432550"/>
                <a:gd name="connsiteX5" fmla="*/ 0 w 11760200"/>
                <a:gd name="connsiteY5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80100 w 11760200"/>
                <a:gd name="connsiteY4" fmla="*/ 64293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80100 w 11760200"/>
                <a:gd name="connsiteY4" fmla="*/ 64293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47800 h 6480350"/>
                <a:gd name="connsiteX1" fmla="*/ 5892800 w 11760200"/>
                <a:gd name="connsiteY1" fmla="*/ 216075 h 6480350"/>
                <a:gd name="connsiteX2" fmla="*/ 11760200 w 11760200"/>
                <a:gd name="connsiteY2" fmla="*/ 47800 h 6480350"/>
                <a:gd name="connsiteX3" fmla="*/ 11760200 w 11760200"/>
                <a:gd name="connsiteY3" fmla="*/ 6480350 h 6480350"/>
                <a:gd name="connsiteX4" fmla="*/ 5892800 w 11760200"/>
                <a:gd name="connsiteY4" fmla="*/ 6400975 h 6480350"/>
                <a:gd name="connsiteX5" fmla="*/ 0 w 11760200"/>
                <a:gd name="connsiteY5" fmla="*/ 6480350 h 6480350"/>
                <a:gd name="connsiteX6" fmla="*/ 0 w 11760200"/>
                <a:gd name="connsiteY6" fmla="*/ 47800 h 6480350"/>
                <a:gd name="connsiteX0" fmla="*/ 0 w 11760200"/>
                <a:gd name="connsiteY0" fmla="*/ 47800 h 6480350"/>
                <a:gd name="connsiteX1" fmla="*/ 5892800 w 11760200"/>
                <a:gd name="connsiteY1" fmla="*/ 216075 h 6480350"/>
                <a:gd name="connsiteX2" fmla="*/ 11760200 w 11760200"/>
                <a:gd name="connsiteY2" fmla="*/ 47800 h 6480350"/>
                <a:gd name="connsiteX3" fmla="*/ 11760200 w 11760200"/>
                <a:gd name="connsiteY3" fmla="*/ 6480350 h 6480350"/>
                <a:gd name="connsiteX4" fmla="*/ 5892800 w 11760200"/>
                <a:gd name="connsiteY4" fmla="*/ 6400975 h 6480350"/>
                <a:gd name="connsiteX5" fmla="*/ 0 w 11760200"/>
                <a:gd name="connsiteY5" fmla="*/ 6480350 h 6480350"/>
                <a:gd name="connsiteX6" fmla="*/ 0 w 11760200"/>
                <a:gd name="connsiteY6" fmla="*/ 47800 h 6480350"/>
                <a:gd name="connsiteX0" fmla="*/ 0 w 11760200"/>
                <a:gd name="connsiteY0" fmla="*/ 91075 h 6523625"/>
                <a:gd name="connsiteX1" fmla="*/ 5892800 w 11760200"/>
                <a:gd name="connsiteY1" fmla="*/ 259350 h 6523625"/>
                <a:gd name="connsiteX2" fmla="*/ 11760200 w 11760200"/>
                <a:gd name="connsiteY2" fmla="*/ 91075 h 6523625"/>
                <a:gd name="connsiteX3" fmla="*/ 11760200 w 11760200"/>
                <a:gd name="connsiteY3" fmla="*/ 6523625 h 6523625"/>
                <a:gd name="connsiteX4" fmla="*/ 5892800 w 11760200"/>
                <a:gd name="connsiteY4" fmla="*/ 6444250 h 6523625"/>
                <a:gd name="connsiteX5" fmla="*/ 0 w 11760200"/>
                <a:gd name="connsiteY5" fmla="*/ 6523625 h 6523625"/>
                <a:gd name="connsiteX6" fmla="*/ 0 w 11760200"/>
                <a:gd name="connsiteY6" fmla="*/ 91075 h 6523625"/>
                <a:gd name="connsiteX0" fmla="*/ 0 w 11760200"/>
                <a:gd name="connsiteY0" fmla="*/ 107524 h 6540074"/>
                <a:gd name="connsiteX1" fmla="*/ 5892800 w 11760200"/>
                <a:gd name="connsiteY1" fmla="*/ 275799 h 6540074"/>
                <a:gd name="connsiteX2" fmla="*/ 11760200 w 11760200"/>
                <a:gd name="connsiteY2" fmla="*/ 107524 h 6540074"/>
                <a:gd name="connsiteX3" fmla="*/ 11760200 w 11760200"/>
                <a:gd name="connsiteY3" fmla="*/ 6540074 h 6540074"/>
                <a:gd name="connsiteX4" fmla="*/ 5892800 w 11760200"/>
                <a:gd name="connsiteY4" fmla="*/ 6460699 h 6540074"/>
                <a:gd name="connsiteX5" fmla="*/ 0 w 11760200"/>
                <a:gd name="connsiteY5" fmla="*/ 6540074 h 6540074"/>
                <a:gd name="connsiteX6" fmla="*/ 0 w 11760200"/>
                <a:gd name="connsiteY6" fmla="*/ 107524 h 6540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0200" h="6540074">
                  <a:moveTo>
                    <a:pt x="0" y="107524"/>
                  </a:moveTo>
                  <a:cubicBezTo>
                    <a:pt x="1964267" y="163616"/>
                    <a:pt x="2937933" y="-262893"/>
                    <a:pt x="5892800" y="275799"/>
                  </a:cubicBezTo>
                  <a:cubicBezTo>
                    <a:pt x="8699500" y="-224793"/>
                    <a:pt x="9804400" y="163616"/>
                    <a:pt x="11760200" y="107524"/>
                  </a:cubicBezTo>
                  <a:lnTo>
                    <a:pt x="11760200" y="6540074"/>
                  </a:lnTo>
                  <a:cubicBezTo>
                    <a:pt x="9804400" y="6513616"/>
                    <a:pt x="8064500" y="5890257"/>
                    <a:pt x="5892800" y="6460699"/>
                  </a:cubicBezTo>
                  <a:cubicBezTo>
                    <a:pt x="3712633" y="5953757"/>
                    <a:pt x="1964267" y="6513616"/>
                    <a:pt x="0" y="6540074"/>
                  </a:cubicBezTo>
                  <a:lnTo>
                    <a:pt x="0" y="1075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" name="直接连接符 29">
              <a:extLst>
                <a:ext uri="{FF2B5EF4-FFF2-40B4-BE49-F238E27FC236}">
                  <a16:creationId xmlns:a16="http://schemas.microsoft.com/office/drawing/2014/main" id="{559D6B5D-EE5C-4E42-85A6-57810ACC84B1}"/>
                </a:ext>
              </a:extLst>
            </p:cNvPr>
            <p:cNvCxnSpPr/>
            <p:nvPr/>
          </p:nvCxnSpPr>
          <p:spPr>
            <a:xfrm flipH="1">
              <a:off x="6089650" y="423756"/>
              <a:ext cx="12700" cy="6162888"/>
            </a:xfrm>
            <a:prstGeom prst="line">
              <a:avLst/>
            </a:prstGeom>
            <a:ln w="38100">
              <a:solidFill>
                <a:srgbClr val="73C8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图片 18">
            <a:extLst>
              <a:ext uri="{FF2B5EF4-FFF2-40B4-BE49-F238E27FC236}">
                <a16:creationId xmlns:a16="http://schemas.microsoft.com/office/drawing/2014/main" id="{E49E2A7F-0E0B-4C4A-9283-FE4A2E5B0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91761" y="4915785"/>
            <a:ext cx="1114029" cy="2100943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19405695-C3EB-4AB3-A262-C2C755C5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58"/>
            <a:ext cx="936172" cy="1557128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CE5E2E05-809A-4DEC-8AC1-D14AF99BE1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4375" y="6203813"/>
            <a:ext cx="1034142" cy="878056"/>
          </a:xfrm>
          <a:prstGeom prst="rect">
            <a:avLst/>
          </a:prstGeom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CE5E2E05-809A-4DEC-8AC1-D14AF99BE1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082210" y="6196993"/>
            <a:ext cx="1034142" cy="878056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5950440" y="423756"/>
            <a:ext cx="190107" cy="60122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676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FA4D-B017-4A25-8D39-C4CB2717917E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9E0430-1D17-4777-A7FD-0718159E1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23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FA4D-B017-4A25-8D39-C4CB2717917E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9E0430-1D17-4777-A7FD-0718159E1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58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FA4D-B017-4A25-8D39-C4CB2717917E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9E0430-1D17-4777-A7FD-0718159E1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07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FA4D-B017-4A25-8D39-C4CB2717917E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9E0430-1D17-4777-A7FD-0718159E1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47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FA4D-B017-4A25-8D39-C4CB2717917E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9E0430-1D17-4777-A7FD-0718159E1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58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FA4D-B017-4A25-8D39-C4CB2717917E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9E0430-1D17-4777-A7FD-0718159E1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104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5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2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23" Type="http://schemas.openxmlformats.org/officeDocument/2006/relationships/image" Target="../media/image11.png"/><Relationship Id="rId28" Type="http://schemas.openxmlformats.org/officeDocument/2006/relationships/image" Target="../media/image16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Relationship Id="rId22" Type="http://schemas.openxmlformats.org/officeDocument/2006/relationships/image" Target="../media/image10.png"/><Relationship Id="rId27" Type="http://schemas.openxmlformats.org/officeDocument/2006/relationships/image" Target="../media/image15.png"/><Relationship Id="rId30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3">
            <a:extLst>
              <a:ext uri="{FF2B5EF4-FFF2-40B4-BE49-F238E27FC236}">
                <a16:creationId xmlns:a16="http://schemas.microsoft.com/office/drawing/2014/main" id="{263A6537-AFE7-4C72-8D5B-8030C89F9B3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E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id="{432122AE-2C63-4476-A488-121CF7EE8B6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00" y="-42538"/>
            <a:ext cx="12192000" cy="6858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0F148231-90FA-45FF-A003-31641AE9B23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043" y="7994"/>
            <a:ext cx="12192000" cy="6858000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19405695-C3EB-4AB3-A262-C2C755C5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58"/>
            <a:ext cx="936172" cy="1557128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CE5E2E05-809A-4DEC-8AC1-D14AF99BE1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3021" y="-14721"/>
            <a:ext cx="1034142" cy="878056"/>
          </a:xfrm>
          <a:prstGeom prst="rect">
            <a:avLst/>
          </a:prstGeom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id="{71727C80-BA09-40F4-B7D8-59B22BA397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6136" y="0"/>
            <a:ext cx="1284515" cy="1030456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C898C197-5498-415E-B0EE-9A83C3AC2E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0428" y="5577159"/>
            <a:ext cx="1095770" cy="1288201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id="{F08BE3D6-08B4-41A3-B4B0-8C252B4E19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8599" y="4564478"/>
            <a:ext cx="950744" cy="1001486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id="{7F06B5C3-4C38-479F-B87B-CA57F01119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3214" y="5791349"/>
            <a:ext cx="1262743" cy="1081372"/>
          </a:xfrm>
          <a:prstGeom prst="rect">
            <a:avLst/>
          </a:prstGeom>
        </p:spPr>
      </p:pic>
      <p:pic>
        <p:nvPicPr>
          <p:cNvPr id="16" name="图片 16">
            <a:extLst>
              <a:ext uri="{FF2B5EF4-FFF2-40B4-BE49-F238E27FC236}">
                <a16:creationId xmlns:a16="http://schemas.microsoft.com/office/drawing/2014/main" id="{F0D77264-9EBC-420F-A3E1-306895F85A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0242" y="3740999"/>
            <a:ext cx="3418115" cy="3117001"/>
          </a:xfrm>
          <a:prstGeom prst="rect">
            <a:avLst/>
          </a:prstGeom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id="{1F0C0603-7C09-476A-847D-430892FC96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1257" y="-14721"/>
            <a:ext cx="950743" cy="878056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E49E2A7F-0E0B-4C4A-9283-FE4A2E5B0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85171" y="1029985"/>
            <a:ext cx="1114029" cy="2100943"/>
          </a:xfrm>
          <a:prstGeom prst="rect">
            <a:avLst/>
          </a:prstGeom>
        </p:spPr>
      </p:pic>
      <p:pic>
        <p:nvPicPr>
          <p:cNvPr id="19" name="图片 19">
            <a:extLst>
              <a:ext uri="{FF2B5EF4-FFF2-40B4-BE49-F238E27FC236}">
                <a16:creationId xmlns:a16="http://schemas.microsoft.com/office/drawing/2014/main" id="{DF76EEB3-FA04-4E96-8D0C-30DE0B28E6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4086" y="3028797"/>
            <a:ext cx="1114029" cy="1099459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260AAB0A-2507-4F0A-86D5-67DF6E209B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107" y="801384"/>
            <a:ext cx="1741714" cy="1926772"/>
          </a:xfrm>
          <a:prstGeom prst="rect">
            <a:avLst/>
          </a:prstGeom>
        </p:spPr>
      </p:pic>
      <p:pic>
        <p:nvPicPr>
          <p:cNvPr id="21" name="图片 39">
            <a:extLst>
              <a:ext uri="{FF2B5EF4-FFF2-40B4-BE49-F238E27FC236}">
                <a16:creationId xmlns:a16="http://schemas.microsoft.com/office/drawing/2014/main" id="{F4055C42-907C-4F0A-8670-90109A38A1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571227" flipH="1">
            <a:off x="606881" y="4525832"/>
            <a:ext cx="1285954" cy="2709174"/>
          </a:xfrm>
          <a:prstGeom prst="rect">
            <a:avLst/>
          </a:prstGeom>
        </p:spPr>
      </p:pic>
      <p:pic>
        <p:nvPicPr>
          <p:cNvPr id="22" name="图片 20">
            <a:extLst>
              <a:ext uri="{FF2B5EF4-FFF2-40B4-BE49-F238E27FC236}">
                <a16:creationId xmlns:a16="http://schemas.microsoft.com/office/drawing/2014/main" id="{5BAE110D-AAEE-41A7-BB86-7BE746758B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213" y="4523012"/>
            <a:ext cx="950744" cy="20029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8470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0.png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2">
            <a:extLst>
              <a:ext uri="{FF2B5EF4-FFF2-40B4-BE49-F238E27FC236}">
                <a16:creationId xmlns:a16="http://schemas.microsoft.com/office/drawing/2014/main" id="{FEFCF515-57F9-42DD-A15E-D20D7C6E08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995696" y="4233693"/>
            <a:ext cx="4182514" cy="2617524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3E51F534-8342-46C3-851E-F571FBADBE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9885" y="0"/>
            <a:ext cx="4937315" cy="1726671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44289225-26DF-4632-89E1-70FA3603B7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10" y="4535186"/>
            <a:ext cx="3467743" cy="2322814"/>
          </a:xfrm>
          <a:prstGeom prst="rect">
            <a:avLst/>
          </a:prstGeom>
        </p:spPr>
      </p:pic>
      <p:pic>
        <p:nvPicPr>
          <p:cNvPr id="7" name="图片 30">
            <a:extLst>
              <a:ext uri="{FF2B5EF4-FFF2-40B4-BE49-F238E27FC236}">
                <a16:creationId xmlns:a16="http://schemas.microsoft.com/office/drawing/2014/main" id="{ECFE364B-0165-498A-A820-6C4F60E4EF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4408"/>
            <a:ext cx="3958194" cy="6301556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2" y="-24796"/>
            <a:ext cx="1450596" cy="145059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1091395" y="1015018"/>
            <a:ext cx="2811440" cy="1105510"/>
            <a:chOff x="-856881" y="1091821"/>
            <a:chExt cx="2811440" cy="1105510"/>
          </a:xfrm>
        </p:grpSpPr>
        <p:sp>
          <p:nvSpPr>
            <p:cNvPr id="10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11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393534" y="1448705"/>
            <a:ext cx="5520845" cy="930560"/>
            <a:chOff x="2622493" y="2097740"/>
            <a:chExt cx="5393792" cy="805053"/>
          </a:xfrm>
        </p:grpSpPr>
        <p:sp>
          <p:nvSpPr>
            <p:cNvPr id="15" name="TextBox 14"/>
            <p:cNvSpPr txBox="1"/>
            <p:nvPr/>
          </p:nvSpPr>
          <p:spPr>
            <a:xfrm>
              <a:off x="2622494" y="2103995"/>
              <a:ext cx="5393791" cy="798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ln w="136525">
                    <a:solidFill>
                      <a:schemeClr val="accent2">
                        <a:lumMod val="20000"/>
                        <a:lumOff val="80000"/>
                      </a:schemeClr>
                    </a:solidFill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Tiết  3: Viết 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622493" y="2097740"/>
              <a:ext cx="5393791" cy="798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Tiết  3: Viết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372739" y="3283087"/>
            <a:ext cx="5729714" cy="1594362"/>
            <a:chOff x="3092228" y="2780831"/>
            <a:chExt cx="5729714" cy="1594362"/>
          </a:xfrm>
        </p:grpSpPr>
        <p:sp>
          <p:nvSpPr>
            <p:cNvPr id="12" name="TextBox 11"/>
            <p:cNvSpPr txBox="1"/>
            <p:nvPr/>
          </p:nvSpPr>
          <p:spPr>
            <a:xfrm>
              <a:off x="3092229" y="2780831"/>
              <a:ext cx="572971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>
                  <a:ln w="288925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</a:rPr>
                <a:t>Chữ hoa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92228" y="2805533"/>
              <a:ext cx="572971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</a:rPr>
                <a:t>Chữ hoa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735154" y="2886692"/>
            <a:ext cx="2703597" cy="2694002"/>
            <a:chOff x="5490834" y="4542136"/>
            <a:chExt cx="2703597" cy="2694002"/>
          </a:xfrm>
        </p:grpSpPr>
        <p:sp>
          <p:nvSpPr>
            <p:cNvPr id="13" name="TextBox 12"/>
            <p:cNvSpPr txBox="1"/>
            <p:nvPr/>
          </p:nvSpPr>
          <p:spPr>
            <a:xfrm>
              <a:off x="5490834" y="4542136"/>
              <a:ext cx="2703597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 b="1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5 hàng" panose="020B0603050302020204" pitchFamily="34" charset="0"/>
                </a:rPr>
                <a:t>T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490834" y="4589260"/>
              <a:ext cx="2703597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 b="1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5 hàng" panose="020B0603050302020204" pitchFamily="34" charset="0"/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964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 descr="图片包含 游戏机, 桌子&#10;&#10;描述已自动生成">
            <a:extLst>
              <a:ext uri="{FF2B5EF4-FFF2-40B4-BE49-F238E27FC236}">
                <a16:creationId xmlns:a16="http://schemas.microsoft.com/office/drawing/2014/main" id="{3EA7AAC1-1B28-55F1-87E7-76FF4F8BB7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16" y="-80414"/>
            <a:ext cx="5646902" cy="5648493"/>
          </a:xfrm>
          <a:prstGeom prst="rect">
            <a:avLst/>
          </a:prstGeom>
        </p:spPr>
      </p:pic>
      <p:pic>
        <p:nvPicPr>
          <p:cNvPr id="3" name="图片 4" descr="图片包含 游戏机, 房间&#10;&#10;描述已自动生成">
            <a:extLst>
              <a:ext uri="{FF2B5EF4-FFF2-40B4-BE49-F238E27FC236}">
                <a16:creationId xmlns:a16="http://schemas.microsoft.com/office/drawing/2014/main" id="{4E6710CA-C47C-177F-AB7F-632455C2A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928" y="-80414"/>
            <a:ext cx="2414072" cy="2414072"/>
          </a:xfrm>
          <a:prstGeom prst="rect">
            <a:avLst/>
          </a:prstGeom>
        </p:spPr>
      </p:pic>
      <p:pic>
        <p:nvPicPr>
          <p:cNvPr id="4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218" y="2143657"/>
            <a:ext cx="4986294" cy="498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1613376" y="2143657"/>
            <a:ext cx="4184449" cy="193899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Tập</a:t>
            </a:r>
            <a:r>
              <a:rPr lang="en-US" sz="6000" b="1" dirty="0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viết</a:t>
            </a:r>
            <a:r>
              <a:rPr lang="en-US" sz="6000" b="1" dirty="0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vào</a:t>
            </a:r>
            <a:r>
              <a:rPr lang="en-US" sz="6000" b="1" dirty="0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bảng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F916A910-9000-4DF2-8A77-6EF76FBD0E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50499" y="5025917"/>
            <a:ext cx="4088930" cy="181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0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id="{FEFCF515-57F9-42DD-A15E-D20D7C6E08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66670"/>
            <a:ext cx="3622431" cy="4491330"/>
          </a:xfrm>
          <a:prstGeom prst="rect">
            <a:avLst/>
          </a:prstGeom>
        </p:spPr>
      </p:pic>
      <p:pic>
        <p:nvPicPr>
          <p:cNvPr id="5" name="图片 11">
            <a:extLst>
              <a:ext uri="{FF2B5EF4-FFF2-40B4-BE49-F238E27FC236}">
                <a16:creationId xmlns:a16="http://schemas.microsoft.com/office/drawing/2014/main" id="{14194F61-653A-4CF8-9D12-5E6569EC41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2062" y="2558540"/>
            <a:ext cx="4829420" cy="48294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23266" y="1784339"/>
            <a:ext cx="4005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>
                <a:solidFill>
                  <a:srgbClr val="FF0066"/>
                </a:solidFill>
                <a:latin typeface="UTM Guanine" panose="02040603050506020204" pitchFamily="18" charset="0"/>
              </a:rPr>
              <a:t>Hoạt động 2: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22431" y="2691171"/>
            <a:ext cx="60677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Hướng dẫn viết câu ứng dụng </a:t>
            </a:r>
          </a:p>
        </p:txBody>
      </p:sp>
    </p:spTree>
    <p:extLst>
      <p:ext uri="{BB962C8B-B14F-4D97-AF65-F5344CB8AC3E}">
        <p14:creationId xmlns:p14="http://schemas.microsoft.com/office/powerpoint/2010/main" val="2527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41956" y="622245"/>
            <a:ext cx="5307512" cy="1038616"/>
            <a:chOff x="3044918" y="203330"/>
            <a:chExt cx="5307512" cy="1038616"/>
          </a:xfrm>
        </p:grpSpPr>
        <p:sp>
          <p:nvSpPr>
            <p:cNvPr id="3" name="Freeform: Shape 49">
              <a:extLst>
                <a:ext uri="{FF2B5EF4-FFF2-40B4-BE49-F238E27FC236}">
                  <a16:creationId xmlns:a16="http://schemas.microsoft.com/office/drawing/2014/main" id="{8876CCDB-58AA-4536-9D38-D0E6638F0CA5}"/>
                </a:ext>
              </a:extLst>
            </p:cNvPr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VIẾT ỨNG DỤNG</a:t>
              </a:r>
            </a:p>
          </p:txBody>
        </p:sp>
      </p:grp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06"/>
          <a:stretch/>
        </p:blipFill>
        <p:spPr bwMode="auto">
          <a:xfrm>
            <a:off x="1323431" y="1934074"/>
            <a:ext cx="8544563" cy="184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09561" y="2520202"/>
            <a:ext cx="97328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Tay làm hàm nhai, tay quai miệng trễ.</a:t>
            </a:r>
            <a:endParaRPr lang="en-US" sz="3600" b="1" dirty="0">
              <a:solidFill>
                <a:srgbClr val="CC0099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  <a:p>
            <a:endParaRPr lang="en-US" sz="3600" b="1" dirty="0">
              <a:solidFill>
                <a:srgbClr val="CC0099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7854" y="3869949"/>
            <a:ext cx="7703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a)  Chữ cái nào được viết hoa?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8043900" y="3738791"/>
            <a:ext cx="2553070" cy="9233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HP001 4 hàng" pitchFamily="34" charset="0"/>
                <a:sym typeface="Wingdings" panose="05000000000000000000" pitchFamily="2" charset="2"/>
              </a:rPr>
              <a:t>T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916" y="4516280"/>
            <a:ext cx="10798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b) Khoảng cách giữa các chữ ghi tiếng như thế nào?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427618" y="5691882"/>
            <a:ext cx="11341606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Khoảng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giữa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ghi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tiếng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1 con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o.</a:t>
            </a:r>
            <a:endParaRPr lang="vi-VN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90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92755" y="622245"/>
            <a:ext cx="5307512" cy="1038616"/>
            <a:chOff x="3044918" y="203330"/>
            <a:chExt cx="5307512" cy="1038616"/>
          </a:xfrm>
        </p:grpSpPr>
        <p:sp>
          <p:nvSpPr>
            <p:cNvPr id="3" name="Freeform: Shape 49">
              <a:extLst>
                <a:ext uri="{FF2B5EF4-FFF2-40B4-BE49-F238E27FC236}">
                  <a16:creationId xmlns:a16="http://schemas.microsoft.com/office/drawing/2014/main" id="{8876CCDB-58AA-4536-9D38-D0E6638F0CA5}"/>
                </a:ext>
              </a:extLst>
            </p:cNvPr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VIẾT ỨNG DỤNG</a:t>
              </a:r>
            </a:p>
          </p:txBody>
        </p:sp>
      </p:grp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06"/>
          <a:stretch/>
        </p:blipFill>
        <p:spPr bwMode="auto">
          <a:xfrm>
            <a:off x="1323431" y="1934074"/>
            <a:ext cx="8544563" cy="184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7263606" y="4472265"/>
            <a:ext cx="4741604" cy="9233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HP001 4 hàng" pitchFamily="34" charset="0"/>
                <a:sym typeface="Wingdings" panose="05000000000000000000" pitchFamily="2" charset="2"/>
              </a:rPr>
              <a:t>q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0916" y="3953079"/>
            <a:ext cx="6661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c)  Chữ cái nào cao 2,5 ô li?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7276668" y="3874358"/>
            <a:ext cx="4741604" cy="9233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HP001 4 hàng" pitchFamily="34" charset="0"/>
                <a:sym typeface="Wingdings" panose="05000000000000000000" pitchFamily="2" charset="2"/>
              </a:rPr>
              <a:t>T,h,l,g,y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3978" y="4599410"/>
            <a:ext cx="6648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d) Chữ cái nào cao 2 ô li?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09561" y="2537787"/>
            <a:ext cx="97328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Tay làm hàm nhai, tay quai miệng trễ.</a:t>
            </a:r>
            <a:endParaRPr lang="en-US" sz="3600" b="1" dirty="0">
              <a:solidFill>
                <a:srgbClr val="CC0099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  <a:p>
            <a:endParaRPr lang="en-US" sz="3600" b="1" dirty="0">
              <a:solidFill>
                <a:srgbClr val="CC0099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7276668" y="5197317"/>
            <a:ext cx="4741604" cy="9233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HP001 4 hàng" pitchFamily="34" charset="0"/>
                <a:sym typeface="Wingdings" panose="05000000000000000000" pitchFamily="2" charset="2"/>
              </a:rPr>
              <a:t>t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7040" y="5324462"/>
            <a:ext cx="6648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e) Chữ cái nào cao 1,5 ô li?</a:t>
            </a:r>
          </a:p>
        </p:txBody>
      </p:sp>
    </p:spTree>
    <p:extLst>
      <p:ext uri="{BB962C8B-B14F-4D97-AF65-F5344CB8AC3E}">
        <p14:creationId xmlns:p14="http://schemas.microsoft.com/office/powerpoint/2010/main" val="72130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92755" y="270547"/>
            <a:ext cx="5307512" cy="1038616"/>
            <a:chOff x="3044918" y="203330"/>
            <a:chExt cx="5307512" cy="1038616"/>
          </a:xfrm>
        </p:grpSpPr>
        <p:sp>
          <p:nvSpPr>
            <p:cNvPr id="3" name="Freeform: Shape 49">
              <a:extLst>
                <a:ext uri="{FF2B5EF4-FFF2-40B4-BE49-F238E27FC236}">
                  <a16:creationId xmlns:a16="http://schemas.microsoft.com/office/drawing/2014/main" id="{8876CCDB-58AA-4536-9D38-D0E6638F0CA5}"/>
                </a:ext>
              </a:extLst>
            </p:cNvPr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VIẾT ỨNG DỤNG</a:t>
              </a:r>
            </a:p>
          </p:txBody>
        </p:sp>
      </p:grp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06"/>
          <a:stretch/>
        </p:blipFill>
        <p:spPr bwMode="auto">
          <a:xfrm>
            <a:off x="1323431" y="1388951"/>
            <a:ext cx="8544563" cy="184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409561" y="1992664"/>
            <a:ext cx="97328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Tay làm hàm nhai, tay quai miệng trễ.</a:t>
            </a:r>
            <a:endParaRPr lang="en-US" sz="3600" b="1" dirty="0">
              <a:solidFill>
                <a:srgbClr val="CC0099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  <a:p>
            <a:endParaRPr lang="en-US" sz="3600" b="1" dirty="0">
              <a:solidFill>
                <a:srgbClr val="CC0099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787853" y="3749637"/>
            <a:ext cx="10681335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/>
            <a:r>
              <a:rPr lang="vi-VN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Dấu huyền trên chữ a (làm), chữ a (hàm), dấu nặng dưới chữ ê (miệng), dấu ngã trên chữ ê (trễ).</a:t>
            </a:r>
            <a:endParaRPr lang="vi-VN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7853" y="3279709"/>
            <a:ext cx="11112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UTM Avo" panose="02040603050506020204" pitchFamily="18" charset="0"/>
              </a:rPr>
              <a:t>g) Cách đặt dấu thanh ở trên các chữ cái: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2664" y="4816365"/>
            <a:ext cx="11112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UTM Avo" panose="02040603050506020204" pitchFamily="18" charset="0"/>
              </a:rPr>
              <a:t>h) Vị trí đặt dấu phẩy, dấu chấm: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832664" y="5311057"/>
            <a:ext cx="10681335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indent="-457200" algn="just">
              <a:buFont typeface="Wingdings" panose="05000000000000000000" pitchFamily="2" charset="2"/>
              <a:buChar char="à"/>
            </a:pP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- Dấu phẩy ngay sau chữ cái </a:t>
            </a:r>
            <a:r>
              <a:rPr lang="en-US" sz="3200" i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i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của tiếng </a:t>
            </a:r>
            <a:r>
              <a:rPr lang="en-US" sz="3200" i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nhai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   - Dấu chấm ngay sau chữ cái </a:t>
            </a:r>
            <a:r>
              <a:rPr lang="en-US" sz="3200" i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ê</a:t>
            </a:r>
            <a:r>
              <a:rPr lang="en-US" sz="3200" i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của tiếng </a:t>
            </a:r>
            <a:r>
              <a:rPr lang="en-US" sz="3200" i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trễ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.</a:t>
            </a:r>
            <a:endParaRPr lang="vi-VN" sz="320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52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 descr="图片包含 游戏机, 桌子&#10;&#10;描述已自动生成">
            <a:extLst>
              <a:ext uri="{FF2B5EF4-FFF2-40B4-BE49-F238E27FC236}">
                <a16:creationId xmlns:a16="http://schemas.microsoft.com/office/drawing/2014/main" id="{3EA7AAC1-1B28-55F1-87E7-76FF4F8BB7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16" y="-80414"/>
            <a:ext cx="5646902" cy="5648493"/>
          </a:xfrm>
          <a:prstGeom prst="rect">
            <a:avLst/>
          </a:prstGeom>
        </p:spPr>
      </p:pic>
      <p:pic>
        <p:nvPicPr>
          <p:cNvPr id="3" name="图片 4" descr="图片包含 游戏机, 房间&#10;&#10;描述已自动生成">
            <a:extLst>
              <a:ext uri="{FF2B5EF4-FFF2-40B4-BE49-F238E27FC236}">
                <a16:creationId xmlns:a16="http://schemas.microsoft.com/office/drawing/2014/main" id="{4E6710CA-C47C-177F-AB7F-632455C2A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928" y="-80414"/>
            <a:ext cx="2414072" cy="2414072"/>
          </a:xfrm>
          <a:prstGeom prst="rect">
            <a:avLst/>
          </a:prstGeom>
        </p:spPr>
      </p:pic>
      <p:pic>
        <p:nvPicPr>
          <p:cNvPr id="4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218" y="2143657"/>
            <a:ext cx="4986294" cy="498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1911551" y="2117469"/>
            <a:ext cx="3442432" cy="193899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iết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vở</a:t>
            </a:r>
            <a:r>
              <a:rPr lang="vi-VN" sz="6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tập viết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F916A910-9000-4DF2-8A77-6EF76FBD0E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50499" y="5025917"/>
            <a:ext cx="4088930" cy="181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8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id="{33835831-FE01-AF1F-2BE8-010DEF9982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31" b="18006"/>
          <a:stretch/>
        </p:blipFill>
        <p:spPr>
          <a:xfrm>
            <a:off x="3272696" y="788709"/>
            <a:ext cx="8492837" cy="60692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73626" y="1598625"/>
            <a:ext cx="5512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SVN-Poky's" panose="020B0606040200020203" pitchFamily="34" charset="0"/>
              </a:rPr>
              <a:t>D</a:t>
            </a:r>
            <a:r>
              <a:rPr lang="en-US" sz="7200" dirty="0">
                <a:solidFill>
                  <a:srgbClr val="00B0F0"/>
                </a:solidFill>
                <a:latin typeface="SVN-Poky's" panose="020B0606040200020203" pitchFamily="34" charset="0"/>
              </a:rPr>
              <a:t>Ặ</a:t>
            </a:r>
            <a:r>
              <a:rPr lang="en-US" sz="7200" dirty="0">
                <a:solidFill>
                  <a:srgbClr val="FFFF00"/>
                </a:solidFill>
                <a:latin typeface="SVN-Poky's" panose="020B0606040200020203" pitchFamily="34" charset="0"/>
              </a:rPr>
              <a:t>N</a:t>
            </a:r>
            <a:r>
              <a:rPr lang="en-US" sz="7200" dirty="0">
                <a:latin typeface="SVN-Poky's" panose="020B0606040200020203" pitchFamily="34" charset="0"/>
              </a:rPr>
              <a:t> </a:t>
            </a:r>
            <a:r>
              <a:rPr lang="en-US" sz="7200" dirty="0">
                <a:solidFill>
                  <a:srgbClr val="CC0099"/>
                </a:solidFill>
                <a:latin typeface="SVN-Poky's" panose="020B0606040200020203" pitchFamily="34" charset="0"/>
              </a:rPr>
              <a:t>D</a:t>
            </a:r>
            <a:r>
              <a:rPr lang="en-US" sz="7200" dirty="0">
                <a:solidFill>
                  <a:srgbClr val="66FF33"/>
                </a:solidFill>
                <a:latin typeface="SVN-Poky's" panose="020B0606040200020203" pitchFamily="34" charset="0"/>
              </a:rPr>
              <a:t>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44870" y="2798954"/>
            <a:ext cx="53484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440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Luyện viết lại chữ hoa </a:t>
            </a:r>
            <a:r>
              <a:rPr lang="en-US" sz="44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T</a:t>
            </a:r>
            <a:r>
              <a:rPr lang="en-US" sz="440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01353" y="4785969"/>
            <a:ext cx="55630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- Chuẩn bị tiết 4.</a:t>
            </a:r>
          </a:p>
          <a:p>
            <a:endParaRPr lang="en-US" sz="4400"/>
          </a:p>
        </p:txBody>
      </p:sp>
      <p:pic>
        <p:nvPicPr>
          <p:cNvPr id="6" name="图片 11">
            <a:extLst>
              <a:ext uri="{FF2B5EF4-FFF2-40B4-BE49-F238E27FC236}">
                <a16:creationId xmlns:a16="http://schemas.microsoft.com/office/drawing/2014/main" id="{882BF9E7-FA62-4CA5-97FF-63B744C870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474" y="2268416"/>
            <a:ext cx="3818658" cy="477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263A6537-AFE7-4C72-8D5B-8030C89F9B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E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10">
            <a:extLst>
              <a:ext uri="{FF2B5EF4-FFF2-40B4-BE49-F238E27FC236}">
                <a16:creationId xmlns:a16="http://schemas.microsoft.com/office/drawing/2014/main" id="{71727C80-BA09-40F4-B7D8-59B22BA397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6136" y="0"/>
            <a:ext cx="1284515" cy="1030456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id="{7F06B5C3-4C38-479F-B87B-CA57F01119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3214" y="5791349"/>
            <a:ext cx="1262743" cy="1081372"/>
          </a:xfrm>
          <a:prstGeom prst="rect">
            <a:avLst/>
          </a:prstGeom>
        </p:spPr>
      </p:pic>
      <p:pic>
        <p:nvPicPr>
          <p:cNvPr id="5" name="图片 17">
            <a:extLst>
              <a:ext uri="{FF2B5EF4-FFF2-40B4-BE49-F238E27FC236}">
                <a16:creationId xmlns:a16="http://schemas.microsoft.com/office/drawing/2014/main" id="{1F0C0603-7C09-476A-847D-430892FC96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1257" y="-14721"/>
            <a:ext cx="950743" cy="878056"/>
          </a:xfrm>
          <a:prstGeom prst="rect">
            <a:avLst/>
          </a:prstGeom>
        </p:spPr>
      </p:pic>
      <p:grpSp>
        <p:nvGrpSpPr>
          <p:cNvPr id="6" name="组合 21">
            <a:extLst>
              <a:ext uri="{FF2B5EF4-FFF2-40B4-BE49-F238E27FC236}">
                <a16:creationId xmlns:a16="http://schemas.microsoft.com/office/drawing/2014/main" id="{518E28AB-643C-4E4C-9C6B-6252778679C2}"/>
              </a:ext>
            </a:extLst>
          </p:cNvPr>
          <p:cNvGrpSpPr/>
          <p:nvPr/>
        </p:nvGrpSpPr>
        <p:grpSpPr>
          <a:xfrm>
            <a:off x="3561906" y="175413"/>
            <a:ext cx="8414193" cy="6523625"/>
            <a:chOff x="3561906" y="175413"/>
            <a:chExt cx="8414193" cy="6523625"/>
          </a:xfrm>
        </p:grpSpPr>
        <p:sp>
          <p:nvSpPr>
            <p:cNvPr id="7" name="任意多边形 5">
              <a:extLst>
                <a:ext uri="{FF2B5EF4-FFF2-40B4-BE49-F238E27FC236}">
                  <a16:creationId xmlns:a16="http://schemas.microsoft.com/office/drawing/2014/main" id="{D5F5C4A3-772F-4C73-8B0B-7EAFFC1EB597}"/>
                </a:ext>
              </a:extLst>
            </p:cNvPr>
            <p:cNvSpPr/>
            <p:nvPr/>
          </p:nvSpPr>
          <p:spPr>
            <a:xfrm>
              <a:off x="3561906" y="175413"/>
              <a:ext cx="8414193" cy="6523625"/>
            </a:xfrm>
            <a:custGeom>
              <a:avLst/>
              <a:gdLst>
                <a:gd name="connsiteX0" fmla="*/ 3031406 w 6324600"/>
                <a:gd name="connsiteY0" fmla="*/ 910 h 6523625"/>
                <a:gd name="connsiteX1" fmla="*/ 6324600 w 6324600"/>
                <a:gd name="connsiteY1" fmla="*/ 91075 h 6523625"/>
                <a:gd name="connsiteX2" fmla="*/ 6324600 w 6324600"/>
                <a:gd name="connsiteY2" fmla="*/ 6523625 h 6523625"/>
                <a:gd name="connsiteX3" fmla="*/ 457200 w 6324600"/>
                <a:gd name="connsiteY3" fmla="*/ 6444250 h 6523625"/>
                <a:gd name="connsiteX4" fmla="*/ 53321 w 6324600"/>
                <a:gd name="connsiteY4" fmla="*/ 6361310 h 6523625"/>
                <a:gd name="connsiteX5" fmla="*/ 0 w 6324600"/>
                <a:gd name="connsiteY5" fmla="*/ 6353166 h 6523625"/>
                <a:gd name="connsiteX6" fmla="*/ 0 w 6324600"/>
                <a:gd name="connsiteY6" fmla="*/ 181898 h 6523625"/>
                <a:gd name="connsiteX7" fmla="*/ 457200 w 6324600"/>
                <a:gd name="connsiteY7" fmla="*/ 259350 h 6523625"/>
                <a:gd name="connsiteX8" fmla="*/ 3031406 w 6324600"/>
                <a:gd name="connsiteY8" fmla="*/ 910 h 652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24600" h="6523625">
                  <a:moveTo>
                    <a:pt x="3031406" y="910"/>
                  </a:moveTo>
                  <a:cubicBezTo>
                    <a:pt x="4212233" y="-12443"/>
                    <a:pt x="5102225" y="126133"/>
                    <a:pt x="6324600" y="91075"/>
                  </a:cubicBezTo>
                  <a:lnTo>
                    <a:pt x="6324600" y="6523625"/>
                  </a:lnTo>
                  <a:cubicBezTo>
                    <a:pt x="4368800" y="6497167"/>
                    <a:pt x="2628900" y="5873808"/>
                    <a:pt x="457200" y="6444250"/>
                  </a:cubicBezTo>
                  <a:cubicBezTo>
                    <a:pt x="320940" y="6412566"/>
                    <a:pt x="186366" y="6385050"/>
                    <a:pt x="53321" y="6361310"/>
                  </a:cubicBezTo>
                  <a:lnTo>
                    <a:pt x="0" y="6353166"/>
                  </a:lnTo>
                  <a:lnTo>
                    <a:pt x="0" y="181898"/>
                  </a:lnTo>
                  <a:lnTo>
                    <a:pt x="457200" y="259350"/>
                  </a:lnTo>
                  <a:cubicBezTo>
                    <a:pt x="1509713" y="71628"/>
                    <a:pt x="2322910" y="8922"/>
                    <a:pt x="3031406" y="9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3号-英雄黑体" panose="00000500000000000000" pitchFamily="2" charset="-122"/>
                <a:ea typeface="字魂3号-英雄黑体" panose="00000500000000000000" pitchFamily="2" charset="-122"/>
              </a:endParaRPr>
            </a:p>
          </p:txBody>
        </p:sp>
        <p:cxnSp>
          <p:nvCxnSpPr>
            <p:cNvPr id="8" name="直接连接符 23">
              <a:extLst>
                <a:ext uri="{FF2B5EF4-FFF2-40B4-BE49-F238E27FC236}">
                  <a16:creationId xmlns:a16="http://schemas.microsoft.com/office/drawing/2014/main" id="{2DF70DF8-D637-435B-B4A5-D127E53FB5A3}"/>
                </a:ext>
              </a:extLst>
            </p:cNvPr>
            <p:cNvCxnSpPr/>
            <p:nvPr/>
          </p:nvCxnSpPr>
          <p:spPr>
            <a:xfrm flipH="1">
              <a:off x="4092039" y="423756"/>
              <a:ext cx="17010" cy="6162888"/>
            </a:xfrm>
            <a:prstGeom prst="line">
              <a:avLst/>
            </a:prstGeom>
            <a:ln w="38100">
              <a:solidFill>
                <a:srgbClr val="73C8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32">
            <a:extLst>
              <a:ext uri="{FF2B5EF4-FFF2-40B4-BE49-F238E27FC236}">
                <a16:creationId xmlns:a16="http://schemas.microsoft.com/office/drawing/2014/main" id="{DF38DABD-20FE-4D09-8056-32ACACAA9D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-7331" y="0"/>
            <a:ext cx="3467743" cy="2322814"/>
          </a:xfrm>
          <a:prstGeom prst="rect">
            <a:avLst/>
          </a:prstGeom>
        </p:spPr>
      </p:pic>
      <p:pic>
        <p:nvPicPr>
          <p:cNvPr id="10" name="图片 33">
            <a:extLst>
              <a:ext uri="{FF2B5EF4-FFF2-40B4-BE49-F238E27FC236}">
                <a16:creationId xmlns:a16="http://schemas.microsoft.com/office/drawing/2014/main" id="{62BAE1B8-801E-44C0-93BC-1EC0ECEAE6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7331" y="4473950"/>
            <a:ext cx="1972572" cy="2384050"/>
          </a:xfrm>
          <a:prstGeom prst="rect">
            <a:avLst/>
          </a:prstGeom>
        </p:spPr>
      </p:pic>
      <p:pic>
        <p:nvPicPr>
          <p:cNvPr id="11" name="图片 34">
            <a:extLst>
              <a:ext uri="{FF2B5EF4-FFF2-40B4-BE49-F238E27FC236}">
                <a16:creationId xmlns:a16="http://schemas.microsoft.com/office/drawing/2014/main" id="{46DECC63-C75F-4CBA-95DB-4C1CFE7F455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290464" flipH="1">
            <a:off x="1265751" y="3460549"/>
            <a:ext cx="786902" cy="668133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595B3E9F-CFFA-41CB-804D-821A7830F43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747959" y="5617832"/>
            <a:ext cx="1095770" cy="1288201"/>
          </a:xfrm>
          <a:prstGeom prst="rect">
            <a:avLst/>
          </a:prstGeom>
        </p:spPr>
      </p:pic>
      <p:pic>
        <p:nvPicPr>
          <p:cNvPr id="13" name="图片 36">
            <a:extLst>
              <a:ext uri="{FF2B5EF4-FFF2-40B4-BE49-F238E27FC236}">
                <a16:creationId xmlns:a16="http://schemas.microsoft.com/office/drawing/2014/main" id="{78F5EEC0-7B2D-4B92-85B8-F1C2316CECA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90114" y="1513294"/>
            <a:ext cx="856788" cy="727471"/>
          </a:xfrm>
          <a:prstGeom prst="rect">
            <a:avLst/>
          </a:prstGeom>
        </p:spPr>
      </p:pic>
      <p:pic>
        <p:nvPicPr>
          <p:cNvPr id="14" name="图片 37">
            <a:extLst>
              <a:ext uri="{FF2B5EF4-FFF2-40B4-BE49-F238E27FC236}">
                <a16:creationId xmlns:a16="http://schemas.microsoft.com/office/drawing/2014/main" id="{F8B8D25A-F072-4DF5-985F-9CBA709F422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21128" y="4506882"/>
            <a:ext cx="1362182" cy="2568934"/>
          </a:xfrm>
          <a:prstGeom prst="rect">
            <a:avLst/>
          </a:prstGeom>
        </p:spPr>
      </p:pic>
      <p:pic>
        <p:nvPicPr>
          <p:cNvPr id="15" name="图片 37">
            <a:extLst>
              <a:ext uri="{FF2B5EF4-FFF2-40B4-BE49-F238E27FC236}">
                <a16:creationId xmlns:a16="http://schemas.microsoft.com/office/drawing/2014/main" id="{08E7B2B1-7340-4E64-9704-FA3C35737DE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774" y="1045177"/>
            <a:ext cx="3390986" cy="38253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82890" y="36969"/>
            <a:ext cx="4132178" cy="188471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140438" y="1466712"/>
            <a:ext cx="771159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*Kiến thức, kĩ năng:</a:t>
            </a:r>
            <a:endParaRPr lang="en-US" sz="320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320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- Biết viết chữ viết hoa T cỡ vừa và cỡ nhỏ.</a:t>
            </a:r>
          </a:p>
          <a:p>
            <a:pPr algn="just"/>
            <a:r>
              <a:rPr lang="en-US" sz="320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- Viết đúng câu ứng dựng: Tay làm hàm nhai, tay quai miệng trễ.</a:t>
            </a:r>
          </a:p>
          <a:p>
            <a:pPr algn="just"/>
            <a:r>
              <a:rPr lang="en-US" sz="32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*Phát triển năng lực và phẩm chất:</a:t>
            </a:r>
            <a:endParaRPr lang="en-US" sz="320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320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- Rèn cho HS tính kiên nhẫn, cẩn thận.</a:t>
            </a:r>
          </a:p>
          <a:p>
            <a:pPr algn="just"/>
            <a:r>
              <a:rPr lang="en-US" sz="320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- Có ý thức thẩm mỹ khi viết chữ.</a:t>
            </a:r>
          </a:p>
        </p:txBody>
      </p:sp>
      <p:pic>
        <p:nvPicPr>
          <p:cNvPr id="18" name="图片 11">
            <a:extLst>
              <a:ext uri="{FF2B5EF4-FFF2-40B4-BE49-F238E27FC236}">
                <a16:creationId xmlns:a16="http://schemas.microsoft.com/office/drawing/2014/main" id="{260AAB0A-2507-4F0A-86D5-67DF6E209B9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9475" y="-219897"/>
            <a:ext cx="1741714" cy="1926772"/>
          </a:xfrm>
          <a:prstGeom prst="rect">
            <a:avLst/>
          </a:prstGeom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260AAB0A-2507-4F0A-86D5-67DF6E209B9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9794" y="5284535"/>
            <a:ext cx="1741714" cy="1926772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260AAB0A-2507-4F0A-86D5-67DF6E209B9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556449" y="5284535"/>
            <a:ext cx="1741714" cy="1926772"/>
          </a:xfrm>
          <a:prstGeom prst="rect">
            <a:avLst/>
          </a:prstGeom>
        </p:spPr>
      </p:pic>
      <p:pic>
        <p:nvPicPr>
          <p:cNvPr id="21" name="图片 13">
            <a:extLst>
              <a:ext uri="{FF2B5EF4-FFF2-40B4-BE49-F238E27FC236}">
                <a16:creationId xmlns:a16="http://schemas.microsoft.com/office/drawing/2014/main" id="{C898C197-5498-415E-B0EE-9A83C3AC2E6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0584" y="5577159"/>
            <a:ext cx="1095770" cy="128820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C898C197-5498-415E-B0EE-9A83C3AC2E6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2061" y="5584520"/>
            <a:ext cx="1095770" cy="1288201"/>
          </a:xfrm>
          <a:prstGeom prst="rect">
            <a:avLst/>
          </a:prstGeom>
        </p:spPr>
      </p:pic>
      <p:pic>
        <p:nvPicPr>
          <p:cNvPr id="23" name="图片 13">
            <a:extLst>
              <a:ext uri="{FF2B5EF4-FFF2-40B4-BE49-F238E27FC236}">
                <a16:creationId xmlns:a16="http://schemas.microsoft.com/office/drawing/2014/main" id="{C898C197-5498-415E-B0EE-9A83C3AC2E6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824952" y="5577159"/>
            <a:ext cx="1095770" cy="128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6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id="{FEFCF515-57F9-42DD-A15E-D20D7C6E08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70446"/>
            <a:ext cx="3780692" cy="4687553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3439C649-2F23-4250-A98B-C84C0A5034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96448" y="3043174"/>
            <a:ext cx="4448175" cy="4448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39775" y="1847280"/>
            <a:ext cx="4005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>
                <a:solidFill>
                  <a:srgbClr val="FF0066"/>
                </a:solidFill>
                <a:latin typeface="UTM Guanine" panose="02040603050506020204" pitchFamily="18" charset="0"/>
              </a:rPr>
              <a:t>Hoạt động 1: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31485" y="2764657"/>
            <a:ext cx="5365156" cy="2155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Hướng dẫn viết chữ hoa </a:t>
            </a:r>
          </a:p>
        </p:txBody>
      </p:sp>
    </p:spTree>
    <p:extLst>
      <p:ext uri="{BB962C8B-B14F-4D97-AF65-F5344CB8AC3E}">
        <p14:creationId xmlns:p14="http://schemas.microsoft.com/office/powerpoint/2010/main" val="175774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21" y="392803"/>
            <a:ext cx="4463410" cy="59005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9680" y="802216"/>
            <a:ext cx="732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sát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T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vừa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9228" y="1522213"/>
            <a:ext cx="613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T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 cao bao nhiêu ô li?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9228" y="2499168"/>
            <a:ext cx="3779061" cy="818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Cao </a:t>
            </a: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5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ô li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9228" y="3447148"/>
            <a:ext cx="613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T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 rộng bao nhiêu ô li?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5166" y="4718408"/>
            <a:ext cx="51602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Rộng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4 ô li.</a:t>
            </a:r>
            <a:endParaRPr lang="vi-VN" sz="3600" dirty="0">
              <a:latin typeface="UTM Avo" panose="02040603050506020204" pitchFamily="18" charset="0"/>
            </a:endParaRP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7068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21" y="392803"/>
            <a:ext cx="4463410" cy="59005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9680" y="802216"/>
            <a:ext cx="732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sát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T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vừa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9680" y="1663466"/>
            <a:ext cx="613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T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 gồm bao nhiêu nét?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9680" y="3019910"/>
            <a:ext cx="516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Gồm 1 nét.</a:t>
            </a:r>
            <a:endParaRPr lang="en-US" sz="4000" dirty="0"/>
          </a:p>
        </p:txBody>
      </p:sp>
      <p:pic>
        <p:nvPicPr>
          <p:cNvPr id="10" name="图片 14" descr="卡通人物&#10;&#10;描述已自动生成">
            <a:extLst>
              <a:ext uri="{FF2B5EF4-FFF2-40B4-BE49-F238E27FC236}">
                <a16:creationId xmlns:a16="http://schemas.microsoft.com/office/drawing/2014/main" id="{9224A56B-122F-3DAF-6CC6-AF82987EF5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89" y="3827907"/>
            <a:ext cx="3304025" cy="330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8685" y="571420"/>
            <a:ext cx="8972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Hướng dẫn viết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T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vừa</a:t>
            </a:r>
          </a:p>
        </p:txBody>
      </p:sp>
      <p:pic>
        <p:nvPicPr>
          <p:cNvPr id="4" name="Hướng dẫn viết - 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767" y="1217751"/>
            <a:ext cx="9745494" cy="548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5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01" y="870589"/>
            <a:ext cx="5430660" cy="54422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4504" y="749461"/>
            <a:ext cx="732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sát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T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nhỏ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4051" y="1522213"/>
            <a:ext cx="613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T 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cao bao nhiêu ô li?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4051" y="2516753"/>
            <a:ext cx="3779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Cao 2,</a:t>
            </a:r>
            <a:r>
              <a:rPr lang="vi-VN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5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ô li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4051" y="3394393"/>
            <a:ext cx="613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T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 rộng bao nhiêu ô li?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9989" y="4612898"/>
            <a:ext cx="51602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Rộng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vi-VN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2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ô li.</a:t>
            </a:r>
            <a:endParaRPr lang="vi-VN" sz="3600" dirty="0">
              <a:latin typeface="UTM Avo" panose="02040603050506020204" pitchFamily="18" charset="0"/>
            </a:endParaRP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6964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01" y="870589"/>
            <a:ext cx="5430660" cy="54422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4504" y="749461"/>
            <a:ext cx="732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sát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T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nhỏ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958" y="1808046"/>
            <a:ext cx="613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T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 gồm bao nhiêu nét?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1029" y="3008375"/>
            <a:ext cx="516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Gồm 1 nét.</a:t>
            </a:r>
            <a:endParaRPr lang="en-US" sz="4000" dirty="0"/>
          </a:p>
        </p:txBody>
      </p:sp>
      <p:pic>
        <p:nvPicPr>
          <p:cNvPr id="11" name="图片 14" descr="卡通人物&#10;&#10;描述已自动生成">
            <a:extLst>
              <a:ext uri="{FF2B5EF4-FFF2-40B4-BE49-F238E27FC236}">
                <a16:creationId xmlns:a16="http://schemas.microsoft.com/office/drawing/2014/main" id="{9224A56B-122F-3DAF-6CC6-AF82987EF5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89" y="3827907"/>
            <a:ext cx="3304025" cy="330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9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2930" y="1239636"/>
            <a:ext cx="36480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Hướng dẫn viết chữ hoa </a:t>
            </a:r>
            <a:r>
              <a:rPr lang="en-US" sz="48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T</a:t>
            </a:r>
            <a:r>
              <a:rPr lang="en-US" sz="48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nhỏ</a:t>
            </a:r>
          </a:p>
        </p:txBody>
      </p:sp>
      <p:pic>
        <p:nvPicPr>
          <p:cNvPr id="3" name="chu 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F916A910-9000-4DF2-8A77-6EF76FBD0E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92491" y="4488053"/>
            <a:ext cx="4088930" cy="181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00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474</Words>
  <Application>Microsoft Office PowerPoint</Application>
  <PresentationFormat>Widescreen</PresentationFormat>
  <Paragraphs>62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SVN-Newton</vt:lpstr>
      <vt:lpstr>#9Slide05 Aphrodite Pro</vt:lpstr>
      <vt:lpstr>SVN-Poky's</vt:lpstr>
      <vt:lpstr>UTM Avo</vt:lpstr>
      <vt:lpstr>#9Slide03 Arima Madurai Black</vt:lpstr>
      <vt:lpstr>#9Slide07 HoneyCream</vt:lpstr>
      <vt:lpstr>UTM Guanine</vt:lpstr>
      <vt:lpstr>Arial</vt:lpstr>
      <vt:lpstr>Times New Roman</vt:lpstr>
      <vt:lpstr>Calibri</vt:lpstr>
      <vt:lpstr>Chango</vt:lpstr>
      <vt:lpstr>HP001 5 hàng</vt:lpstr>
      <vt:lpstr>Wingdings</vt:lpstr>
      <vt:lpstr>Calibri Light</vt:lpstr>
      <vt:lpstr>HP001 4 hàng</vt:lpstr>
      <vt:lpstr>字魂3号-英雄黑体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huyền phạm</cp:lastModifiedBy>
  <cp:revision>27</cp:revision>
  <dcterms:created xsi:type="dcterms:W3CDTF">2023-01-07T17:18:18Z</dcterms:created>
  <dcterms:modified xsi:type="dcterms:W3CDTF">2025-02-10T02:46:48Z</dcterms:modified>
</cp:coreProperties>
</file>