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67" r:id="rId4"/>
    <p:sldId id="268" r:id="rId5"/>
    <p:sldId id="510" r:id="rId6"/>
    <p:sldId id="511" r:id="rId7"/>
    <p:sldId id="512" r:id="rId8"/>
    <p:sldId id="513" r:id="rId9"/>
    <p:sldId id="514" r:id="rId10"/>
    <p:sldId id="515" r:id="rId11"/>
    <p:sldId id="369" r:id="rId12"/>
    <p:sldId id="462" r:id="rId13"/>
    <p:sldId id="463" r:id="rId14"/>
    <p:sldId id="504" r:id="rId15"/>
    <p:sldId id="505" r:id="rId16"/>
    <p:sldId id="506" r:id="rId17"/>
    <p:sldId id="507" r:id="rId18"/>
    <p:sldId id="508" r:id="rId19"/>
    <p:sldId id="509" r:id="rId20"/>
    <p:sldId id="280" r:id="rId21"/>
    <p:sldId id="469" r:id="rId22"/>
    <p:sldId id="293" r:id="rId23"/>
    <p:sldId id="517" r:id="rId24"/>
    <p:sldId id="518" r:id="rId25"/>
    <p:sldId id="519" r:id="rId26"/>
    <p:sldId id="520" r:id="rId27"/>
    <p:sldId id="521" r:id="rId28"/>
    <p:sldId id="522" r:id="rId29"/>
    <p:sldId id="523" r:id="rId30"/>
    <p:sldId id="294" r:id="rId31"/>
    <p:sldId id="487" r:id="rId32"/>
    <p:sldId id="296" r:id="rId33"/>
    <p:sldId id="50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4690" autoAdjust="0"/>
  </p:normalViewPr>
  <p:slideViewPr>
    <p:cSldViewPr snapToGrid="0">
      <p:cViewPr>
        <p:scale>
          <a:sx n="50" d="100"/>
          <a:sy n="50" d="100"/>
        </p:scale>
        <p:origin x="1339" y="5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9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9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66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0"/>
            <a:ext cx="1221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audio" Target="NULL"/><Relationship Id="rId3" Type="http://schemas.openxmlformats.org/officeDocument/2006/relationships/image" Target="../media/image34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3025068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97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F871003-9776-7F10-F0BF-438B97307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178" y="432029"/>
            <a:ext cx="2594822" cy="2711374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7786528" y="557496"/>
            <a:ext cx="3038225" cy="2410682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05587" y="2736138"/>
            <a:ext cx="2754360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178858" y="2722501"/>
            <a:ext cx="1796296" cy="1032744"/>
          </a:xfrm>
          <a:prstGeom prst="wedgeRoundRectCallout">
            <a:avLst>
              <a:gd name="adj1" fmla="val -38391"/>
              <a:gd name="adj2" fmla="val 927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BANK.</a:t>
            </a:r>
          </a:p>
        </p:txBody>
      </p:sp>
    </p:spTree>
    <p:extLst>
      <p:ext uri="{BB962C8B-B14F-4D97-AF65-F5344CB8AC3E}">
        <p14:creationId xmlns:p14="http://schemas.microsoft.com/office/powerpoint/2010/main" val="21429846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9" y="819388"/>
            <a:ext cx="8287464" cy="5524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8866" y="4310748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19765"/>
            <a:ext cx="4033951" cy="46163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96" y="398467"/>
            <a:ext cx="7306104" cy="597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99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24" y="1190752"/>
            <a:ext cx="4155113" cy="41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68080" y="2158798"/>
            <a:ext cx="4856085" cy="638128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Where does your mother work?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603982" y="4830628"/>
            <a:ext cx="4966393" cy="1249817"/>
          </a:xfrm>
          <a:prstGeom prst="wedgeRoundRectCallout">
            <a:avLst>
              <a:gd name="adj1" fmla="val 52053"/>
              <a:gd name="adj2" fmla="val -6933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My mother works at an office. </a:t>
            </a:r>
          </a:p>
          <a:p>
            <a:r>
              <a:rPr lang="en-US" sz="2800" i="1" dirty="0">
                <a:solidFill>
                  <a:srgbClr val="002060"/>
                </a:solidFill>
              </a:rPr>
              <a:t>She's an office worker.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69" y="1527424"/>
            <a:ext cx="2415584" cy="372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0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68080" y="2158798"/>
            <a:ext cx="4856085" cy="638128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Where does your father work?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1478821" y="4074849"/>
            <a:ext cx="2809097" cy="1775536"/>
          </a:xfrm>
          <a:prstGeom prst="wedgeRoundRectCallout">
            <a:avLst>
              <a:gd name="adj1" fmla="val 52053"/>
              <a:gd name="adj2" fmla="val -6933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My father works at a hospital. </a:t>
            </a:r>
          </a:p>
          <a:p>
            <a:r>
              <a:rPr lang="en-US" sz="2800" i="1" dirty="0">
                <a:solidFill>
                  <a:srgbClr val="002060"/>
                </a:solidFill>
              </a:rPr>
              <a:t>He's a doctor.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17" y="1234890"/>
            <a:ext cx="4095056" cy="401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822" y="1562470"/>
            <a:ext cx="2395118" cy="36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6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68080" y="2158798"/>
            <a:ext cx="4856085" cy="638128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Where does your aunt work?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685102" y="4156336"/>
            <a:ext cx="4334150" cy="1234269"/>
          </a:xfrm>
          <a:prstGeom prst="wedgeRoundRectCallout">
            <a:avLst>
              <a:gd name="adj1" fmla="val 52053"/>
              <a:gd name="adj2" fmla="val -6933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My aunt works at a store. </a:t>
            </a:r>
          </a:p>
          <a:p>
            <a:r>
              <a:rPr lang="en-US" sz="2800" i="1" dirty="0">
                <a:solidFill>
                  <a:srgbClr val="002060"/>
                </a:solidFill>
              </a:rPr>
              <a:t>She's a cashier.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A47ABBD-19DA-1EFF-26D0-E2C22312A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929" y="1562470"/>
            <a:ext cx="3897737" cy="382813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76E5C32-973E-B4BD-F8E1-017FDC80B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343" y="1853209"/>
            <a:ext cx="2307773" cy="35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68080" y="2158798"/>
            <a:ext cx="4856085" cy="638128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Where does your uncle work?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68080" y="4074849"/>
            <a:ext cx="5038833" cy="1168955"/>
          </a:xfrm>
          <a:prstGeom prst="wedgeRoundRectCallout">
            <a:avLst>
              <a:gd name="adj1" fmla="val 52053"/>
              <a:gd name="adj2" fmla="val -6933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My uncle works at a restaurant. </a:t>
            </a:r>
          </a:p>
          <a:p>
            <a:r>
              <a:rPr lang="en-US" sz="2800" i="1" dirty="0">
                <a:solidFill>
                  <a:srgbClr val="002060"/>
                </a:solidFill>
              </a:rPr>
              <a:t>He's a waiter. 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0756644-35CD-43C5-B887-1620A7FA5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914" y="1541418"/>
            <a:ext cx="3954166" cy="384918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50F4D0C3-80C0-72A0-A371-1F1F33507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769" y="1857310"/>
            <a:ext cx="2279056" cy="35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1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68080" y="2158798"/>
            <a:ext cx="4856085" cy="638128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Where does your sister work?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68080" y="4074849"/>
            <a:ext cx="5104261" cy="1187616"/>
          </a:xfrm>
          <a:prstGeom prst="wedgeRoundRectCallout">
            <a:avLst>
              <a:gd name="adj1" fmla="val 52053"/>
              <a:gd name="adj2" fmla="val -6933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My sister works at a bank. </a:t>
            </a:r>
          </a:p>
          <a:p>
            <a:r>
              <a:rPr lang="en-US" sz="2800" i="1" dirty="0">
                <a:solidFill>
                  <a:srgbClr val="002060"/>
                </a:solidFill>
              </a:rPr>
              <a:t>She's a cashier.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7389A2F-4728-4492-B160-C6ECA7922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342" y="1657459"/>
            <a:ext cx="3831604" cy="3738151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E5E87EA-EAC6-375E-07A7-141AD6B2B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7658" y="1942854"/>
            <a:ext cx="2278468" cy="34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68080" y="2158798"/>
            <a:ext cx="4856085" cy="638128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Where does your brother work?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606490" y="4031304"/>
            <a:ext cx="4801731" cy="867267"/>
          </a:xfrm>
          <a:prstGeom prst="wedgeRoundRectCallout">
            <a:avLst>
              <a:gd name="adj1" fmla="val 52053"/>
              <a:gd name="adj2" fmla="val -6933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My brother works at a farm. </a:t>
            </a:r>
          </a:p>
          <a:p>
            <a:r>
              <a:rPr lang="en-US" sz="2800" i="1" dirty="0">
                <a:solidFill>
                  <a:srgbClr val="002060"/>
                </a:solidFill>
              </a:rPr>
              <a:t>She's a farmer. 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A3002B0-E036-FC6D-490A-89FB3E63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221" y="1621163"/>
            <a:ext cx="3840281" cy="3780143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B4118592-26C3-60A8-EE3D-03A3D41A5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095" y="1963447"/>
            <a:ext cx="2248168" cy="343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68080" y="2158798"/>
            <a:ext cx="4856085" cy="638128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2060"/>
                </a:solidFill>
              </a:rPr>
              <a:t>Where does your cousin work?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363893" y="3857133"/>
            <a:ext cx="4760271" cy="1209389"/>
          </a:xfrm>
          <a:prstGeom prst="wedgeRoundRectCallout">
            <a:avLst>
              <a:gd name="adj1" fmla="val 52053"/>
              <a:gd name="adj2" fmla="val -69330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rgbClr val="002060"/>
                </a:solidFill>
              </a:rPr>
              <a:t>My cousin works at a factory. </a:t>
            </a:r>
          </a:p>
          <a:p>
            <a:r>
              <a:rPr lang="en-US" sz="2800" i="1" dirty="0">
                <a:solidFill>
                  <a:srgbClr val="002060"/>
                </a:solidFill>
              </a:rPr>
              <a:t>She's a factory worker.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E2A16AD-CBE3-D0C8-C0AD-7FA118C9C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142" y="1751713"/>
            <a:ext cx="3767052" cy="364959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6BC82B2E-845C-088E-A60A-CE8EC6579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045" y="2002970"/>
            <a:ext cx="2228502" cy="33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357" y="321383"/>
            <a:ext cx="4279985" cy="60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0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8" y="936171"/>
            <a:ext cx="8196943" cy="5464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Speaking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4A854D9-0E3A-F192-7BA6-6FE2A16F9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9" y="557233"/>
            <a:ext cx="4146763" cy="520727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9A57DA9-9C28-6747-54A2-D3FBCF877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91" y="1535250"/>
            <a:ext cx="11588418" cy="42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C7D206-1403-E273-3843-F1BFEDDE0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425"/>
            <a:ext cx="12192002" cy="6061437"/>
          </a:xfrm>
          <a:prstGeom prst="rect">
            <a:avLst/>
          </a:prstGeom>
        </p:spPr>
      </p:pic>
      <p:pic>
        <p:nvPicPr>
          <p:cNvPr id="41" name="Picture 3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176" y="2891004"/>
            <a:ext cx="1887648" cy="167135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5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470" y="3554656"/>
            <a:ext cx="2355634" cy="22529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75"/>
          <p:cNvGrpSpPr>
            <a:grpSpLocks/>
          </p:cNvGrpSpPr>
          <p:nvPr/>
        </p:nvGrpSpPr>
        <p:grpSpPr bwMode="auto">
          <a:xfrm rot="2063438">
            <a:off x="1903687" y="2991172"/>
            <a:ext cx="1857375" cy="2303462"/>
            <a:chOff x="2744" y="2251"/>
            <a:chExt cx="1170" cy="14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4" name="Picture 47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77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2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86" y="5376240"/>
            <a:ext cx="1292205" cy="645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5469" y="444137"/>
            <a:ext cx="7197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Jokerman" panose="04090605060D06020702" pitchFamily="82" charset="0"/>
                <a:ea typeface="+mn-ea"/>
                <a:cs typeface="+mn-cs"/>
              </a:rPr>
              <a:t>Motor Racing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971" y="1938680"/>
            <a:ext cx="4480527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Rules: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 will be divided into 2 teams. Take turns to play.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is a sentence with a picture beside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sentence and choose  YES or NO.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you’re correct, you will get 1 star for your team.</a:t>
            </a:r>
          </a:p>
        </p:txBody>
      </p:sp>
    </p:spTree>
    <p:extLst>
      <p:ext uri="{BB962C8B-B14F-4D97-AF65-F5344CB8AC3E}">
        <p14:creationId xmlns:p14="http://schemas.microsoft.com/office/powerpoint/2010/main" val="30623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Motorbike.wav"/>
          </p:stSnd>
        </p:sndAc>
      </p:transition>
    </mc:Choice>
    <mc:Fallback xmlns="">
      <p:transition spd="slow">
        <p:circle/>
        <p:sndAc>
          <p:stSnd>
            <p:snd r:embed="rId13" name="Motorbik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BA2C83-77BE-0C0B-F00F-CEB57F5ED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84347"/>
            <a:ext cx="12192002" cy="6061437"/>
          </a:xfrm>
          <a:prstGeom prst="rect">
            <a:avLst/>
          </a:prstGeom>
        </p:spPr>
      </p:pic>
      <p:sp>
        <p:nvSpPr>
          <p:cNvPr id="13" name="3 Cilindro"/>
          <p:cNvSpPr/>
          <p:nvPr/>
        </p:nvSpPr>
        <p:spPr>
          <a:xfrm>
            <a:off x="7031007" y="836713"/>
            <a:ext cx="216024" cy="1126481"/>
          </a:xfrm>
          <a:prstGeom prst="can">
            <a:avLst>
              <a:gd name="adj" fmla="val 5347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3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9719" y="1484785"/>
            <a:ext cx="1574173" cy="139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0388" y="1268761"/>
            <a:ext cx="1683205" cy="160982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75"/>
          <p:cNvGrpSpPr>
            <a:grpSpLocks/>
          </p:cNvGrpSpPr>
          <p:nvPr/>
        </p:nvGrpSpPr>
        <p:grpSpPr bwMode="auto">
          <a:xfrm rot="2063438">
            <a:off x="2526284" y="3555424"/>
            <a:ext cx="1857375" cy="2303462"/>
            <a:chOff x="2744" y="2251"/>
            <a:chExt cx="1170" cy="1451"/>
          </a:xfrm>
        </p:grpSpPr>
        <p:pic>
          <p:nvPicPr>
            <p:cNvPr id="44" name="Picture 476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77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837584" y="302453"/>
            <a:ext cx="5144531" cy="783193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  <a:ea typeface="+mn-ea"/>
                <a:cs typeface="+mn-cs"/>
              </a:rPr>
              <a:t>This</a:t>
            </a:r>
            <a:r>
              <a:rPr kumimoji="0" lang="es-E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  <a:ea typeface="+mn-ea"/>
                <a:cs typeface="+mn-cs"/>
              </a:rPr>
              <a:t> </a:t>
            </a:r>
            <a:r>
              <a:rPr kumimoji="0" lang="es-E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  <a:ea typeface="+mn-ea"/>
                <a:cs typeface="+mn-cs"/>
              </a:rPr>
              <a:t>is</a:t>
            </a:r>
            <a:r>
              <a:rPr lang="es-E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 a </a:t>
            </a:r>
            <a:r>
              <a:rPr lang="es-ES" sz="4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factory</a:t>
            </a:r>
            <a:r>
              <a:rPr lang="es-E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.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 Bold" panose="02020702060506020403" pitchFamily="18" charset="0"/>
              <a:ea typeface="+mn-ea"/>
              <a:cs typeface="+mn-cs"/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9192344" y="4367887"/>
            <a:ext cx="1200686" cy="864096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12 Grupo"/>
          <p:cNvGrpSpPr/>
          <p:nvPr/>
        </p:nvGrpSpPr>
        <p:grpSpPr>
          <a:xfrm>
            <a:off x="455114" y="1268761"/>
            <a:ext cx="5783061" cy="976017"/>
            <a:chOff x="0" y="1328564"/>
            <a:chExt cx="5783061" cy="97601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0774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7 Rectángulo redondeado"/>
          <p:cNvSpPr/>
          <p:nvPr/>
        </p:nvSpPr>
        <p:spPr>
          <a:xfrm>
            <a:off x="1182184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270416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14" y="279845"/>
            <a:ext cx="1885036" cy="183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3798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2275 0.16459 L -0.39288 0.29329 L -0.51806 0.40556 L -0.63299 0.52709 L -0.73386 0.64676 L -0.8382 0.75625 L -0.99254 0.92824 L -0.96493 0.8969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4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orb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333 0.16666 L -0.475 0.16944 L -0.5875 0.16944 L -0.78541 0.18889 L -1.47916 0.23333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E534C-A7F9-023D-6DFA-E4476671C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425"/>
            <a:ext cx="12192002" cy="6061437"/>
          </a:xfrm>
          <a:prstGeom prst="rect">
            <a:avLst/>
          </a:prstGeom>
        </p:spPr>
      </p:pic>
      <p:sp>
        <p:nvSpPr>
          <p:cNvPr id="14" name="3 Cilindro"/>
          <p:cNvSpPr/>
          <p:nvPr/>
        </p:nvSpPr>
        <p:spPr>
          <a:xfrm>
            <a:off x="6813735" y="836713"/>
            <a:ext cx="216024" cy="1126481"/>
          </a:xfrm>
          <a:prstGeom prst="can">
            <a:avLst>
              <a:gd name="adj" fmla="val 5347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12 Grupo"/>
          <p:cNvGrpSpPr/>
          <p:nvPr/>
        </p:nvGrpSpPr>
        <p:grpSpPr>
          <a:xfrm>
            <a:off x="406207" y="1300856"/>
            <a:ext cx="5783061" cy="976017"/>
            <a:chOff x="0" y="1328564"/>
            <a:chExt cx="5783061" cy="9760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0774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39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2569" y="1150849"/>
            <a:ext cx="1951324" cy="172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4009" y="1156167"/>
            <a:ext cx="1764703" cy="168776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75"/>
          <p:cNvGrpSpPr>
            <a:grpSpLocks/>
          </p:cNvGrpSpPr>
          <p:nvPr/>
        </p:nvGrpSpPr>
        <p:grpSpPr bwMode="auto">
          <a:xfrm rot="2063438">
            <a:off x="2526284" y="3555424"/>
            <a:ext cx="1857375" cy="2303462"/>
            <a:chOff x="2744" y="2251"/>
            <a:chExt cx="1170" cy="1451"/>
          </a:xfrm>
        </p:grpSpPr>
        <p:pic>
          <p:nvPicPr>
            <p:cNvPr id="44" name="Picture 47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77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749720" y="360137"/>
            <a:ext cx="5293471" cy="715089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  <a:ea typeface="+mn-ea"/>
                <a:cs typeface="+mn-cs"/>
              </a:rPr>
              <a:t>This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  <a:ea typeface="+mn-ea"/>
                <a:cs typeface="+mn-cs"/>
              </a:rPr>
              <a:t> </a:t>
            </a:r>
            <a:r>
              <a:rPr lang="en-US" sz="36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is 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a </a:t>
            </a:r>
            <a:r>
              <a:rPr lang="en-US" sz="36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farm.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 Bold" panose="02020702060506020403" pitchFamily="18" charset="0"/>
              <a:ea typeface="+mn-ea"/>
              <a:cs typeface="+mn-cs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884191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972423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9192344" y="4367887"/>
            <a:ext cx="1200686" cy="864096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48" y="360136"/>
            <a:ext cx="1806422" cy="185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57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2275 0.16459 L -0.39288 0.29329 L -0.51806 0.40556 L -0.63299 0.52709 L -0.73386 0.64676 L -0.8382 0.75625 L -0.99254 0.92824 L -0.96493 0.8969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4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orb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333 0.16666 L -0.475 0.16944 L -0.5875 0.16944 L -0.78541 0.18889 L -1.47916 0.23333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32549F-8F7C-4312-2AED-EA477F25D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425"/>
            <a:ext cx="12192002" cy="6061437"/>
          </a:xfrm>
          <a:prstGeom prst="rect">
            <a:avLst/>
          </a:prstGeom>
        </p:spPr>
      </p:pic>
      <p:sp>
        <p:nvSpPr>
          <p:cNvPr id="18" name="3 Cilindro"/>
          <p:cNvSpPr/>
          <p:nvPr/>
        </p:nvSpPr>
        <p:spPr>
          <a:xfrm>
            <a:off x="6814313" y="863540"/>
            <a:ext cx="216024" cy="1126481"/>
          </a:xfrm>
          <a:prstGeom prst="can">
            <a:avLst>
              <a:gd name="adj" fmla="val 5347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12 Grupo"/>
          <p:cNvGrpSpPr/>
          <p:nvPr/>
        </p:nvGrpSpPr>
        <p:grpSpPr>
          <a:xfrm>
            <a:off x="396398" y="1300856"/>
            <a:ext cx="5783061" cy="976017"/>
            <a:chOff x="0" y="1328564"/>
            <a:chExt cx="5783061" cy="976017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0774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10 Rectángulo redondeado"/>
          <p:cNvSpPr/>
          <p:nvPr/>
        </p:nvSpPr>
        <p:spPr>
          <a:xfrm>
            <a:off x="634843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3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84414" y="1196753"/>
            <a:ext cx="1899479" cy="168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9548" y="1058282"/>
            <a:ext cx="1801171" cy="172264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75"/>
          <p:cNvGrpSpPr>
            <a:grpSpLocks/>
          </p:cNvGrpSpPr>
          <p:nvPr/>
        </p:nvGrpSpPr>
        <p:grpSpPr bwMode="auto">
          <a:xfrm rot="2063438">
            <a:off x="2526284" y="3555424"/>
            <a:ext cx="1857375" cy="2303462"/>
            <a:chOff x="2744" y="2251"/>
            <a:chExt cx="1170" cy="1451"/>
          </a:xfrm>
        </p:grpSpPr>
        <p:pic>
          <p:nvPicPr>
            <p:cNvPr id="44" name="Picture 47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77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989246" y="345542"/>
            <a:ext cx="4434407" cy="715089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  <a:ea typeface="+mn-ea"/>
                <a:cs typeface="+mn-cs"/>
              </a:rPr>
              <a:t>This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  <a:ea typeface="+mn-ea"/>
                <a:cs typeface="+mn-cs"/>
              </a:rPr>
              <a:t> </a:t>
            </a:r>
            <a:r>
              <a:rPr lang="en-US" sz="36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is a bank.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 Bold" panose="02020702060506020403" pitchFamily="18" charset="0"/>
              <a:ea typeface="+mn-ea"/>
              <a:cs typeface="+mn-cs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727236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9192344" y="4367887"/>
            <a:ext cx="1200686" cy="864096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35" y="372940"/>
            <a:ext cx="1845656" cy="183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5854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2275 0.16459 L -0.39288 0.29329 L -0.51806 0.40556 L -0.63299 0.52709 L -0.73386 0.64676 L -0.8382 0.75625 L -0.99254 0.92824 L -0.96493 0.8969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4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orb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333 0.16666 L -0.475 0.16944 L -0.5875 0.16944 L -0.78541 0.18889 L -1.47916 0.23333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AD3BC0-F0B6-D4A3-0A97-5DDD3D0C8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24"/>
            <a:ext cx="12192002" cy="6061437"/>
          </a:xfrm>
          <a:prstGeom prst="rect">
            <a:avLst/>
          </a:prstGeom>
        </p:spPr>
      </p:pic>
      <p:sp>
        <p:nvSpPr>
          <p:cNvPr id="14" name="3 Cilindro"/>
          <p:cNvSpPr/>
          <p:nvPr/>
        </p:nvSpPr>
        <p:spPr>
          <a:xfrm>
            <a:off x="6985742" y="836713"/>
            <a:ext cx="216024" cy="1126481"/>
          </a:xfrm>
          <a:prstGeom prst="can">
            <a:avLst>
              <a:gd name="adj" fmla="val 5347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12 Grupo"/>
          <p:cNvGrpSpPr/>
          <p:nvPr/>
        </p:nvGrpSpPr>
        <p:grpSpPr>
          <a:xfrm>
            <a:off x="514087" y="1300856"/>
            <a:ext cx="5783061" cy="976017"/>
            <a:chOff x="0" y="1328564"/>
            <a:chExt cx="5783061" cy="9760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0774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10 Rectángulo redondeado"/>
          <p:cNvSpPr/>
          <p:nvPr/>
        </p:nvSpPr>
        <p:spPr>
          <a:xfrm>
            <a:off x="752532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3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63243" y="1266551"/>
            <a:ext cx="1820649" cy="161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4254" y="1191689"/>
            <a:ext cx="1763791" cy="168689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75"/>
          <p:cNvGrpSpPr>
            <a:grpSpLocks/>
          </p:cNvGrpSpPr>
          <p:nvPr/>
        </p:nvGrpSpPr>
        <p:grpSpPr bwMode="auto">
          <a:xfrm rot="2063438">
            <a:off x="2526284" y="3555424"/>
            <a:ext cx="1857375" cy="2303462"/>
            <a:chOff x="2744" y="2251"/>
            <a:chExt cx="1170" cy="1451"/>
          </a:xfrm>
        </p:grpSpPr>
        <p:pic>
          <p:nvPicPr>
            <p:cNvPr id="44" name="Picture 47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77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1174025" y="502007"/>
            <a:ext cx="3905415" cy="715089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</a:rPr>
              <a:t>This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</a:rPr>
              <a:t> </a:t>
            </a:r>
            <a:r>
              <a:rPr lang="en-US" sz="36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is an office.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 Bold" panose="02020702060506020403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844925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9192344" y="4367887"/>
            <a:ext cx="1200686" cy="864096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24" y="359758"/>
            <a:ext cx="1848504" cy="180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4722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2275 0.16459 L -0.39288 0.29329 L -0.51806 0.40556 L -0.63299 0.52709 L -0.73386 0.64676 L -0.8382 0.75625 L -0.99254 0.92824 L -0.96493 0.8969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4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orb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333 0.16666 L -0.475 0.16944 L -0.5875 0.16944 L -0.78541 0.18889 L -1.47916 0.23333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E8E46-E478-8FA8-7FA9-187EB2D81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425"/>
            <a:ext cx="12192002" cy="6061437"/>
          </a:xfrm>
          <a:prstGeom prst="rect">
            <a:avLst/>
          </a:prstGeom>
        </p:spPr>
      </p:pic>
      <p:sp>
        <p:nvSpPr>
          <p:cNvPr id="14" name="3 Cilindro"/>
          <p:cNvSpPr/>
          <p:nvPr/>
        </p:nvSpPr>
        <p:spPr>
          <a:xfrm>
            <a:off x="6976689" y="836713"/>
            <a:ext cx="216024" cy="1126481"/>
          </a:xfrm>
          <a:prstGeom prst="can">
            <a:avLst>
              <a:gd name="adj" fmla="val 5347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12 Grupo"/>
          <p:cNvGrpSpPr/>
          <p:nvPr/>
        </p:nvGrpSpPr>
        <p:grpSpPr>
          <a:xfrm>
            <a:off x="604617" y="1300856"/>
            <a:ext cx="5783061" cy="976017"/>
            <a:chOff x="0" y="1328564"/>
            <a:chExt cx="5783061" cy="9760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0774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3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84415" y="1196753"/>
            <a:ext cx="1899478" cy="168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9549" y="1196753"/>
            <a:ext cx="1736058" cy="166037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75"/>
          <p:cNvGrpSpPr>
            <a:grpSpLocks/>
          </p:cNvGrpSpPr>
          <p:nvPr/>
        </p:nvGrpSpPr>
        <p:grpSpPr bwMode="auto">
          <a:xfrm rot="2063438">
            <a:off x="2526284" y="3555424"/>
            <a:ext cx="1857375" cy="2303462"/>
            <a:chOff x="2744" y="2251"/>
            <a:chExt cx="1170" cy="1451"/>
          </a:xfrm>
        </p:grpSpPr>
        <p:pic>
          <p:nvPicPr>
            <p:cNvPr id="44" name="Picture 47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77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1357460" y="541958"/>
            <a:ext cx="4303955" cy="715089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</a:rPr>
              <a:t>This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</a:rPr>
              <a:t> </a:t>
            </a:r>
            <a:r>
              <a:rPr lang="en-US" sz="36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is a restaurant.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 Bold" panose="02020702060506020403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847223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935455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Flecha derecha">
            <a:hlinkClick r:id="" action="ppaction://hlinkshowjump?jump=nextslide"/>
          </p:cNvPr>
          <p:cNvSpPr/>
          <p:nvPr/>
        </p:nvSpPr>
        <p:spPr>
          <a:xfrm>
            <a:off x="9192344" y="4367887"/>
            <a:ext cx="1200686" cy="864096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679CE15-4ADE-2471-A74F-017117451E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5977" y="386278"/>
            <a:ext cx="1761719" cy="18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18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2275 0.16459 L -0.39288 0.29329 L -0.51806 0.40556 L -0.63299 0.52709 L -0.73386 0.64676 L -0.8382 0.75625 L -0.99254 0.92824 L -0.96493 0.89699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4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orb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333 0.16666 L -0.475 0.16944 L -0.5875 0.16944 L -0.78541 0.18889 L -1.47916 0.23333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401B9-AF4B-18D9-AC13-55A06630C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2425"/>
            <a:ext cx="12192002" cy="6061437"/>
          </a:xfrm>
          <a:prstGeom prst="rect">
            <a:avLst/>
          </a:prstGeom>
        </p:spPr>
      </p:pic>
      <p:sp>
        <p:nvSpPr>
          <p:cNvPr id="14" name="3 Cilindro"/>
          <p:cNvSpPr/>
          <p:nvPr/>
        </p:nvSpPr>
        <p:spPr>
          <a:xfrm>
            <a:off x="6931424" y="836713"/>
            <a:ext cx="216024" cy="1126481"/>
          </a:xfrm>
          <a:prstGeom prst="can">
            <a:avLst>
              <a:gd name="adj" fmla="val 53476"/>
            </a:avLst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12 Grupo"/>
          <p:cNvGrpSpPr/>
          <p:nvPr/>
        </p:nvGrpSpPr>
        <p:grpSpPr>
          <a:xfrm>
            <a:off x="568405" y="1300856"/>
            <a:ext cx="5783061" cy="976017"/>
            <a:chOff x="0" y="1328564"/>
            <a:chExt cx="5783061" cy="9760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90774" y="1328564"/>
              <a:ext cx="2892287" cy="976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3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7067" y="1340769"/>
            <a:ext cx="1736826" cy="153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9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1340" y="1093893"/>
            <a:ext cx="1763936" cy="168703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75"/>
          <p:cNvGrpSpPr>
            <a:grpSpLocks/>
          </p:cNvGrpSpPr>
          <p:nvPr/>
        </p:nvGrpSpPr>
        <p:grpSpPr bwMode="auto">
          <a:xfrm rot="2063438">
            <a:off x="2526284" y="3555424"/>
            <a:ext cx="1857375" cy="2303462"/>
            <a:chOff x="2744" y="2251"/>
            <a:chExt cx="1170" cy="1451"/>
          </a:xfrm>
        </p:grpSpPr>
        <p:pic>
          <p:nvPicPr>
            <p:cNvPr id="44" name="Picture 47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77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1 Rectángulo redondeado"/>
          <p:cNvSpPr/>
          <p:nvPr/>
        </p:nvSpPr>
        <p:spPr>
          <a:xfrm>
            <a:off x="1384619" y="529166"/>
            <a:ext cx="4357744" cy="715089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</a:rPr>
              <a:t>This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aramond Pro Bold" panose="02020702060506020403" pitchFamily="18" charset="0"/>
              </a:rPr>
              <a:t> </a:t>
            </a:r>
            <a:r>
              <a:rPr lang="en-US" sz="36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is a hospital.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aramond Pro Bold" panose="02020702060506020403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811011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YES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899243" y="2294492"/>
            <a:ext cx="1724031" cy="486436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21" y="369552"/>
            <a:ext cx="1779719" cy="179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8660832" y="4895868"/>
            <a:ext cx="1200686" cy="578847"/>
          </a:xfrm>
          <a:prstGeom prst="actionButtonBlank">
            <a:avLst/>
          </a:prstGeom>
          <a:solidFill>
            <a:srgbClr val="00FF00"/>
          </a:solidFill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EXIT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5986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2275 0.16459 L -0.39288 0.29329 L -0.51806 0.40556 L -0.63299 0.52709 L -0.73386 0.64676 L -0.8382 0.75625 L -0.99254 0.92824 L -0.96493 0.89699 " pathEditMode="relative" rAng="0" ptsTypes="AAAAAAA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35" y="46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otorb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7  0.017 0.02133  0.021 0.03467  C 0.025 0.04933  0.027 0.06667  0.029 0.084  C 0.031 0.10133  0.029 0.116  0.027 0.132  C 0.025 0.14667  0.022 0.16267  0.015 0.176  C 0.009 0.18933  -0.001 0.2  -0.012 0.208  C -0.022 0.216  -0.034 0.22133  -0.046 0.224  C -0.058 0.22667  -0.07 0.22667  -0.081 0.224  C -0.093 0.22133  -0.104 0.21467  -0.113 0.204  C -0.122 0.19467  -0.13 0.18267  -0.134 0.168  C -0.139 0.15467  -0.141 0.136  -0.141 0.12133  C -0.142 0.10667  -0.141 0.08933  -0.136 0.07467  C -0.131 0.06133  -0.122 0.05067  -0.11 0.04533  C -0.098 0.04133  -0.086 0.04667  -0.078 0.056  C -0.071 0.06533  -0.066 0.08  -0.065 0.09733  C -0.065 0.11467  -0.066 0.13067  -0.071 0.144  C -0.076 0.15733  -0.075 0.16  -0.095 0.17733  C -0.113 0.196  -0.131 0.19067  -0.142 0.192  C -0.153 0.192  -0.162 0.18667  -0.173 0.18133  C -0.185 0.17467  -0.195 0.16267  -0.202 0.152  C -0.209 0.14133  -0.212 0.128  -0.216 0.10667  C -0.219 0.08533  -0.219 0.07467  -0.219 0.05867  C -0.219 0.04267  -0.219 0.02667  -0.219 0.01067  E" pathEditMode="relative" ptsTypes="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8333 0.16666 L -0.475 0.16944 L -0.5875 0.16944 L -0.78541 0.18889 L -1.47916 0.23333 " pathEditMode="relative" ptsTypes="AA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4285" y="1304280"/>
            <a:ext cx="98461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where their family members work.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store, hospital, restaurant,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  office, farm, bank.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Where does your mother work?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My mother works at an office.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She's an office worker. </a:t>
            </a: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78284" y="2318338"/>
            <a:ext cx="3758212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store, hospital, restaurant, office,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farm, bank.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8849" y="2299691"/>
            <a:ext cx="643567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 does your mother work?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My mother works at an office.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She's an office worker. </a:t>
            </a:r>
          </a:p>
        </p:txBody>
      </p:sp>
    </p:spTree>
    <p:extLst>
      <p:ext uri="{BB962C8B-B14F-4D97-AF65-F5344CB8AC3E}">
        <p14:creationId xmlns:p14="http://schemas.microsoft.com/office/powerpoint/2010/main" val="3445204735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65)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98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0" y="357051"/>
            <a:ext cx="11558106" cy="651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5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427" y="774535"/>
            <a:ext cx="2000845" cy="19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7876618" y="639188"/>
            <a:ext cx="2898573" cy="2225361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05587" y="2736138"/>
            <a:ext cx="2754360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161103" y="2722501"/>
            <a:ext cx="1811045" cy="1032744"/>
          </a:xfrm>
          <a:prstGeom prst="wedgeRoundRectCallout">
            <a:avLst>
              <a:gd name="adj1" fmla="val -38391"/>
              <a:gd name="adj2" fmla="val 927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an OFFICE.</a:t>
            </a:r>
          </a:p>
        </p:txBody>
      </p:sp>
    </p:spTree>
    <p:extLst>
      <p:ext uri="{BB962C8B-B14F-4D97-AF65-F5344CB8AC3E}">
        <p14:creationId xmlns:p14="http://schemas.microsoft.com/office/powerpoint/2010/main" val="17810837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63" y="640837"/>
            <a:ext cx="2224148" cy="22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6"/>
          <p:cNvSpPr/>
          <p:nvPr/>
        </p:nvSpPr>
        <p:spPr>
          <a:xfrm>
            <a:off x="8026464" y="640837"/>
            <a:ext cx="2910832" cy="2219589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05587" y="2736138"/>
            <a:ext cx="2754360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965795" y="2722501"/>
            <a:ext cx="2259074" cy="1032744"/>
          </a:xfrm>
          <a:prstGeom prst="wedgeRoundRectCallout">
            <a:avLst>
              <a:gd name="adj1" fmla="val -38391"/>
              <a:gd name="adj2" fmla="val 927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HOSPITAL.</a:t>
            </a:r>
          </a:p>
        </p:txBody>
      </p:sp>
    </p:spTree>
    <p:extLst>
      <p:ext uri="{BB962C8B-B14F-4D97-AF65-F5344CB8AC3E}">
        <p14:creationId xmlns:p14="http://schemas.microsoft.com/office/powerpoint/2010/main" val="18620860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69" y="615734"/>
            <a:ext cx="2559316" cy="245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loud 9"/>
          <p:cNvSpPr/>
          <p:nvPr/>
        </p:nvSpPr>
        <p:spPr>
          <a:xfrm>
            <a:off x="7975154" y="615733"/>
            <a:ext cx="3058745" cy="2340531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05587" y="2736138"/>
            <a:ext cx="2754360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965795" y="2722501"/>
            <a:ext cx="2009359" cy="1032744"/>
          </a:xfrm>
          <a:prstGeom prst="wedgeRoundRectCallout">
            <a:avLst>
              <a:gd name="adj1" fmla="val -38391"/>
              <a:gd name="adj2" fmla="val 927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STORE.</a:t>
            </a:r>
          </a:p>
        </p:txBody>
      </p:sp>
    </p:spTree>
    <p:extLst>
      <p:ext uri="{BB962C8B-B14F-4D97-AF65-F5344CB8AC3E}">
        <p14:creationId xmlns:p14="http://schemas.microsoft.com/office/powerpoint/2010/main" val="20202437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F979CA8-6D77-CBDC-5548-0C1873DB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866" y="534826"/>
            <a:ext cx="2616180" cy="2664967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7958818" y="534827"/>
            <a:ext cx="3040615" cy="2529986"/>
          </a:xfrm>
          <a:prstGeom prst="cloud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05587" y="2736138"/>
            <a:ext cx="2754360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873840" y="2277175"/>
            <a:ext cx="3031710" cy="1032744"/>
          </a:xfrm>
          <a:prstGeom prst="wedgeRoundRectCallout">
            <a:avLst>
              <a:gd name="adj1" fmla="val -23750"/>
              <a:gd name="adj2" fmla="val 10133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RESTAURANT.</a:t>
            </a:r>
          </a:p>
        </p:txBody>
      </p:sp>
    </p:spTree>
    <p:extLst>
      <p:ext uri="{BB962C8B-B14F-4D97-AF65-F5344CB8AC3E}">
        <p14:creationId xmlns:p14="http://schemas.microsoft.com/office/powerpoint/2010/main" val="41845733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26" y="538287"/>
            <a:ext cx="2501999" cy="238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10"/>
          <p:cNvSpPr/>
          <p:nvPr/>
        </p:nvSpPr>
        <p:spPr>
          <a:xfrm>
            <a:off x="7930764" y="577975"/>
            <a:ext cx="3138270" cy="2298541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75" y="3182799"/>
            <a:ext cx="8067675" cy="307657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805587" y="2736138"/>
            <a:ext cx="2754360" cy="675106"/>
          </a:xfrm>
          <a:prstGeom prst="wedgeRoundRectCallout">
            <a:avLst>
              <a:gd name="adj1" fmla="val 49438"/>
              <a:gd name="adj2" fmla="val 10713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this?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178858" y="2722501"/>
            <a:ext cx="1796296" cy="1032744"/>
          </a:xfrm>
          <a:prstGeom prst="wedgeRoundRectCallout">
            <a:avLst>
              <a:gd name="adj1" fmla="val -38391"/>
              <a:gd name="adj2" fmla="val 9273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FARM.</a:t>
            </a:r>
          </a:p>
        </p:txBody>
      </p:sp>
    </p:spTree>
    <p:extLst>
      <p:ext uri="{BB962C8B-B14F-4D97-AF65-F5344CB8AC3E}">
        <p14:creationId xmlns:p14="http://schemas.microsoft.com/office/powerpoint/2010/main" val="18413023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439</Words>
  <Application>Microsoft Office PowerPoint</Application>
  <PresentationFormat>Widescreen</PresentationFormat>
  <Paragraphs>100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Adobe Garamond Pro Bold</vt:lpstr>
      <vt:lpstr>Arial</vt:lpstr>
      <vt:lpstr>Calibri</vt:lpstr>
      <vt:lpstr>Calibri Light</vt:lpstr>
      <vt:lpstr>Jokerman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Vũ Trần Gia Bửu</cp:lastModifiedBy>
  <cp:revision>113</cp:revision>
  <dcterms:created xsi:type="dcterms:W3CDTF">2023-01-31T08:21:18Z</dcterms:created>
  <dcterms:modified xsi:type="dcterms:W3CDTF">2023-08-08T16:24:22Z</dcterms:modified>
</cp:coreProperties>
</file>