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8"/>
  </p:notesMasterIdLst>
  <p:sldIdLst>
    <p:sldId id="2007577213" r:id="rId3"/>
    <p:sldId id="2007577215" r:id="rId4"/>
    <p:sldId id="2007577217" r:id="rId5"/>
    <p:sldId id="2007577229" r:id="rId6"/>
    <p:sldId id="2007577225" r:id="rId7"/>
    <p:sldId id="2007577230" r:id="rId8"/>
    <p:sldId id="2007577218" r:id="rId9"/>
    <p:sldId id="2007577231" r:id="rId10"/>
    <p:sldId id="2007577232" r:id="rId11"/>
    <p:sldId id="747" r:id="rId12"/>
    <p:sldId id="2007577233" r:id="rId13"/>
    <p:sldId id="2007577234" r:id="rId14"/>
    <p:sldId id="2007577235" r:id="rId15"/>
    <p:sldId id="2007577237" r:id="rId16"/>
    <p:sldId id="2007577236"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50" d="100"/>
          <a:sy n="50" d="100"/>
        </p:scale>
        <p:origin x="130" y="7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DE4C1-F751-4226-A10C-5AFE80C79022}" type="datetimeFigureOut">
              <a:rPr lang="zh-CN" altLang="en-US" smtClean="0"/>
              <a:t>2023/3/26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06C37-34C9-4036-8DD3-49223F6A20CD}" type="slidenum">
              <a:rPr lang="zh-CN" altLang="en-US" smtClean="0"/>
              <a:t>‹#›</a:t>
            </a:fld>
            <a:endParaRPr lang="zh-CN" altLang="en-US"/>
          </a:p>
        </p:txBody>
      </p:sp>
    </p:spTree>
    <p:extLst>
      <p:ext uri="{BB962C8B-B14F-4D97-AF65-F5344CB8AC3E}">
        <p14:creationId xmlns:p14="http://schemas.microsoft.com/office/powerpoint/2010/main" val="366428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a:t>
            </a:fld>
            <a:endParaRPr lang="zh-CN" altLang="en-US"/>
          </a:p>
        </p:txBody>
      </p:sp>
    </p:spTree>
    <p:extLst>
      <p:ext uri="{BB962C8B-B14F-4D97-AF65-F5344CB8AC3E}">
        <p14:creationId xmlns:p14="http://schemas.microsoft.com/office/powerpoint/2010/main" val="1502085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73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3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12</a:t>
            </a:fld>
            <a:endParaRPr lang="zh-CN" altLang="en-US"/>
          </a:p>
        </p:txBody>
      </p:sp>
    </p:spTree>
    <p:extLst>
      <p:ext uri="{BB962C8B-B14F-4D97-AF65-F5344CB8AC3E}">
        <p14:creationId xmlns:p14="http://schemas.microsoft.com/office/powerpoint/2010/main" val="1111865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13</a:t>
            </a:fld>
            <a:endParaRPr lang="zh-CN" altLang="en-US"/>
          </a:p>
        </p:txBody>
      </p:sp>
    </p:spTree>
    <p:extLst>
      <p:ext uri="{BB962C8B-B14F-4D97-AF65-F5344CB8AC3E}">
        <p14:creationId xmlns:p14="http://schemas.microsoft.com/office/powerpoint/2010/main" val="59894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2</a:t>
            </a:fld>
            <a:endParaRPr lang="zh-CN" altLang="en-US"/>
          </a:p>
        </p:txBody>
      </p:sp>
    </p:spTree>
    <p:extLst>
      <p:ext uri="{BB962C8B-B14F-4D97-AF65-F5344CB8AC3E}">
        <p14:creationId xmlns:p14="http://schemas.microsoft.com/office/powerpoint/2010/main" val="324802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3</a:t>
            </a:fld>
            <a:endParaRPr lang="zh-CN" altLang="en-US"/>
          </a:p>
        </p:txBody>
      </p:sp>
    </p:spTree>
    <p:extLst>
      <p:ext uri="{BB962C8B-B14F-4D97-AF65-F5344CB8AC3E}">
        <p14:creationId xmlns:p14="http://schemas.microsoft.com/office/powerpoint/2010/main" val="237815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4</a:t>
            </a:fld>
            <a:endParaRPr lang="zh-CN" altLang="en-US"/>
          </a:p>
        </p:txBody>
      </p:sp>
    </p:spTree>
    <p:extLst>
      <p:ext uri="{BB962C8B-B14F-4D97-AF65-F5344CB8AC3E}">
        <p14:creationId xmlns:p14="http://schemas.microsoft.com/office/powerpoint/2010/main" val="353112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5</a:t>
            </a:fld>
            <a:endParaRPr lang="zh-CN" altLang="en-US"/>
          </a:p>
        </p:txBody>
      </p:sp>
    </p:spTree>
    <p:extLst>
      <p:ext uri="{BB962C8B-B14F-4D97-AF65-F5344CB8AC3E}">
        <p14:creationId xmlns:p14="http://schemas.microsoft.com/office/powerpoint/2010/main" val="356231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GV </a:t>
            </a:r>
            <a:r>
              <a:rPr lang="en-US" altLang="zh-CN" baseline="0" dirty="0" err="1" smtClean="0"/>
              <a:t>chuẩn</a:t>
            </a:r>
            <a:r>
              <a:rPr lang="en-US" altLang="zh-CN" baseline="0" dirty="0" smtClean="0"/>
              <a:t> </a:t>
            </a:r>
            <a:r>
              <a:rPr lang="en-US" altLang="zh-CN" baseline="0" dirty="0" err="1" smtClean="0"/>
              <a:t>bị</a:t>
            </a:r>
            <a:r>
              <a:rPr lang="en-US" altLang="zh-CN" baseline="0" dirty="0" smtClean="0"/>
              <a:t> </a:t>
            </a:r>
            <a:r>
              <a:rPr lang="en-US" altLang="zh-CN" baseline="0" dirty="0" err="1" smtClean="0"/>
              <a:t>những</a:t>
            </a:r>
            <a:r>
              <a:rPr lang="en-US" altLang="zh-CN" baseline="0" dirty="0" smtClean="0"/>
              <a:t> </a:t>
            </a:r>
            <a:r>
              <a:rPr lang="en-US" altLang="zh-CN" baseline="0" dirty="0" err="1" smtClean="0"/>
              <a:t>lá</a:t>
            </a:r>
            <a:r>
              <a:rPr lang="en-US" altLang="zh-CN" baseline="0" dirty="0" smtClean="0"/>
              <a:t> </a:t>
            </a:r>
            <a:r>
              <a:rPr lang="en-US" altLang="zh-CN" baseline="0" dirty="0" err="1" smtClean="0"/>
              <a:t>thăm</a:t>
            </a:r>
            <a:r>
              <a:rPr lang="en-US" altLang="zh-CN" baseline="0" dirty="0" smtClean="0"/>
              <a:t> </a:t>
            </a:r>
            <a:r>
              <a:rPr lang="en-US" altLang="zh-CN" baseline="0" dirty="0" err="1" smtClean="0"/>
              <a:t>có</a:t>
            </a:r>
            <a:r>
              <a:rPr lang="en-US" altLang="zh-CN" baseline="0" dirty="0" smtClean="0"/>
              <a:t> </a:t>
            </a:r>
            <a:r>
              <a:rPr lang="en-US" altLang="zh-CN" baseline="0" dirty="0" err="1" smtClean="0"/>
              <a:t>chứa</a:t>
            </a:r>
            <a:r>
              <a:rPr lang="en-US" altLang="zh-CN" baseline="0" dirty="0" smtClean="0"/>
              <a:t> </a:t>
            </a:r>
            <a:r>
              <a:rPr lang="en-US" altLang="zh-CN" baseline="0" dirty="0" err="1" smtClean="0"/>
              <a:t>sẵn</a:t>
            </a:r>
            <a:r>
              <a:rPr lang="en-US" altLang="zh-CN" baseline="0" dirty="0" smtClean="0"/>
              <a:t> </a:t>
            </a:r>
            <a:r>
              <a:rPr lang="en-US" altLang="zh-CN" baseline="0" dirty="0" err="1" smtClean="0"/>
              <a:t>hành</a:t>
            </a:r>
            <a:r>
              <a:rPr lang="en-US" altLang="zh-CN" baseline="0" dirty="0" smtClean="0"/>
              <a:t> vi </a:t>
            </a:r>
            <a:r>
              <a:rPr lang="en-US" altLang="zh-CN" baseline="0" dirty="0" err="1" smtClean="0"/>
              <a:t>và</a:t>
            </a:r>
            <a:r>
              <a:rPr lang="en-US" altLang="zh-CN" baseline="0" dirty="0" smtClean="0"/>
              <a:t> </a:t>
            </a:r>
            <a:r>
              <a:rPr lang="en-US" altLang="zh-CN" baseline="0" dirty="0" err="1" smtClean="0"/>
              <a:t>yêu</a:t>
            </a:r>
            <a:r>
              <a:rPr lang="en-US" altLang="zh-CN" baseline="0" dirty="0" smtClean="0"/>
              <a:t> </a:t>
            </a:r>
            <a:r>
              <a:rPr lang="en-US" altLang="zh-CN" baseline="0" dirty="0" err="1" smtClean="0"/>
              <a:t>cầu</a:t>
            </a:r>
            <a:r>
              <a:rPr lang="en-US" altLang="zh-CN" baseline="0" dirty="0" smtClean="0"/>
              <a:t> HS </a:t>
            </a:r>
            <a:r>
              <a:rPr lang="en-US" altLang="zh-CN" baseline="0" dirty="0" err="1" smtClean="0"/>
              <a:t>lên</a:t>
            </a:r>
            <a:r>
              <a:rPr lang="en-US" altLang="zh-CN" baseline="0" dirty="0" smtClean="0"/>
              <a:t> </a:t>
            </a:r>
            <a:r>
              <a:rPr lang="en-US" altLang="zh-CN" baseline="0" dirty="0" err="1" smtClean="0"/>
              <a:t>tái</a:t>
            </a:r>
            <a:r>
              <a:rPr lang="en-US" altLang="zh-CN" baseline="0" dirty="0" smtClean="0"/>
              <a:t> </a:t>
            </a:r>
            <a:r>
              <a:rPr lang="en-US" altLang="zh-CN" baseline="0" dirty="0" err="1" smtClean="0"/>
              <a:t>hiện</a:t>
            </a:r>
            <a:r>
              <a:rPr lang="en-US" altLang="zh-CN" baseline="0" dirty="0" smtClean="0"/>
              <a:t> </a:t>
            </a:r>
            <a:r>
              <a:rPr lang="en-US" altLang="zh-CN" baseline="0" dirty="0" err="1" smtClean="0"/>
              <a:t>lại</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31906C37-34C9-4036-8DD3-49223F6A20CD}" type="slidenum">
              <a:rPr lang="zh-CN" altLang="en-US" smtClean="0"/>
              <a:t>6</a:t>
            </a:fld>
            <a:endParaRPr lang="zh-CN" altLang="en-US"/>
          </a:p>
        </p:txBody>
      </p:sp>
    </p:spTree>
    <p:extLst>
      <p:ext uri="{BB962C8B-B14F-4D97-AF65-F5344CB8AC3E}">
        <p14:creationId xmlns:p14="http://schemas.microsoft.com/office/powerpoint/2010/main" val="4021309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7</a:t>
            </a:fld>
            <a:endParaRPr lang="zh-CN" altLang="en-US"/>
          </a:p>
        </p:txBody>
      </p:sp>
    </p:spTree>
    <p:extLst>
      <p:ext uri="{BB962C8B-B14F-4D97-AF65-F5344CB8AC3E}">
        <p14:creationId xmlns:p14="http://schemas.microsoft.com/office/powerpoint/2010/main" val="210915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8</a:t>
            </a:fld>
            <a:endParaRPr lang="zh-CN" altLang="en-US"/>
          </a:p>
        </p:txBody>
      </p:sp>
    </p:spTree>
    <p:extLst>
      <p:ext uri="{BB962C8B-B14F-4D97-AF65-F5344CB8AC3E}">
        <p14:creationId xmlns:p14="http://schemas.microsoft.com/office/powerpoint/2010/main" val="1551639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1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BEF60-5992-4D12-B85D-6E740D0BCC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BF5CF-1ACE-43D2-88D5-C0DDAE4D3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F6662AF-EC48-448D-9D47-9507F9770C1E}"/>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58EC93D5-59C7-463D-A15B-FDBC12C50A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1A18D1-801F-48CA-A8E3-5C1998658D0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2572874718"/>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B60B09-59CF-492A-8EB3-0C97CFF342A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7078AA3-66AF-4FE6-BE44-D0E9E144A73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D7B257-3693-4709-9E09-D96E735AB7F4}"/>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7C804CE5-0D27-4214-94AF-50340155F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31738D-F81F-44BC-ABAA-172988525022}"/>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33468472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42A202-AB1C-47E3-8FFF-1E43765E0B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8AEBF8-2F3A-457A-A745-E1198B66D0A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D34AB-A780-4C67-B413-A67F487F465A}"/>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F13C4940-12F4-489C-9DE2-61BBA3BFFC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1061AC-0374-4AC5-9E72-0A3238BDC746}"/>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18849410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竖排标题与文本">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650051-93EF-4E9A-9B8A-F18B845BD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9" name="矩形 8">
            <a:extLst>
              <a:ext uri="{FF2B5EF4-FFF2-40B4-BE49-F238E27FC236}">
                <a16:creationId xmlns:a16="http://schemas.microsoft.com/office/drawing/2014/main" id="{DA3CCAEB-03AD-4F21-A3A9-AFA3CDC8272F}"/>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489183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5" name="矩形 4">
            <a:extLst>
              <a:ext uri="{FF2B5EF4-FFF2-40B4-BE49-F238E27FC236}">
                <a16:creationId xmlns:a16="http://schemas.microsoft.com/office/drawing/2014/main"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spTree>
    <p:extLst>
      <p:ext uri="{BB962C8B-B14F-4D97-AF65-F5344CB8AC3E}">
        <p14:creationId xmlns:p14="http://schemas.microsoft.com/office/powerpoint/2010/main" val="171691845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577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2CED1E-63F1-483D-8303-850EBF5A4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6F196C4-1461-4CC7-BF3D-895F83EBD58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92C108B-1821-4FE9-B14A-42B14619D12A}"/>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C9938498-8F39-4F94-9966-948578AFB5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58EDDD-E4D4-472D-9398-847CDAE3849D}"/>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62476899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996943-9567-4DE4-8D4D-3F6AC5D804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E173A-84C8-42D3-973F-3227B98E9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1EBC89-536A-4AC7-85F5-C36959EC8985}"/>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5C407D88-11F4-41C0-B4FF-2C407A0D8F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79FA36-7979-45A9-866D-4E8EEDC801A8}"/>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06293210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DB6FDE-7E60-426A-880A-193E1C22C90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C280989-7D1B-4F36-8FAA-EEAF57777B3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9C98E25-6E16-4CCA-9AB2-1C87CD08B6A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7787F5D-82E0-4D60-B509-53064C0CB93A}"/>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07FB61EA-2086-47A6-A19C-A4B1A169CB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5CD1E0-2BBF-4D67-B110-BD6623A21CFF}"/>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27887877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D5024B-B5CF-4AAF-9E4D-87C09FB8ED0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355A25-E90D-4ED7-B089-9B7BBADAB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058E71A-90F5-49E1-80B0-4259055D7D2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66A51D4-E1B4-4E85-8F17-17B4FAB1B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8BEA645-38DB-4B0A-97E9-91E0F1E841D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7DFE23D-3C70-43CB-82A4-01B178D8C8F8}"/>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8" name="页脚占位符 7">
            <a:extLst>
              <a:ext uri="{FF2B5EF4-FFF2-40B4-BE49-F238E27FC236}">
                <a16:creationId xmlns:a16="http://schemas.microsoft.com/office/drawing/2014/main" id="{25C42ECE-D57B-4FAA-9B1F-480914A659D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505D28E-3527-403A-9371-5CD629E429CD}"/>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135177140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AAA013-E261-4B86-ACC3-4BDBF7B8D1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73DB26-4837-4DAF-AE3C-9C8F42E91E6A}"/>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4" name="页脚占位符 3">
            <a:extLst>
              <a:ext uri="{FF2B5EF4-FFF2-40B4-BE49-F238E27FC236}">
                <a16:creationId xmlns:a16="http://schemas.microsoft.com/office/drawing/2014/main" id="{4765000B-2C68-4692-B135-5E70A32CF2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BBE3D4B-43D2-4E00-AF77-D3B516BAB321}"/>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55466902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25BFAA-3BB1-4AFE-83F9-A1A2EE0D7DF6}"/>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3" name="页脚占位符 2">
            <a:extLst>
              <a:ext uri="{FF2B5EF4-FFF2-40B4-BE49-F238E27FC236}">
                <a16:creationId xmlns:a16="http://schemas.microsoft.com/office/drawing/2014/main" id="{06AB47EE-C768-4F49-9178-79A149B330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177B854-2E47-440D-8996-48C00A55BE29}"/>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416007489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B8349-1964-45D2-A186-0111E5A0AE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79C0D30-AE9C-4267-BFA7-58DF67F7E8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1D0E67-0012-4EE8-84B0-C111BCD36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FF0F65-4FF1-405B-83B7-1477A196E688}"/>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FF90E5A8-8480-45F6-AB56-F87D6A6EBB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537BE8B-6304-4C40-907B-2AEAADF0CA5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254653840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078B05-9B83-4740-991C-20E6DC95C8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5D2E295-FABB-474D-BC77-370932BEA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F8AD7B-BE1E-4E42-8833-43496D186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8B9CFD8-165E-43A5-9232-EBA223E2E746}"/>
              </a:ext>
            </a:extLst>
          </p:cNvPr>
          <p:cNvSpPr>
            <a:spLocks noGrp="1"/>
          </p:cNvSpPr>
          <p:nvPr>
            <p:ph type="dt" sz="half" idx="10"/>
          </p:nvPr>
        </p:nvSpPr>
        <p:spPr/>
        <p:txBody>
          <a:bodyPr/>
          <a:lstStyle/>
          <a:p>
            <a:fld id="{B3AE472B-FBF7-4F26-8BAD-CB7ACFCE5910}"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3ADE63EA-D9E8-4CE6-B180-D7890FC0EE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79DEF9-5EE3-400D-9035-7765B3308E2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95823476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27376F-1F6E-40AD-A720-B370A449C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130DA3-5732-49FD-B65A-62F516C22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E9B52C-EA7A-4AB5-BC9A-556AF7C67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E472B-FBF7-4F26-8BAD-CB7ACFCE5910}"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BE50423F-93B3-445B-91F5-4C1036607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36BB070-C743-4AA1-BCE1-4393D34E9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54D1C-01C4-406C-99DD-86382A5A10FE}"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281632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85857864"/>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9EA6AA-9632-4766-9009-4059FCA18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7"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6" y="397706"/>
            <a:ext cx="4582589" cy="6139728"/>
          </a:xfrm>
          <a:prstGeom prst="rect">
            <a:avLst/>
          </a:prstGeom>
        </p:spPr>
      </p:pic>
      <p:pic>
        <p:nvPicPr>
          <p:cNvPr id="8" name="图片 7">
            <a:extLst>
              <a:ext uri="{FF2B5EF4-FFF2-40B4-BE49-F238E27FC236}">
                <a16:creationId xmlns:a16="http://schemas.microsoft.com/office/drawing/2014/main" id="{58F47DFF-1A2F-4D66-8AD3-57E03E6D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203" y="0"/>
            <a:ext cx="2956817" cy="2387014"/>
          </a:xfrm>
          <a:prstGeom prst="rect">
            <a:avLst/>
          </a:prstGeom>
        </p:spPr>
      </p:pic>
      <p:pic>
        <p:nvPicPr>
          <p:cNvPr id="9" name="图片 8">
            <a:extLst>
              <a:ext uri="{FF2B5EF4-FFF2-40B4-BE49-F238E27FC236}">
                <a16:creationId xmlns:a16="http://schemas.microsoft.com/office/drawing/2014/main" id="{0BC809DE-30FF-4DA8-A2E2-4D0039276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pic>
        <p:nvPicPr>
          <p:cNvPr id="10" name="Picture 9"/>
          <p:cNvPicPr>
            <a:picLocks noChangeAspect="1"/>
          </p:cNvPicPr>
          <p:nvPr/>
        </p:nvPicPr>
        <p:blipFill>
          <a:blip r:embed="rId6"/>
          <a:stretch>
            <a:fillRect/>
          </a:stretch>
        </p:blipFill>
        <p:spPr>
          <a:xfrm>
            <a:off x="4478153" y="23330"/>
            <a:ext cx="7651143" cy="6736664"/>
          </a:xfrm>
          <a:prstGeom prst="rect">
            <a:avLst/>
          </a:prstGeom>
        </p:spPr>
      </p:pic>
    </p:spTree>
    <p:extLst>
      <p:ext uri="{BB962C8B-B14F-4D97-AF65-F5344CB8AC3E}">
        <p14:creationId xmlns:p14="http://schemas.microsoft.com/office/powerpoint/2010/main" val="277734074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360"/>
                                          </p:val>
                                        </p:tav>
                                        <p:tav tm="100000">
                                          <p:val>
                                            <p:fltVal val="0"/>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097" y="2093825"/>
            <a:ext cx="5530727" cy="5530727"/>
          </a:xfrm>
          <a:prstGeom prst="rect">
            <a:avLst/>
          </a:prstGeom>
        </p:spPr>
      </p:pic>
      <p:sp>
        <p:nvSpPr>
          <p:cNvPr id="6" name="Rectangle 5"/>
          <p:cNvSpPr/>
          <p:nvPr/>
        </p:nvSpPr>
        <p:spPr>
          <a:xfrm>
            <a:off x="3753322" y="70338"/>
            <a:ext cx="8180769" cy="6592574"/>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a:t>
            </a:r>
            <a:r>
              <a:rPr lang="nl-NL" sz="3200" dirty="0" smtClean="0">
                <a:latin typeface="Times New Roman" panose="02020603050405020304" pitchFamily="18" charset="0"/>
                <a:ea typeface="Times New Roman" panose="02020603050405020304" pitchFamily="18" charset="0"/>
              </a:rPr>
              <a:t>Thảo </a:t>
            </a:r>
            <a:r>
              <a:rPr lang="nl-NL" sz="3200" dirty="0">
                <a:latin typeface="Times New Roman" panose="02020603050405020304" pitchFamily="18" charset="0"/>
                <a:ea typeface="Times New Roman" panose="02020603050405020304" pitchFamily="18" charset="0"/>
              </a:rPr>
              <a:t>luận về các hành vi nên và không nên làm khi đi tham quan.</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Xây dựng quy tắc ứng xử để bảo vệ cảnh quan thiên nhiên bằng giấy bìa màu có hình bầu dục, hình chiếc lá hoặc hình trái tim, kéo, bút, dây,...</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a:t>
            </a:r>
            <a:r>
              <a:rPr lang="nl-NL" sz="3200" dirty="0" smtClean="0">
                <a:latin typeface="Times New Roman" panose="02020603050405020304" pitchFamily="18" charset="0"/>
                <a:ea typeface="Times New Roman" panose="02020603050405020304" pitchFamily="18" charset="0"/>
              </a:rPr>
              <a:t>Lật </a:t>
            </a:r>
            <a:r>
              <a:rPr lang="nl-NL" sz="3200" dirty="0">
                <a:latin typeface="Times New Roman" panose="02020603050405020304" pitchFamily="18" charset="0"/>
                <a:ea typeface="Times New Roman" panose="02020603050405020304" pitchFamily="18" charset="0"/>
              </a:rPr>
              <a:t>mặt sau của tấm bìa để ghi những lời nhắc nhở cho hành vi đó.</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Đ</a:t>
            </a:r>
            <a:r>
              <a:rPr lang="nl-NL" sz="3200" dirty="0" smtClean="0">
                <a:latin typeface="Times New Roman" panose="02020603050405020304" pitchFamily="18" charset="0"/>
                <a:ea typeface="Times New Roman" panose="02020603050405020304" pitchFamily="18" charset="0"/>
              </a:rPr>
              <a:t>ục </a:t>
            </a:r>
            <a:r>
              <a:rPr lang="nl-NL" sz="3200" dirty="0">
                <a:latin typeface="Times New Roman" panose="02020603050405020304" pitchFamily="18" charset="0"/>
                <a:ea typeface="Times New Roman" panose="02020603050405020304" pitchFamily="18" charset="0"/>
              </a:rPr>
              <a:t>lỗ, xâu dây thành một chuỗi thông tin như là một cẩm nang hướng dẫn ứng xử cho du khách.</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Giới thiệu với bạn sản phẩm của mình.</a:t>
            </a:r>
            <a:endParaRPr lang="en-US" sz="32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178657" y="949569"/>
            <a:ext cx="3205973" cy="1612593"/>
          </a:xfrm>
          <a:prstGeom prst="roundRect">
            <a:avLst/>
          </a:prstGeom>
          <a:gradFill flip="none" rotWithShape="1">
            <a:gsLst>
              <a:gs pos="41000">
                <a:schemeClr val="accent2">
                  <a:lumMod val="39000"/>
                </a:schemeClr>
              </a:gs>
              <a:gs pos="50000">
                <a:schemeClr val="accent2">
                  <a:lumMod val="50000"/>
                </a:schemeClr>
              </a:gs>
            </a:gsLst>
            <a:lin ang="5400000" scaled="1"/>
            <a:tileRect/>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Cambria" panose="02040503050406030204" pitchFamily="18" charset="0"/>
                <a:ea typeface="Cambria" panose="02040503050406030204" pitchFamily="18" charset="0"/>
              </a:rPr>
              <a:t>Các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bước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thực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hiện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7766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6" y="2453640"/>
            <a:ext cx="5530727" cy="51240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35" y="3973982"/>
            <a:ext cx="7589520" cy="2884018"/>
          </a:xfrm>
          <a:prstGeom prst="rect">
            <a:avLst/>
          </a:prstGeom>
        </p:spPr>
      </p:pic>
      <p:sp>
        <p:nvSpPr>
          <p:cNvPr id="4" name="TextBox 3"/>
          <p:cNvSpPr txBox="1"/>
          <p:nvPr/>
        </p:nvSpPr>
        <p:spPr>
          <a:xfrm>
            <a:off x="1650582" y="659266"/>
            <a:ext cx="9607117" cy="2554545"/>
          </a:xfrm>
          <a:prstGeom prst="rect">
            <a:avLst/>
          </a:prstGeom>
          <a:noFill/>
        </p:spPr>
        <p:txBody>
          <a:bodyPr wrap="none" rtlCol="0">
            <a:spAutoFit/>
          </a:bodyPr>
          <a:lstStyle/>
          <a:p>
            <a:pPr algn="ct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Trình</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bày</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và</a:t>
            </a:r>
            <a:endPar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endParaRPr>
          </a:p>
          <a:p>
            <a:pPr algn="ct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Chia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sẻ</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sản</a:t>
            </a:r>
            <a:r>
              <a:rPr lang="en-US" sz="8000" dirty="0"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smtClean="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phẩm</a:t>
            </a:r>
            <a:endPar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endParaRPr>
          </a:p>
        </p:txBody>
      </p:sp>
    </p:spTree>
    <p:extLst>
      <p:ext uri="{BB962C8B-B14F-4D97-AF65-F5344CB8AC3E}">
        <p14:creationId xmlns:p14="http://schemas.microsoft.com/office/powerpoint/2010/main" val="94610391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759591" y="1560720"/>
            <a:ext cx="4389343" cy="3631763"/>
          </a:xfrm>
          <a:prstGeom prst="rect">
            <a:avLst/>
          </a:prstGeom>
          <a:noFill/>
        </p:spPr>
        <p:txBody>
          <a:bodyPr wrap="none" rtlCol="0">
            <a:spAutoFit/>
          </a:bodyPr>
          <a:lstStyle/>
          <a:p>
            <a:pPr algn="ctr"/>
            <a:r>
              <a:rPr lang="en-US" sz="11500" dirty="0" smtClean="0">
                <a:ln w="28575">
                  <a:solidFill>
                    <a:schemeClr val="tx1"/>
                  </a:solidFill>
                </a:ln>
                <a:solidFill>
                  <a:srgbClr val="00B0F0"/>
                </a:solidFill>
                <a:latin typeface="#9Slide07 SVNZiclets" panose="02000603000000000000" pitchFamily="2" charset="0"/>
              </a:rPr>
              <a:t>VẬN</a:t>
            </a:r>
          </a:p>
          <a:p>
            <a:pPr algn="ctr"/>
            <a:r>
              <a:rPr lang="en-US" sz="11500" dirty="0" smtClean="0">
                <a:ln w="28575">
                  <a:solidFill>
                    <a:schemeClr val="tx1"/>
                  </a:solidFill>
                </a:ln>
                <a:solidFill>
                  <a:srgbClr val="00B0F0"/>
                </a:solidFill>
                <a:latin typeface="#9Slide07 SVNZiclets" panose="02000603000000000000" pitchFamily="2" charset="0"/>
              </a:rPr>
              <a:t>DỤNG</a:t>
            </a:r>
            <a:endParaRPr lang="en-US" sz="11500" dirty="0">
              <a:ln w="28575">
                <a:solidFill>
                  <a:schemeClr val="tx1"/>
                </a:solidFill>
              </a:ln>
              <a:solidFill>
                <a:srgbClr val="00B0F0"/>
              </a:solidFill>
              <a:latin typeface="#9Slide07 SVNZiclets" panose="02000603000000000000" pitchFamily="2" charset="0"/>
            </a:endParaRPr>
          </a:p>
        </p:txBody>
      </p:sp>
    </p:spTree>
    <p:extLst>
      <p:ext uri="{BB962C8B-B14F-4D97-AF65-F5344CB8AC3E}">
        <p14:creationId xmlns:p14="http://schemas.microsoft.com/office/powerpoint/2010/main" val="160862203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sp>
        <p:nvSpPr>
          <p:cNvPr id="10" name="文本框 9">
            <a:extLst>
              <a:ext uri="{FF2B5EF4-FFF2-40B4-BE49-F238E27FC236}">
                <a16:creationId xmlns:a16="http://schemas.microsoft.com/office/drawing/2014/main" id="{7160D492-CB48-4443-91CB-5AC0E32FCB1D}"/>
              </a:ext>
            </a:extLst>
          </p:cNvPr>
          <p:cNvSpPr txBox="1"/>
          <p:nvPr/>
        </p:nvSpPr>
        <p:spPr>
          <a:xfrm>
            <a:off x="4535503" y="733676"/>
            <a:ext cx="7269481" cy="440120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nl-NL" sz="4000" dirty="0">
                <a:latin typeface="Cambria" panose="02040503050406030204" pitchFamily="18" charset="0"/>
                <a:ea typeface="Cambria" panose="02040503050406030204" pitchFamily="18" charset="0"/>
              </a:rPr>
              <a:t>+ Chia sẻ bộ </a:t>
            </a:r>
            <a:r>
              <a:rPr lang="nl-NL" sz="4000" i="1" dirty="0">
                <a:latin typeface="Cambria" panose="02040503050406030204" pitchFamily="18" charset="0"/>
                <a:ea typeface="Cambria" panose="02040503050406030204" pitchFamily="18" charset="0"/>
              </a:rPr>
              <a:t>Quy tắc ứng xử để bảo vệ cảnh quan thiên nhiên </a:t>
            </a:r>
            <a:r>
              <a:rPr lang="nl-NL" sz="4000" dirty="0">
                <a:latin typeface="Cambria" panose="02040503050406030204" pitchFamily="18" charset="0"/>
                <a:ea typeface="Cambria" panose="02040503050406030204" pitchFamily="18" charset="0"/>
              </a:rPr>
              <a:t>vừa xây dựng.</a:t>
            </a:r>
            <a:endParaRPr lang="en-US" sz="4000" dirty="0">
              <a:latin typeface="Cambria" panose="02040503050406030204" pitchFamily="18" charset="0"/>
              <a:ea typeface="Cambria" panose="02040503050406030204" pitchFamily="18" charset="0"/>
            </a:endParaRPr>
          </a:p>
          <a:p>
            <a:pPr algn="just"/>
            <a:r>
              <a:rPr lang="nl-NL" sz="4000" dirty="0">
                <a:latin typeface="Cambria" panose="02040503050406030204" pitchFamily="18" charset="0"/>
                <a:ea typeface="Cambria" panose="02040503050406030204" pitchFamily="18" charset="0"/>
              </a:rPr>
              <a:t>+ Nhờ người thân góp ý để hoàn thiện hơn.</a:t>
            </a:r>
            <a:endParaRPr lang="en-US" sz="4000" dirty="0">
              <a:latin typeface="Cambria" panose="02040503050406030204" pitchFamily="18" charset="0"/>
              <a:ea typeface="Cambria" panose="02040503050406030204" pitchFamily="18" charset="0"/>
            </a:endParaRPr>
          </a:p>
          <a:p>
            <a:pPr algn="just"/>
            <a:r>
              <a:rPr lang="nl-NL" sz="4000" dirty="0">
                <a:latin typeface="Cambria" panose="02040503050406030204" pitchFamily="18" charset="0"/>
                <a:ea typeface="Cambria" panose="02040503050406030204" pitchFamily="18" charset="0"/>
              </a:rPr>
              <a:t>+ </a:t>
            </a:r>
            <a:r>
              <a:rPr lang="nl-NL" sz="4000" dirty="0" smtClean="0">
                <a:latin typeface="Cambria" panose="02040503050406030204" pitchFamily="18" charset="0"/>
                <a:ea typeface="Cambria" panose="02040503050406030204" pitchFamily="18" charset="0"/>
              </a:rPr>
              <a:t>EM </a:t>
            </a:r>
            <a:r>
              <a:rPr lang="nl-NL" sz="4000" dirty="0">
                <a:latin typeface="Cambria" panose="02040503050406030204" pitchFamily="18" charset="0"/>
                <a:ea typeface="Cambria" panose="02040503050406030204" pitchFamily="18" charset="0"/>
              </a:rPr>
              <a:t>tự chỉnh sửa và hoàn thiện bộ Quy tắc ứng xử của mình.</a:t>
            </a:r>
            <a:endParaRPr lang="en-US" sz="4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0323" y="908118"/>
            <a:ext cx="5117123" cy="5117123"/>
          </a:xfrm>
          <a:prstGeom prst="rect">
            <a:avLst/>
          </a:prstGeom>
        </p:spPr>
      </p:pic>
    </p:spTree>
    <p:extLst>
      <p:ext uri="{BB962C8B-B14F-4D97-AF65-F5344CB8AC3E}">
        <p14:creationId xmlns:p14="http://schemas.microsoft.com/office/powerpoint/2010/main" val="393912549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50" y="1714636"/>
            <a:ext cx="7065490" cy="3322054"/>
          </a:xfrm>
          <a:prstGeom prst="rect">
            <a:avLst/>
          </a:prstGeom>
        </p:spPr>
      </p:pic>
      <p:pic>
        <p:nvPicPr>
          <p:cNvPr id="3"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4"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spTree>
    <p:extLst>
      <p:ext uri="{BB962C8B-B14F-4D97-AF65-F5344CB8AC3E}">
        <p14:creationId xmlns:p14="http://schemas.microsoft.com/office/powerpoint/2010/main" val="396230809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523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534378" y="1944121"/>
            <a:ext cx="4857419" cy="3631763"/>
          </a:xfrm>
          <a:prstGeom prst="rect">
            <a:avLst/>
          </a:prstGeom>
          <a:noFill/>
        </p:spPr>
        <p:txBody>
          <a:bodyPr wrap="none" rtlCol="0">
            <a:spAutoFit/>
          </a:bodyPr>
          <a:lstStyle/>
          <a:p>
            <a:pPr algn="ctr"/>
            <a:r>
              <a:rPr lang="en-US" sz="11500" dirty="0" smtClean="0">
                <a:ln w="28575">
                  <a:solidFill>
                    <a:schemeClr val="tx1"/>
                  </a:solidFill>
                </a:ln>
                <a:solidFill>
                  <a:srgbClr val="00B050"/>
                </a:solidFill>
                <a:latin typeface="#9Slide07 SVNZiclets" panose="02000603000000000000" pitchFamily="2" charset="0"/>
              </a:rPr>
              <a:t>KHỞI </a:t>
            </a:r>
          </a:p>
          <a:p>
            <a:pPr algn="ctr"/>
            <a:r>
              <a:rPr lang="en-US" sz="11500" dirty="0" smtClean="0">
                <a:ln w="28575">
                  <a:solidFill>
                    <a:schemeClr val="tx1"/>
                  </a:solidFill>
                </a:ln>
                <a:solidFill>
                  <a:srgbClr val="00B050"/>
                </a:solidFill>
                <a:latin typeface="#9Slide07 SVNZiclets" panose="02000603000000000000" pitchFamily="2" charset="0"/>
              </a:rPr>
              <a:t>ĐỘNG</a:t>
            </a:r>
            <a:endParaRPr lang="en-US" sz="11500" dirty="0">
              <a:ln w="28575">
                <a:solidFill>
                  <a:schemeClr val="tx1"/>
                </a:solidFill>
              </a:ln>
              <a:solidFill>
                <a:srgbClr val="00B050"/>
              </a:solidFill>
              <a:latin typeface="#9Slide07 SVNZiclets" panose="02000603000000000000" pitchFamily="2" charset="0"/>
            </a:endParaRPr>
          </a:p>
        </p:txBody>
      </p:sp>
    </p:spTree>
    <p:extLst>
      <p:ext uri="{BB962C8B-B14F-4D97-AF65-F5344CB8AC3E}">
        <p14:creationId xmlns:p14="http://schemas.microsoft.com/office/powerpoint/2010/main" val="312088337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6" name="Trái Đất Này Là Của Chúng Mình - Nhạc Thiếu Nhi Vui Nhộn Hay Nhất LU VÀ BU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8381333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798071" y="1944121"/>
            <a:ext cx="4330032" cy="3631763"/>
          </a:xfrm>
          <a:prstGeom prst="rect">
            <a:avLst/>
          </a:prstGeom>
          <a:noFill/>
        </p:spPr>
        <p:txBody>
          <a:bodyPr wrap="none" rtlCol="0">
            <a:spAutoFit/>
          </a:bodyPr>
          <a:lstStyle/>
          <a:p>
            <a:pPr algn="ctr"/>
            <a:r>
              <a:rPr lang="en-US" sz="11500" dirty="0" smtClean="0">
                <a:ln w="28575">
                  <a:solidFill>
                    <a:schemeClr val="tx1"/>
                  </a:solidFill>
                </a:ln>
                <a:solidFill>
                  <a:srgbClr val="FFC000"/>
                </a:solidFill>
                <a:latin typeface="#9Slide07 SVNZiclets" panose="02000603000000000000" pitchFamily="2" charset="0"/>
              </a:rPr>
              <a:t>KHÁM</a:t>
            </a:r>
          </a:p>
          <a:p>
            <a:pPr algn="ctr"/>
            <a:r>
              <a:rPr lang="en-US" sz="11500" dirty="0" smtClean="0">
                <a:ln w="28575">
                  <a:solidFill>
                    <a:schemeClr val="tx1"/>
                  </a:solidFill>
                </a:ln>
                <a:solidFill>
                  <a:srgbClr val="FFC000"/>
                </a:solidFill>
                <a:latin typeface="#9Slide07 SVNZiclets" panose="02000603000000000000" pitchFamily="2" charset="0"/>
              </a:rPr>
              <a:t>PHÁ</a:t>
            </a:r>
            <a:endParaRPr lang="en-US" sz="11500" dirty="0">
              <a:ln w="28575">
                <a:solidFill>
                  <a:schemeClr val="tx1"/>
                </a:solidFill>
              </a:ln>
              <a:solidFill>
                <a:srgbClr val="FFC000"/>
              </a:solidFill>
              <a:latin typeface="#9Slide07 SVNZiclets" panose="02000603000000000000" pitchFamily="2" charset="0"/>
            </a:endParaRPr>
          </a:p>
        </p:txBody>
      </p:sp>
    </p:spTree>
    <p:extLst>
      <p:ext uri="{BB962C8B-B14F-4D97-AF65-F5344CB8AC3E}">
        <p14:creationId xmlns:p14="http://schemas.microsoft.com/office/powerpoint/2010/main" val="403048084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id="{364ABFBA-A266-4EDB-A951-2BEFBA7DBEF8}"/>
              </a:ext>
            </a:extLst>
          </p:cNvPr>
          <p:cNvSpPr/>
          <p:nvPr/>
        </p:nvSpPr>
        <p:spPr>
          <a:xfrm>
            <a:off x="0" y="2016451"/>
            <a:ext cx="12192000" cy="2918715"/>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srgbClr val="FFFFFF"/>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图片 3">
            <a:extLst>
              <a:ext uri="{FF2B5EF4-FFF2-40B4-BE49-F238E27FC236}">
                <a16:creationId xmlns:a16="http://schemas.microsoft.com/office/drawing/2014/main" id="{B6F01F21-6D1C-4923-AB15-5D29DD77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227" y="1758348"/>
            <a:ext cx="5092774" cy="3365770"/>
          </a:xfrm>
          <a:prstGeom prst="rect">
            <a:avLst/>
          </a:prstGeom>
        </p:spPr>
      </p:pic>
      <p:grpSp>
        <p:nvGrpSpPr>
          <p:cNvPr id="7" name="组合 6">
            <a:extLst>
              <a:ext uri="{FF2B5EF4-FFF2-40B4-BE49-F238E27FC236}">
                <a16:creationId xmlns:a16="http://schemas.microsoft.com/office/drawing/2014/main" id="{0149CF10-9CFA-455B-8925-6DDD027782DF}"/>
              </a:ext>
            </a:extLst>
          </p:cNvPr>
          <p:cNvGrpSpPr/>
          <p:nvPr/>
        </p:nvGrpSpPr>
        <p:grpSpPr>
          <a:xfrm>
            <a:off x="869670" y="973422"/>
            <a:ext cx="5435191" cy="798665"/>
            <a:chOff x="5159105" y="2080703"/>
            <a:chExt cx="5435191" cy="798665"/>
          </a:xfrm>
        </p:grpSpPr>
        <p:pic>
          <p:nvPicPr>
            <p:cNvPr id="8" name="图片 7">
              <a:extLst>
                <a:ext uri="{FF2B5EF4-FFF2-40B4-BE49-F238E27FC236}">
                  <a16:creationId xmlns:a16="http://schemas.microsoft.com/office/drawing/2014/main" id="{FB70EA32-6924-424B-879B-52B07D6C0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730" y="2080703"/>
              <a:ext cx="994710" cy="792084"/>
            </a:xfrm>
            <a:prstGeom prst="rect">
              <a:avLst/>
            </a:prstGeom>
          </p:spPr>
        </p:pic>
        <p:pic>
          <p:nvPicPr>
            <p:cNvPr id="9" name="图片 8">
              <a:extLst>
                <a:ext uri="{FF2B5EF4-FFF2-40B4-BE49-F238E27FC236}">
                  <a16:creationId xmlns:a16="http://schemas.microsoft.com/office/drawing/2014/main" id="{B77F38CE-DC6B-402B-81EE-068C94511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40273" y="2117368"/>
              <a:ext cx="956931" cy="762000"/>
            </a:xfrm>
            <a:prstGeom prst="rect">
              <a:avLst/>
            </a:prstGeom>
          </p:spPr>
        </p:pic>
        <p:sp>
          <p:nvSpPr>
            <p:cNvPr id="10" name="文本框 9">
              <a:extLst>
                <a:ext uri="{FF2B5EF4-FFF2-40B4-BE49-F238E27FC236}">
                  <a16:creationId xmlns:a16="http://schemas.microsoft.com/office/drawing/2014/main" id="{0AFA0F8F-A0D1-43F0-8BF5-B0AFE634C5A7}"/>
                </a:ext>
              </a:extLst>
            </p:cNvPr>
            <p:cNvSpPr txBox="1"/>
            <p:nvPr/>
          </p:nvSpPr>
          <p:spPr>
            <a:xfrm>
              <a:off x="5159105" y="2184358"/>
              <a:ext cx="5435191" cy="584775"/>
            </a:xfrm>
            <a:prstGeom prst="rect">
              <a:avLst/>
            </a:prstGeom>
            <a:noFill/>
          </p:spPr>
          <p:txBody>
            <a:bodyPr wrap="square" rtlCol="0">
              <a:spAutoFit/>
            </a:bodyPr>
            <a:lstStyle>
              <a:defPPr>
                <a:defRPr lang="zh-CN"/>
              </a:defPPr>
              <a:lvl1pPr>
                <a:defRPr kumimoji="1" sz="2800" b="1">
                  <a:solidFill>
                    <a:srgbClr val="165B2F"/>
                  </a:solidFill>
                  <a:latin typeface="Microsoft YaHei" charset="-122"/>
                  <a:ea typeface="Microsoft YaHei" charset="-122"/>
                  <a:cs typeface="Microsoft YaHei" charset="-122"/>
                </a:defRPr>
              </a:lvl1pPr>
            </a:lstStyle>
            <a:p>
              <a:pPr algn="ct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Hoạt</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a:t>
              </a: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động</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1</a:t>
              </a:r>
              <a:endParaRPr lang="zh-CN" altLang="en-US"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grpSp>
      <p:sp>
        <p:nvSpPr>
          <p:cNvPr id="12" name="文本框 11">
            <a:extLst>
              <a:ext uri="{FF2B5EF4-FFF2-40B4-BE49-F238E27FC236}">
                <a16:creationId xmlns:a16="http://schemas.microsoft.com/office/drawing/2014/main" id="{C8AF7176-F13F-4A54-8D49-56E00123DAD8}"/>
              </a:ext>
            </a:extLst>
          </p:cNvPr>
          <p:cNvSpPr txBox="1"/>
          <p:nvPr/>
        </p:nvSpPr>
        <p:spPr>
          <a:xfrm>
            <a:off x="2471005" y="2235148"/>
            <a:ext cx="5643991" cy="523220"/>
          </a:xfrm>
          <a:prstGeom prst="rect">
            <a:avLst/>
          </a:prstGeom>
          <a:noFill/>
        </p:spPr>
        <p:txBody>
          <a:bodyPr wrap="square" rtlCol="0">
            <a:spAutoFit/>
          </a:bodyPr>
          <a:lstStyle/>
          <a:p>
            <a:r>
              <a:rPr lang="en-US" altLang="zh-CN" sz="2800" b="1" dirty="0" smtClean="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TRÒ CHƠI</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id="{417FF1F9-A1CB-48FE-B9E3-53079B07BB93}"/>
              </a:ext>
            </a:extLst>
          </p:cNvPr>
          <p:cNvSpPr/>
          <p:nvPr/>
        </p:nvSpPr>
        <p:spPr>
          <a:xfrm>
            <a:off x="515035" y="2558812"/>
            <a:ext cx="6241051" cy="882421"/>
          </a:xfrm>
          <a:prstGeom prst="rect">
            <a:avLst/>
          </a:prstGeom>
        </p:spPr>
        <p:txBody>
          <a:bodyPr wrap="square">
            <a:spAutoFit/>
          </a:bodyPr>
          <a:lstStyle/>
          <a:p>
            <a:pPr algn="ctr">
              <a:lnSpc>
                <a:spcPct val="150000"/>
              </a:lnSpc>
            </a:pPr>
            <a:r>
              <a:rPr lang="en-US" altLang="zh-CN" sz="4000" dirty="0" smtClean="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NÊN HAY KHÔNG NÊN?</a:t>
            </a:r>
            <a:endPar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pic>
        <p:nvPicPr>
          <p:cNvPr id="1026" name="Picture 2" descr="Do this! theme | Baamboozle - Baamboozle | The Most Fun Classroom Gam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6519" y="2576748"/>
            <a:ext cx="4232427" cy="4232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Emoji Smiley - Free vector graphic on Pixabay"/>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9379" y="4890101"/>
            <a:ext cx="1764665" cy="1584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emoji needed for reactions - Forums Feedback - Second Life Community"/>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16596" y="4760288"/>
            <a:ext cx="1958807" cy="195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2003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childTnLst>
                          </p:cTn>
                        </p:par>
                        <p:par>
                          <p:cTn id="31" fill="hold">
                            <p:stCondLst>
                              <p:cond delay="3000"/>
                            </p:stCondLst>
                            <p:childTnLst>
                              <p:par>
                                <p:cTn id="32" presetID="14" presetClass="entr" presetSubtype="10" fill="hold" nodeType="after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randombar(horizontal)">
                                      <p:cBhvr>
                                        <p:cTn id="3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id="{364ABFBA-A266-4EDB-A951-2BEFBA7DBEF8}"/>
              </a:ext>
            </a:extLst>
          </p:cNvPr>
          <p:cNvSpPr/>
          <p:nvPr/>
        </p:nvSpPr>
        <p:spPr>
          <a:xfrm>
            <a:off x="0" y="2016451"/>
            <a:ext cx="12192000" cy="4231949"/>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pPr algn="just"/>
            <a:endParaRPr lang="zh-CN" altLang="en-US" sz="4000" dirty="0">
              <a:solidFill>
                <a:schemeClr val="tx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sp>
        <p:nvSpPr>
          <p:cNvPr id="12" name="文本框 11">
            <a:extLst>
              <a:ext uri="{FF2B5EF4-FFF2-40B4-BE49-F238E27FC236}">
                <a16:creationId xmlns:a16="http://schemas.microsoft.com/office/drawing/2014/main" id="{C8AF7176-F13F-4A54-8D49-56E00123DAD8}"/>
              </a:ext>
            </a:extLst>
          </p:cNvPr>
          <p:cNvSpPr txBox="1"/>
          <p:nvPr/>
        </p:nvSpPr>
        <p:spPr>
          <a:xfrm>
            <a:off x="2471005" y="2235148"/>
            <a:ext cx="5643991" cy="523220"/>
          </a:xfrm>
          <a:prstGeom prst="rect">
            <a:avLst/>
          </a:prstGeom>
          <a:noFill/>
        </p:spPr>
        <p:txBody>
          <a:bodyPr wrap="square" rtlCol="0">
            <a:spAutoFit/>
          </a:bodyPr>
          <a:lstStyle/>
          <a:p>
            <a:r>
              <a:rPr lang="en-US" altLang="zh-CN" sz="2800" b="1" dirty="0" smtClean="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TRÒ CHƠI</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id="{417FF1F9-A1CB-48FE-B9E3-53079B07BB93}"/>
              </a:ext>
            </a:extLst>
          </p:cNvPr>
          <p:cNvSpPr/>
          <p:nvPr/>
        </p:nvSpPr>
        <p:spPr>
          <a:xfrm>
            <a:off x="515035" y="2558812"/>
            <a:ext cx="6241051" cy="882421"/>
          </a:xfrm>
          <a:prstGeom prst="rect">
            <a:avLst/>
          </a:prstGeom>
        </p:spPr>
        <p:txBody>
          <a:bodyPr wrap="square">
            <a:spAutoFit/>
          </a:bodyPr>
          <a:lstStyle/>
          <a:p>
            <a:pPr algn="ctr">
              <a:lnSpc>
                <a:spcPct val="150000"/>
              </a:lnSpc>
            </a:pPr>
            <a:r>
              <a:rPr lang="en-US" altLang="zh-CN" sz="4000" dirty="0" smtClean="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NÊN HAY KHÔNG NÊN?</a:t>
            </a:r>
            <a:endPar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pic>
        <p:nvPicPr>
          <p:cNvPr id="1026" name="Picture 2" descr="Do this! theme | Baamboozle - Baamboozle | The Most Fun Classroom Ga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851" y="-544887"/>
            <a:ext cx="2910840" cy="2910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2898" y="2362146"/>
            <a:ext cx="7270717" cy="3539430"/>
          </a:xfrm>
          <a:prstGeom prst="rect">
            <a:avLst/>
          </a:prstGeom>
        </p:spPr>
        <p:txBody>
          <a:bodyPr wrap="square">
            <a:spAutoFit/>
          </a:bodyPr>
          <a:lstStyle/>
          <a:p>
            <a:pPr marL="285750" indent="-285750" algn="just">
              <a:buFont typeface="Arial" panose="020B0604020202020204" pitchFamily="34" charset="0"/>
              <a:buChar char="•"/>
            </a:pPr>
            <a:r>
              <a:rPr lang="vi-VN" sz="3200" dirty="0">
                <a:solidFill>
                  <a:schemeClr val="tx1">
                    <a:lumMod val="95000"/>
                    <a:lumOff val="5000"/>
                  </a:schemeClr>
                </a:solidFill>
                <a:latin typeface="Cambria" panose="02040503050406030204" pitchFamily="18" charset="0"/>
                <a:ea typeface="Cambria" panose="02040503050406030204" pitchFamily="18" charset="0"/>
              </a:rPr>
              <a:t>Diễn tả bằng hành động các hành vi ứng xử với cảnh quan thiên nhiên để các bạn khác xác định hành vi đó là “Nên” hay “Không nên:</a:t>
            </a:r>
          </a:p>
          <a:p>
            <a:pPr marL="285750" indent="-285750" algn="just">
              <a:buFont typeface="Arial" panose="020B0604020202020204" pitchFamily="34" charset="0"/>
              <a:buChar char="•"/>
            </a:pPr>
            <a:r>
              <a:rPr lang="vi-VN" sz="3200" dirty="0">
                <a:solidFill>
                  <a:schemeClr val="tx1">
                    <a:lumMod val="95000"/>
                    <a:lumOff val="5000"/>
                  </a:schemeClr>
                </a:solidFill>
                <a:latin typeface="Cambria" panose="02040503050406030204" pitchFamily="18" charset="0"/>
                <a:ea typeface="Cambria" panose="02040503050406030204" pitchFamily="18" charset="0"/>
              </a:rPr>
              <a:t>Các bạn dưới lớp sau khi xem các hành động, hãy giơ biểu tượng cảm xúc “Nên” hay “Không nên” nhé!</a:t>
            </a:r>
          </a:p>
        </p:txBody>
      </p:sp>
      <p:pic>
        <p:nvPicPr>
          <p:cNvPr id="15" name="Picture 14"/>
          <p:cNvPicPr/>
          <p:nvPr/>
        </p:nvPicPr>
        <p:blipFill>
          <a:blip r:embed="rId4"/>
          <a:stretch>
            <a:fillRect/>
          </a:stretch>
        </p:blipFill>
        <p:spPr>
          <a:xfrm>
            <a:off x="7566790" y="2496758"/>
            <a:ext cx="4442475" cy="3242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241777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1" nodeType="clickEffect">
                                  <p:stCondLst>
                                    <p:cond delay="0"/>
                                  </p:stCondLst>
                                  <p:childTnLst>
                                    <p:animMotion origin="layout" path="M 0 0 L 0 -0.25 E" pathEditMode="relative" ptsTypes="">
                                      <p:cBhvr>
                                        <p:cTn id="6" dur="2000" fill="hold"/>
                                        <p:tgtEl>
                                          <p:spTgt spid="12"/>
                                        </p:tgtEl>
                                        <p:attrNameLst>
                                          <p:attrName>ppt_x</p:attrName>
                                          <p:attrName>ppt_y</p:attrName>
                                        </p:attrNameLst>
                                      </p:cBhvr>
                                    </p:animMotion>
                                  </p:childTnLst>
                                </p:cTn>
                              </p:par>
                              <p:par>
                                <p:cTn id="7" presetID="64" presetClass="path" presetSubtype="0" accel="50000" decel="50000" fill="hold" grpId="1" nodeType="withEffect">
                                  <p:stCondLst>
                                    <p:cond delay="0"/>
                                  </p:stCondLst>
                                  <p:childTnLst>
                                    <p:animMotion origin="layout" path="M 0 0 L 0 -0.25 E" pathEditMode="relative" ptsTypes="">
                                      <p:cBhvr>
                                        <p:cTn id="8" dur="2000" fill="hold"/>
                                        <p:tgtEl>
                                          <p:spTgt spid="13"/>
                                        </p:tgtEl>
                                        <p:attrNameLst>
                                          <p:attrName>ppt_x</p:attrName>
                                          <p:attrName>ppt_y</p:attrName>
                                        </p:attrNameLst>
                                      </p:cBhvr>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1"/>
      <p:bldP spid="13"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2">
            <a:extLst>
              <a:ext uri="{FF2B5EF4-FFF2-40B4-BE49-F238E27FC236}">
                <a16:creationId xmlns:a16="http://schemas.microsoft.com/office/drawing/2014/main" id="{0994A23D-0B2B-44F5-82DF-7B30E92C7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74" y="888468"/>
            <a:ext cx="3940431" cy="4123341"/>
          </a:xfrm>
          <a:prstGeom prst="rect">
            <a:avLst/>
          </a:prstGeom>
        </p:spPr>
      </p:pic>
      <p:sp>
        <p:nvSpPr>
          <p:cNvPr id="8" name="文本框 7">
            <a:extLst>
              <a:ext uri="{FF2B5EF4-FFF2-40B4-BE49-F238E27FC236}">
                <a16:creationId xmlns:a16="http://schemas.microsoft.com/office/drawing/2014/main" id="{7C1BC6AD-9D14-44B6-A154-C66C2F8F3F95}"/>
              </a:ext>
            </a:extLst>
          </p:cNvPr>
          <p:cNvSpPr txBox="1"/>
          <p:nvPr/>
        </p:nvSpPr>
        <p:spPr>
          <a:xfrm>
            <a:off x="1579222" y="1924885"/>
            <a:ext cx="1972133" cy="2123658"/>
          </a:xfrm>
          <a:prstGeom prst="rect">
            <a:avLst/>
          </a:prstGeom>
          <a:noFill/>
        </p:spPr>
        <p:txBody>
          <a:bodyPr vert="horz" wrap="square" rtlCol="0">
            <a:spAutoFit/>
          </a:bodyPr>
          <a:lstStyle/>
          <a:p>
            <a:pPr algn="ctr"/>
            <a:r>
              <a:rPr kumimoji="1" lang="en-US" altLang="zh-CN" sz="4400" b="1" dirty="0" smtClean="0">
                <a:ln>
                  <a:solidFill>
                    <a:schemeClr val="tx1"/>
                  </a:solidFill>
                </a:ln>
                <a:solidFill>
                  <a:schemeClr val="bg1"/>
                </a:solidFill>
                <a:latin typeface="#9Slide07 SVNZiclets" panose="02000603000000000000" pitchFamily="2" charset="0"/>
                <a:ea typeface="字魂105号-简雅黑" panose="00000500000000000000" pitchFamily="2" charset="-122"/>
                <a:cs typeface="Microsoft YaHei" charset="-122"/>
                <a:sym typeface="字魂105号-简雅黑" panose="00000500000000000000" pitchFamily="2" charset="-122"/>
              </a:rPr>
              <a:t>EM CẦN NHỚ</a:t>
            </a:r>
            <a:endParaRPr kumimoji="1" lang="zh-CN" altLang="en-US" sz="4400" b="1" dirty="0">
              <a:ln>
                <a:solidFill>
                  <a:schemeClr val="tx1"/>
                </a:solidFill>
              </a:ln>
              <a:solidFill>
                <a:schemeClr val="bg1"/>
              </a:solidFill>
              <a:latin typeface="#9Slide07 SVNZiclets" panose="02000603000000000000" pitchFamily="2" charset="0"/>
              <a:ea typeface="字魂105号-简雅黑" panose="00000500000000000000" pitchFamily="2" charset="-122"/>
              <a:cs typeface="Microsoft YaHei" charset="-122"/>
              <a:sym typeface="字魂105号-简雅黑" panose="00000500000000000000" pitchFamily="2" charset="-122"/>
            </a:endParaRPr>
          </a:p>
        </p:txBody>
      </p:sp>
      <p:sp>
        <p:nvSpPr>
          <p:cNvPr id="10" name="文本框 9">
            <a:extLst>
              <a:ext uri="{FF2B5EF4-FFF2-40B4-BE49-F238E27FC236}">
                <a16:creationId xmlns:a16="http://schemas.microsoft.com/office/drawing/2014/main" id="{7160D492-CB48-4443-91CB-5AC0E32FCB1D}"/>
              </a:ext>
            </a:extLst>
          </p:cNvPr>
          <p:cNvSpPr txBox="1"/>
          <p:nvPr/>
        </p:nvSpPr>
        <p:spPr>
          <a:xfrm>
            <a:off x="4535503" y="733676"/>
            <a:ext cx="7269481" cy="452431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lnSpc>
                <a:spcPct val="150000"/>
              </a:lnSpc>
            </a:pPr>
            <a:r>
              <a:rPr lang="nl-NL" sz="3200" i="1" dirty="0">
                <a:solidFill>
                  <a:schemeClr val="bg1"/>
                </a:solidFill>
                <a:latin typeface="Cambria" panose="02040503050406030204" pitchFamily="18" charset="0"/>
                <a:ea typeface="Cambria" panose="02040503050406030204" pitchFamily="18" charset="0"/>
              </a:rPr>
              <a:t>Chúng ta vừa thấy những hành động thường diễn ra ở nơi công cộng. Chúng ta nên tránh những việc không nên </a:t>
            </a:r>
            <a:r>
              <a:rPr lang="nl-NL" sz="3200" i="1" dirty="0" smtClean="0">
                <a:solidFill>
                  <a:schemeClr val="bg1"/>
                </a:solidFill>
                <a:latin typeface="Cambria" panose="02040503050406030204" pitchFamily="18" charset="0"/>
                <a:ea typeface="Cambria" panose="02040503050406030204" pitchFamily="18" charset="0"/>
              </a:rPr>
              <a:t>làm (vứt </a:t>
            </a:r>
            <a:r>
              <a:rPr lang="nl-NL" sz="3200" i="1" dirty="0">
                <a:solidFill>
                  <a:schemeClr val="bg1"/>
                </a:solidFill>
                <a:latin typeface="Cambria" panose="02040503050406030204" pitchFamily="18" charset="0"/>
                <a:ea typeface="Cambria" panose="02040503050406030204" pitchFamily="18" charset="0"/>
              </a:rPr>
              <a:t>rác bừa bãi, </a:t>
            </a:r>
            <a:r>
              <a:rPr lang="nl-NL" sz="3200" i="1" dirty="0">
                <a:solidFill>
                  <a:schemeClr val="bg1"/>
                </a:solidFill>
                <a:latin typeface="Cambria" panose="02040503050406030204" pitchFamily="18" charset="0"/>
                <a:ea typeface="Cambria" panose="02040503050406030204" pitchFamily="18" charset="0"/>
              </a:rPr>
              <a:t>n</a:t>
            </a:r>
            <a:r>
              <a:rPr lang="nl-NL" sz="3200" i="1" dirty="0" smtClean="0">
                <a:solidFill>
                  <a:schemeClr val="bg1"/>
                </a:solidFill>
                <a:latin typeface="Cambria" panose="02040503050406030204" pitchFamily="18" charset="0"/>
                <a:ea typeface="Cambria" panose="02040503050406030204" pitchFamily="18" charset="0"/>
              </a:rPr>
              <a:t>hặt </a:t>
            </a:r>
            <a:r>
              <a:rPr lang="nl-NL" sz="3200" i="1" dirty="0">
                <a:solidFill>
                  <a:schemeClr val="bg1"/>
                </a:solidFill>
                <a:latin typeface="Cambria" panose="02040503050406030204" pitchFamily="18" charset="0"/>
                <a:ea typeface="Cambria" panose="02040503050406030204" pitchFamily="18" charset="0"/>
              </a:rPr>
              <a:t>rác bảo vào thùng; </a:t>
            </a:r>
            <a:r>
              <a:rPr lang="nl-NL" sz="3200" i="1" dirty="0">
                <a:solidFill>
                  <a:schemeClr val="bg1"/>
                </a:solidFill>
                <a:latin typeface="Cambria" panose="02040503050406030204" pitchFamily="18" charset="0"/>
                <a:ea typeface="Cambria" panose="02040503050406030204" pitchFamily="18" charset="0"/>
              </a:rPr>
              <a:t>v</a:t>
            </a:r>
            <a:r>
              <a:rPr lang="nl-NL" sz="3200" i="1" dirty="0" smtClean="0">
                <a:solidFill>
                  <a:schemeClr val="bg1"/>
                </a:solidFill>
                <a:latin typeface="Cambria" panose="02040503050406030204" pitchFamily="18" charset="0"/>
                <a:ea typeface="Cambria" panose="02040503050406030204" pitchFamily="18" charset="0"/>
              </a:rPr>
              <a:t>ẽ </a:t>
            </a:r>
            <a:r>
              <a:rPr lang="nl-NL" sz="3200" i="1" dirty="0">
                <a:solidFill>
                  <a:schemeClr val="bg1"/>
                </a:solidFill>
                <a:latin typeface="Cambria" panose="02040503050406030204" pitchFamily="18" charset="0"/>
                <a:ea typeface="Cambria" panose="02040503050406030204" pitchFamily="18" charset="0"/>
              </a:rPr>
              <a:t>bậy lên tường</a:t>
            </a:r>
            <a:r>
              <a:rPr lang="nl-NL" sz="3200" i="1" dirty="0" smtClean="0">
                <a:solidFill>
                  <a:schemeClr val="bg1"/>
                </a:solidFill>
                <a:latin typeface="Cambria" panose="02040503050406030204" pitchFamily="18" charset="0"/>
                <a:ea typeface="Cambria" panose="02040503050406030204" pitchFamily="18" charset="0"/>
              </a:rPr>
              <a:t>,...) </a:t>
            </a:r>
            <a:r>
              <a:rPr lang="nl-NL" sz="3200" i="1" dirty="0">
                <a:solidFill>
                  <a:schemeClr val="bg1"/>
                </a:solidFill>
                <a:latin typeface="Cambria" panose="02040503050406030204" pitchFamily="18" charset="0"/>
                <a:ea typeface="Cambria" panose="02040503050406030204" pitchFamily="18" charset="0"/>
              </a:rPr>
              <a:t>và tích cực làm những việc tốt để bảo vệ cảnh quan thiên nhiên.</a:t>
            </a:r>
            <a:endParaRPr lang="zh-CN" altLang="en-US" sz="3200" dirty="0">
              <a:solidFill>
                <a:schemeClr val="bg1"/>
              </a:solidFill>
              <a:latin typeface="Cambria" panose="02040503050406030204" pitchFamily="18" charset="0"/>
              <a:ea typeface="字魂105号-简雅黑" panose="00000500000000000000" pitchFamily="2" charset="-122"/>
              <a:cs typeface="+mn-ea"/>
              <a:sym typeface="字魂105号-简雅黑" panose="00000500000000000000" pitchFamily="2" charset="-122"/>
            </a:endParaRPr>
          </a:p>
        </p:txBody>
      </p:sp>
    </p:spTree>
    <p:extLst>
      <p:ext uri="{BB962C8B-B14F-4D97-AF65-F5344CB8AC3E}">
        <p14:creationId xmlns:p14="http://schemas.microsoft.com/office/powerpoint/2010/main" val="1364403655"/>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id="{364ABFBA-A266-4EDB-A951-2BEFBA7DBEF8}"/>
              </a:ext>
            </a:extLst>
          </p:cNvPr>
          <p:cNvSpPr/>
          <p:nvPr/>
        </p:nvSpPr>
        <p:spPr>
          <a:xfrm>
            <a:off x="0" y="2016451"/>
            <a:ext cx="12192000" cy="2918715"/>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srgbClr val="FFFFFF"/>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图片 3">
            <a:extLst>
              <a:ext uri="{FF2B5EF4-FFF2-40B4-BE49-F238E27FC236}">
                <a16:creationId xmlns:a16="http://schemas.microsoft.com/office/drawing/2014/main" id="{B6F01F21-6D1C-4923-AB15-5D29DD77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227" y="1758348"/>
            <a:ext cx="5092774" cy="3365770"/>
          </a:xfrm>
          <a:prstGeom prst="rect">
            <a:avLst/>
          </a:prstGeom>
        </p:spPr>
      </p:pic>
      <p:grpSp>
        <p:nvGrpSpPr>
          <p:cNvPr id="7" name="组合 6">
            <a:extLst>
              <a:ext uri="{FF2B5EF4-FFF2-40B4-BE49-F238E27FC236}">
                <a16:creationId xmlns:a16="http://schemas.microsoft.com/office/drawing/2014/main" id="{0149CF10-9CFA-455B-8925-6DDD027782DF}"/>
              </a:ext>
            </a:extLst>
          </p:cNvPr>
          <p:cNvGrpSpPr/>
          <p:nvPr/>
        </p:nvGrpSpPr>
        <p:grpSpPr>
          <a:xfrm>
            <a:off x="869670" y="973422"/>
            <a:ext cx="5435191" cy="798665"/>
            <a:chOff x="5159105" y="2080703"/>
            <a:chExt cx="5435191" cy="798665"/>
          </a:xfrm>
        </p:grpSpPr>
        <p:pic>
          <p:nvPicPr>
            <p:cNvPr id="8" name="图片 7">
              <a:extLst>
                <a:ext uri="{FF2B5EF4-FFF2-40B4-BE49-F238E27FC236}">
                  <a16:creationId xmlns:a16="http://schemas.microsoft.com/office/drawing/2014/main" id="{FB70EA32-6924-424B-879B-52B07D6C0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730" y="2080703"/>
              <a:ext cx="994710" cy="792084"/>
            </a:xfrm>
            <a:prstGeom prst="rect">
              <a:avLst/>
            </a:prstGeom>
          </p:spPr>
        </p:pic>
        <p:pic>
          <p:nvPicPr>
            <p:cNvPr id="9" name="图片 8">
              <a:extLst>
                <a:ext uri="{FF2B5EF4-FFF2-40B4-BE49-F238E27FC236}">
                  <a16:creationId xmlns:a16="http://schemas.microsoft.com/office/drawing/2014/main" id="{B77F38CE-DC6B-402B-81EE-068C94511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40273" y="2117368"/>
              <a:ext cx="956931" cy="762000"/>
            </a:xfrm>
            <a:prstGeom prst="rect">
              <a:avLst/>
            </a:prstGeom>
          </p:spPr>
        </p:pic>
        <p:sp>
          <p:nvSpPr>
            <p:cNvPr id="10" name="文本框 9">
              <a:extLst>
                <a:ext uri="{FF2B5EF4-FFF2-40B4-BE49-F238E27FC236}">
                  <a16:creationId xmlns:a16="http://schemas.microsoft.com/office/drawing/2014/main" id="{0AFA0F8F-A0D1-43F0-8BF5-B0AFE634C5A7}"/>
                </a:ext>
              </a:extLst>
            </p:cNvPr>
            <p:cNvSpPr txBox="1"/>
            <p:nvPr/>
          </p:nvSpPr>
          <p:spPr>
            <a:xfrm>
              <a:off x="5159105" y="2184358"/>
              <a:ext cx="5435191" cy="584775"/>
            </a:xfrm>
            <a:prstGeom prst="rect">
              <a:avLst/>
            </a:prstGeom>
            <a:noFill/>
          </p:spPr>
          <p:txBody>
            <a:bodyPr wrap="square" rtlCol="0">
              <a:spAutoFit/>
            </a:bodyPr>
            <a:lstStyle>
              <a:defPPr>
                <a:defRPr lang="zh-CN"/>
              </a:defPPr>
              <a:lvl1pPr>
                <a:defRPr kumimoji="1" sz="2800" b="1">
                  <a:solidFill>
                    <a:srgbClr val="165B2F"/>
                  </a:solidFill>
                  <a:latin typeface="Microsoft YaHei" charset="-122"/>
                  <a:ea typeface="Microsoft YaHei" charset="-122"/>
                  <a:cs typeface="Microsoft YaHei" charset="-122"/>
                </a:defRPr>
              </a:lvl1pPr>
            </a:lstStyle>
            <a:p>
              <a:pPr algn="ct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Hoạt</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a:t>
              </a:r>
              <a:r>
                <a:rPr lang="en-US" altLang="zh-CN" sz="3200" dirty="0" err="1"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động</a:t>
              </a:r>
              <a:r>
                <a:rPr lang="en-US" altLang="zh-CN" sz="3200" dirty="0" smtClean="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2</a:t>
              </a:r>
              <a:endParaRPr lang="zh-CN" altLang="en-US"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grpSp>
      <p:sp>
        <p:nvSpPr>
          <p:cNvPr id="12" name="文本框 11">
            <a:extLst>
              <a:ext uri="{FF2B5EF4-FFF2-40B4-BE49-F238E27FC236}">
                <a16:creationId xmlns:a16="http://schemas.microsoft.com/office/drawing/2014/main" id="{C8AF7176-F13F-4A54-8D49-56E00123DAD8}"/>
              </a:ext>
            </a:extLst>
          </p:cNvPr>
          <p:cNvSpPr txBox="1"/>
          <p:nvPr/>
        </p:nvSpPr>
        <p:spPr>
          <a:xfrm>
            <a:off x="2288125" y="2235148"/>
            <a:ext cx="5643991" cy="523220"/>
          </a:xfrm>
          <a:prstGeom prst="rect">
            <a:avLst/>
          </a:prstGeom>
          <a:noFill/>
        </p:spPr>
        <p:txBody>
          <a:bodyPr wrap="square" rtlCol="0">
            <a:spAutoFit/>
          </a:bodyPr>
          <a:lstStyle/>
          <a:p>
            <a:r>
              <a:rPr lang="en-US" altLang="zh-CN" sz="2800" b="1" dirty="0" smtClean="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THẢO LUẬN</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id="{417FF1F9-A1CB-48FE-B9E3-53079B07BB93}"/>
              </a:ext>
            </a:extLst>
          </p:cNvPr>
          <p:cNvSpPr/>
          <p:nvPr/>
        </p:nvSpPr>
        <p:spPr>
          <a:xfrm>
            <a:off x="332155" y="2558812"/>
            <a:ext cx="6241051" cy="1938992"/>
          </a:xfrm>
          <a:prstGeom prst="rect">
            <a:avLst/>
          </a:prstGeom>
        </p:spPr>
        <p:txBody>
          <a:bodyPr wrap="square">
            <a:spAutoFit/>
          </a:bodyPr>
          <a:lstStyle/>
          <a:p>
            <a:pPr algn="ctr">
              <a:lnSpc>
                <a:spcPct val="150000"/>
              </a:lnSpc>
            </a:pPr>
            <a:r>
              <a:rPr lang="en-US" altLang="zh-CN" sz="4000" dirty="0" smtClean="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QUY TẮC ỨNG XỬ ĐỂ BẢO VỆ THIÊN NHIÊN</a:t>
            </a:r>
            <a:endPar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95286036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6" y="2453640"/>
            <a:ext cx="5530727" cy="51240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80" y="3973982"/>
            <a:ext cx="7589520" cy="28840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01" y="5836966"/>
            <a:ext cx="3724979" cy="920576"/>
          </a:xfrm>
          <a:prstGeom prst="rect">
            <a:avLst/>
          </a:prstGeom>
        </p:spPr>
      </p:pic>
      <p:pic>
        <p:nvPicPr>
          <p:cNvPr id="7" name="Picture 6"/>
          <p:cNvPicPr/>
          <p:nvPr/>
        </p:nvPicPr>
        <p:blipFill>
          <a:blip r:embed="rId6">
            <a:extLst>
              <a:ext uri="{BEBA8EAE-BF5A-486C-A8C5-ECC9F3942E4B}">
                <a14:imgProps xmlns:a14="http://schemas.microsoft.com/office/drawing/2010/main">
                  <a14:imgLayer r:embed="rId7">
                    <a14:imgEffect>
                      <a14:backgroundRemoval t="0" b="99223" l="2875" r="98722">
                        <a14:foregroundMark x1="74441" y1="388" x2="73802" y2="5243"/>
                        <a14:foregroundMark x1="73802" y1="5243" x2="98403" y2="72621"/>
                        <a14:foregroundMark x1="92492" y1="13398" x2="92492" y2="13398"/>
                        <a14:foregroundMark x1="92492" y1="13398" x2="82588" y2="5631"/>
                        <a14:foregroundMark x1="82588" y1="5631" x2="75240" y2="0"/>
                        <a14:foregroundMark x1="86102" y1="1748" x2="96645" y2="1942"/>
                        <a14:foregroundMark x1="96645" y1="1942" x2="95048" y2="34175"/>
                        <a14:foregroundMark x1="94569" y1="80388" x2="94569" y2="80388"/>
                        <a14:foregroundMark x1="94569" y1="80388" x2="90895" y2="91650"/>
                        <a14:foregroundMark x1="3674" y1="20194" x2="20128" y2="20777"/>
                        <a14:foregroundMark x1="20128" y1="20777" x2="34026" y2="23301"/>
                        <a14:foregroundMark x1="34026" y1="23301" x2="47604" y2="20388"/>
                        <a14:foregroundMark x1="47444" y1="20194" x2="60383" y2="22524"/>
                        <a14:foregroundMark x1="60383" y1="22524" x2="60863" y2="24854"/>
                        <a14:foregroundMark x1="60863" y1="24854" x2="60863" y2="26408"/>
                        <a14:foregroundMark x1="60863" y1="26408" x2="65016" y2="26019"/>
                        <a14:foregroundMark x1="65016" y1="26019" x2="66134" y2="15922"/>
                        <a14:foregroundMark x1="66134" y1="15728" x2="67093" y2="13398"/>
                        <a14:foregroundMark x1="67093" y1="13398" x2="67572" y2="5437"/>
                        <a14:foregroundMark x1="67572" y1="5437" x2="75240" y2="194"/>
                        <a14:foregroundMark x1="3195" y1="47573" x2="24281" y2="48155"/>
                        <a14:foregroundMark x1="24281" y1="48155" x2="23323" y2="54563"/>
                        <a14:foregroundMark x1="23323" y1="54563" x2="8786" y2="57670"/>
                        <a14:foregroundMark x1="8786" y1="57670" x2="20767" y2="64854"/>
                        <a14:foregroundMark x1="20767" y1="64854" x2="28275" y2="69515"/>
                        <a14:foregroundMark x1="28275" y1="69515" x2="40575" y2="81553"/>
                        <a14:foregroundMark x1="40575" y1="81553" x2="57508" y2="82718"/>
                        <a14:foregroundMark x1="57508" y1="82718" x2="56550" y2="58252"/>
                        <a14:foregroundMark x1="56550" y1="58252" x2="61502" y2="56505"/>
                        <a14:foregroundMark x1="61502" y1="56505" x2="62780" y2="61748"/>
                        <a14:foregroundMark x1="62780" y1="61748" x2="67252" y2="60388"/>
                        <a14:foregroundMark x1="67252" y1="60388" x2="66454" y2="68155"/>
                        <a14:foregroundMark x1="66454" y1="68155" x2="19329" y2="76117"/>
                        <a14:foregroundMark x1="19329" y1="76117" x2="6070" y2="62136"/>
                        <a14:backgroundMark x1="7029" y1="4854" x2="7029" y2="4854"/>
                        <a14:backgroundMark x1="7188" y1="4854" x2="46645" y2="14951"/>
                        <a14:backgroundMark x1="46645" y1="14951" x2="43770" y2="20388"/>
                        <a14:backgroundMark x1="43770" y1="20388" x2="61502" y2="4272"/>
                        <a14:backgroundMark x1="61502" y1="4272" x2="66933" y2="6214"/>
                        <a14:backgroundMark x1="67093" y1="6214" x2="69329" y2="1748"/>
                        <a14:backgroundMark x1="69329" y1="1748" x2="73482" y2="971"/>
                        <a14:backgroundMark x1="73482" y1="971" x2="60703" y2="3301"/>
                        <a14:backgroundMark x1="60703" y1="10680" x2="62460" y2="19806"/>
                        <a14:backgroundMark x1="62460" y1="19806" x2="63259" y2="22524"/>
                        <a14:backgroundMark x1="63259" y1="22524" x2="64217" y2="24660"/>
                        <a14:backgroundMark x1="64217" y1="24660" x2="61661" y2="25049"/>
                        <a14:backgroundMark x1="61661" y1="25049" x2="64537" y2="25049"/>
                        <a14:backgroundMark x1="64537" y1="25049" x2="46166" y2="6796"/>
                        <a14:backgroundMark x1="46166" y1="6796" x2="35783" y2="18835"/>
                        <a14:backgroundMark x1="35783" y1="18835" x2="28754" y2="19029"/>
                        <a14:backgroundMark x1="28754" y1="18835" x2="18051" y2="18252"/>
                        <a14:backgroundMark x1="18051" y1="18252" x2="10543" y2="18252"/>
                        <a14:backgroundMark x1="10543" y1="18252" x2="7508" y2="15728"/>
                      </a14:backgroundRemoval>
                    </a14:imgEffect>
                  </a14:imgLayer>
                </a14:imgProps>
              </a:ext>
            </a:extLst>
          </a:blip>
          <a:stretch>
            <a:fillRect/>
          </a:stretch>
        </p:blipFill>
        <p:spPr>
          <a:xfrm>
            <a:off x="5237797" y="-15865"/>
            <a:ext cx="6420803" cy="4125595"/>
          </a:xfrm>
          <a:prstGeom prst="rect">
            <a:avLst/>
          </a:prstGeom>
        </p:spPr>
      </p:pic>
      <p:sp>
        <p:nvSpPr>
          <p:cNvPr id="3" name="Rectangle 2"/>
          <p:cNvSpPr/>
          <p:nvPr/>
        </p:nvSpPr>
        <p:spPr>
          <a:xfrm>
            <a:off x="222181" y="207335"/>
            <a:ext cx="4815990" cy="3046988"/>
          </a:xfrm>
          <a:prstGeom prst="rect">
            <a:avLst/>
          </a:prstGeom>
          <a:solidFill>
            <a:schemeClr val="accent5">
              <a:lumMod val="7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just">
              <a:lnSpc>
                <a:spcPct val="120000"/>
              </a:lnSpc>
              <a:spcAft>
                <a:spcPts val="0"/>
              </a:spcAft>
            </a:pPr>
            <a:r>
              <a:rPr lang="nl-NL" sz="3200" dirty="0">
                <a:latin typeface="Cambria" panose="02040503050406030204" pitchFamily="18" charset="0"/>
                <a:ea typeface="Cambria" panose="02040503050406030204" pitchFamily="18" charset="0"/>
              </a:rPr>
              <a:t>T</a:t>
            </a:r>
            <a:r>
              <a:rPr lang="nl-NL" sz="3200" dirty="0" smtClean="0">
                <a:latin typeface="Cambria" panose="02040503050406030204" pitchFamily="18" charset="0"/>
                <a:ea typeface="Cambria" panose="02040503050406030204" pitchFamily="18" charset="0"/>
              </a:rPr>
              <a:t>hảo </a:t>
            </a:r>
            <a:r>
              <a:rPr lang="nl-NL" sz="3200" dirty="0">
                <a:latin typeface="Cambria" panose="02040503050406030204" pitchFamily="18" charset="0"/>
                <a:ea typeface="Cambria" panose="02040503050406030204" pitchFamily="18" charset="0"/>
              </a:rPr>
              <a:t>luận về các </a:t>
            </a:r>
            <a:r>
              <a:rPr lang="nl-NL" sz="3200" i="1" dirty="0">
                <a:latin typeface="Cambria" panose="02040503050406030204" pitchFamily="18" charset="0"/>
                <a:ea typeface="Cambria" panose="02040503050406030204" pitchFamily="18" charset="0"/>
              </a:rPr>
              <a:t>hành vi nên và không nên </a:t>
            </a:r>
            <a:r>
              <a:rPr lang="nl-NL" sz="3200" dirty="0">
                <a:latin typeface="Cambria" panose="02040503050406030204" pitchFamily="18" charset="0"/>
                <a:ea typeface="Cambria" panose="02040503050406030204" pitchFamily="18" charset="0"/>
              </a:rPr>
              <a:t>làm khi đi tham </a:t>
            </a:r>
            <a:r>
              <a:rPr lang="nl-NL" sz="3200" dirty="0" smtClean="0">
                <a:latin typeface="Cambria" panose="02040503050406030204" pitchFamily="18" charset="0"/>
                <a:ea typeface="Cambria" panose="02040503050406030204" pitchFamily="18" charset="0"/>
              </a:rPr>
              <a:t>quan. </a:t>
            </a:r>
            <a:r>
              <a:rPr lang="nl-NL" sz="3200" i="1" dirty="0" smtClean="0">
                <a:latin typeface="Cambria" panose="02040503050406030204" pitchFamily="18" charset="0"/>
                <a:ea typeface="Cambria" panose="02040503050406030204" pitchFamily="18" charset="0"/>
              </a:rPr>
              <a:t>Xây dựng bộ qui tắc ứng xử </a:t>
            </a:r>
            <a:r>
              <a:rPr lang="nl-NL" sz="3200" dirty="0" smtClean="0">
                <a:latin typeface="Cambria" panose="02040503050406030204" pitchFamily="18" charset="0"/>
                <a:ea typeface="Cambria" panose="02040503050406030204" pitchFamily="18" charset="0"/>
              </a:rPr>
              <a:t>để bảo vệ thiên nhiên.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492275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381</Words>
  <Application>Microsoft Office PowerPoint</Application>
  <PresentationFormat>Widescreen</PresentationFormat>
  <Paragraphs>44</Paragraphs>
  <Slides>15</Slides>
  <Notes>13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等线</vt:lpstr>
      <vt:lpstr>等线 Light</vt:lpstr>
      <vt:lpstr>Microsoft YaHei</vt:lpstr>
      <vt:lpstr>字魂105号-简雅黑</vt:lpstr>
      <vt:lpstr>#9Slide07 Altus</vt:lpstr>
      <vt:lpstr>#9Slide07 HoneyCream</vt:lpstr>
      <vt:lpstr>#9Slide07 SVNZiclets</vt:lpstr>
      <vt:lpstr>Arial</vt:lpstr>
      <vt:lpstr>Calibri</vt:lpstr>
      <vt:lpstr>Cambria</vt:lpstr>
      <vt:lpstr>SVN-Newton</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Nguyễn Thị Hồng Linh</cp:lastModifiedBy>
  <cp:revision>11</cp:revision>
  <dcterms:created xsi:type="dcterms:W3CDTF">2019-02-14T02:47:40Z</dcterms:created>
  <dcterms:modified xsi:type="dcterms:W3CDTF">2023-03-26T06:43:26Z</dcterms:modified>
</cp:coreProperties>
</file>