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8342" r:id="rId9"/>
    <p:sldId id="8345" r:id="rId10"/>
    <p:sldId id="263" r:id="rId11"/>
    <p:sldId id="8340" r:id="rId12"/>
    <p:sldId id="289" r:id="rId13"/>
    <p:sldId id="262" r:id="rId14"/>
    <p:sldId id="290" r:id="rId15"/>
    <p:sldId id="292" r:id="rId16"/>
    <p:sldId id="310" r:id="rId17"/>
    <p:sldId id="309" r:id="rId18"/>
    <p:sldId id="311" r:id="rId19"/>
    <p:sldId id="298" r:id="rId20"/>
    <p:sldId id="8344" r:id="rId21"/>
    <p:sldId id="277" r:id="rId22"/>
    <p:sldId id="8341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34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27/08/2024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5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23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3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3.wdp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3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3.wdp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 TÍCH HÌNH CHỮ NHẬT</a:t>
            </a:r>
            <a:endParaRPr kumimoji="0" lang="en-US" sz="4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4FD8A9-39E7-49C2-88C6-14C8410EA579}"/>
              </a:ext>
            </a:extLst>
          </p:cNvPr>
          <p:cNvSpPr txBox="1"/>
          <p:nvPr/>
        </p:nvSpPr>
        <p:spPr>
          <a:xfrm>
            <a:off x="4901289" y="1775432"/>
            <a:ext cx="2442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1- Tính được diện tích hình chữ nhật theo quy tắc đã nêu trong SGK.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 2- Vận dụng giải các bài toán thực tế liên quan đến diện tích hình chữ nhật.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303323" y="66368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381" y="510474"/>
            <a:ext cx="5572432" cy="2704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1A929A-AD51-4831-A1CF-0E4FB4D14FBF}"/>
              </a:ext>
            </a:extLst>
          </p:cNvPr>
          <p:cNvSpPr txBox="1"/>
          <p:nvPr/>
        </p:nvSpPr>
        <p:spPr>
          <a:xfrm>
            <a:off x="704850" y="1784087"/>
            <a:ext cx="622935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l-PL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(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l-PL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AC4651D-DFE6-4B5B-ADAB-6A8B44205043}"/>
              </a:ext>
            </a:extLst>
          </p:cNvPr>
          <p:cNvSpPr/>
          <p:nvPr/>
        </p:nvSpPr>
        <p:spPr>
          <a:xfrm>
            <a:off x="5908786" y="4550614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3EA4DD01-41B9-8280-5FAA-AC93D7306ED3}"/>
              </a:ext>
            </a:extLst>
          </p:cNvPr>
          <p:cNvCxnSpPr/>
          <p:nvPr/>
        </p:nvCxnSpPr>
        <p:spPr>
          <a:xfrm>
            <a:off x="2686384" y="4896853"/>
            <a:ext cx="0" cy="45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499252-E8D7-03FC-59AA-26ADF60D7A4B}"/>
              </a:ext>
            </a:extLst>
          </p:cNvPr>
          <p:cNvSpPr txBox="1"/>
          <p:nvPr/>
        </p:nvSpPr>
        <p:spPr>
          <a:xfrm>
            <a:off x="2335139" y="5392992"/>
            <a:ext cx="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j-lt"/>
              </a:rPr>
              <a:t>Chiều</a:t>
            </a:r>
          </a:p>
          <a:p>
            <a:r>
              <a:rPr lang="vi-VN" dirty="0">
                <a:solidFill>
                  <a:srgbClr val="FF0000"/>
                </a:solidFill>
                <a:latin typeface="+mj-lt"/>
              </a:rPr>
              <a:t>rộng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AA30B6B4-AA98-B6FE-2456-D4057E9DC43C}"/>
              </a:ext>
            </a:extLst>
          </p:cNvPr>
          <p:cNvCxnSpPr/>
          <p:nvPr/>
        </p:nvCxnSpPr>
        <p:spPr>
          <a:xfrm>
            <a:off x="3674533" y="4913791"/>
            <a:ext cx="0" cy="45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967910-067A-B6D1-8E7A-68B40BDCF847}"/>
              </a:ext>
            </a:extLst>
          </p:cNvPr>
          <p:cNvSpPr txBox="1"/>
          <p:nvPr/>
        </p:nvSpPr>
        <p:spPr>
          <a:xfrm>
            <a:off x="3422678" y="5368416"/>
            <a:ext cx="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j-lt"/>
              </a:rPr>
              <a:t> diện tích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5A28913-F79C-A799-E419-4B07E281702D}"/>
              </a:ext>
            </a:extLst>
          </p:cNvPr>
          <p:cNvCxnSpPr/>
          <p:nvPr/>
        </p:nvCxnSpPr>
        <p:spPr>
          <a:xfrm>
            <a:off x="1826062" y="4872277"/>
            <a:ext cx="0" cy="4546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10E4D9-4036-55E9-97EE-5494312F51ED}"/>
              </a:ext>
            </a:extLst>
          </p:cNvPr>
          <p:cNvSpPr txBox="1"/>
          <p:nvPr/>
        </p:nvSpPr>
        <p:spPr>
          <a:xfrm>
            <a:off x="1343863" y="5338916"/>
            <a:ext cx="79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+mj-lt"/>
              </a:rPr>
              <a:t>Chiều dài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1D2BC42-FE1F-86DD-2A24-876D7761DECD}"/>
              </a:ext>
            </a:extLst>
          </p:cNvPr>
          <p:cNvSpPr txBox="1"/>
          <p:nvPr/>
        </p:nvSpPr>
        <p:spPr>
          <a:xfrm>
            <a:off x="6470394" y="4402472"/>
            <a:ext cx="4000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Muốn tính diện tích hình chữ nhật ta làm thế nào?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xmlns="" id="{01BC65CF-7136-C39D-1807-E3C57CD419AA}"/>
              </a:ext>
            </a:extLst>
          </p:cNvPr>
          <p:cNvSpPr/>
          <p:nvPr/>
        </p:nvSpPr>
        <p:spPr>
          <a:xfrm>
            <a:off x="10569677" y="1013963"/>
            <a:ext cx="285136" cy="1129469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EB55035-1454-6FD9-EFD7-D9253F6ACD26}"/>
              </a:ext>
            </a:extLst>
          </p:cNvPr>
          <p:cNvSpPr txBox="1"/>
          <p:nvPr/>
        </p:nvSpPr>
        <p:spPr>
          <a:xfrm>
            <a:off x="10757011" y="1209365"/>
            <a:ext cx="60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3cm</a:t>
            </a:r>
            <a:endParaRPr lang="en-US" dirty="0">
              <a:latin typeface="+mj-lt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9A3D78C0-6F22-EBEC-DD13-7C3486C82BED}"/>
              </a:ext>
            </a:extLst>
          </p:cNvPr>
          <p:cNvSpPr/>
          <p:nvPr/>
        </p:nvSpPr>
        <p:spPr>
          <a:xfrm rot="5400000">
            <a:off x="9665845" y="1677644"/>
            <a:ext cx="231882" cy="1575782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FD640CE-B75E-B0A2-36D0-A6990E9ADA51}"/>
              </a:ext>
            </a:extLst>
          </p:cNvPr>
          <p:cNvSpPr txBox="1"/>
          <p:nvPr/>
        </p:nvSpPr>
        <p:spPr>
          <a:xfrm>
            <a:off x="9532010" y="2480585"/>
            <a:ext cx="83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4cm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3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  <p:bldP spid="5" grpId="0"/>
      <p:bldP spid="7" grpId="0"/>
      <p:bldP spid="11" grpId="0"/>
      <p:bldP spid="14" grpId="0" build="allAtOnce"/>
      <p:bldP spid="20" grpId="0" animBg="1"/>
      <p:bldP spid="21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xmlns="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xmlns="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B9B397-74F7-3590-4FDA-C228F114494D}"/>
              </a:ext>
            </a:extLst>
          </p:cNvPr>
          <p:cNvSpPr/>
          <p:nvPr/>
        </p:nvSpPr>
        <p:spPr>
          <a:xfrm>
            <a:off x="9776298" y="2042704"/>
            <a:ext cx="291934" cy="1848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5B1173-159C-3B35-4629-23FFF0A6E8A9}"/>
              </a:ext>
            </a:extLst>
          </p:cNvPr>
          <p:cNvSpPr/>
          <p:nvPr/>
        </p:nvSpPr>
        <p:spPr>
          <a:xfrm>
            <a:off x="10068232" y="2042704"/>
            <a:ext cx="972662" cy="1211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43C56B4-D043-6897-5C7E-965041D0DBEC}"/>
              </a:ext>
            </a:extLst>
          </p:cNvPr>
          <p:cNvSpPr/>
          <p:nvPr/>
        </p:nvSpPr>
        <p:spPr>
          <a:xfrm>
            <a:off x="11040894" y="2042704"/>
            <a:ext cx="614392" cy="1211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Bu-ra-ti-nô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gà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F1DD9E-67B9-C6EE-1561-0D91F786A435}"/>
              </a:ext>
            </a:extLst>
          </p:cNvPr>
          <p:cNvSpPr/>
          <p:nvPr/>
        </p:nvSpPr>
        <p:spPr>
          <a:xfrm>
            <a:off x="11139214" y="2032872"/>
            <a:ext cx="614392" cy="12117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4F1D4F6-7438-B769-129A-F158E06516F9}"/>
              </a:ext>
            </a:extLst>
          </p:cNvPr>
          <p:cNvSpPr/>
          <p:nvPr/>
        </p:nvSpPr>
        <p:spPr>
          <a:xfrm>
            <a:off x="10196053" y="3244645"/>
            <a:ext cx="1557554" cy="6194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0" y="9176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60EDC40-BFA9-88B0-EE9A-7E7312D74B7C}"/>
              </a:ext>
            </a:extLst>
          </p:cNvPr>
          <p:cNvSpPr/>
          <p:nvPr/>
        </p:nvSpPr>
        <p:spPr>
          <a:xfrm>
            <a:off x="3336587" y="657232"/>
            <a:ext cx="7033098" cy="170215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GẤU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CON HAM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ĂN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BAD97102-FFA5-46E9-AE79-4A8316551DD2}"/>
                  </a:ext>
                </a:extLst>
              </p:cNvPr>
              <p:cNvSpPr/>
              <p:nvPr/>
            </p:nvSpPr>
            <p:spPr>
              <a:xfrm>
                <a:off x="516807" y="355541"/>
                <a:ext cx="11488808" cy="591544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vi-V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AD97102-FFA5-46E9-AE79-4A8316551D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807" y="355541"/>
                <a:ext cx="11488808" cy="591544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31A83D-4EE4-61DC-A228-EC47F46660A7}"/>
              </a:ext>
            </a:extLst>
          </p:cNvPr>
          <p:cNvSpPr txBox="1"/>
          <p:nvPr/>
        </p:nvSpPr>
        <p:spPr>
          <a:xfrm>
            <a:off x="1388439" y="1282274"/>
            <a:ext cx="744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baseline="30000" dirty="0">
                <a:latin typeface="+mj-lt"/>
                <a:cs typeface="Times New Roman" panose="02020603050405020304" pitchFamily="18" charset="0"/>
              </a:rPr>
              <a:t>Một hình chữ nhật có diện tích là 50 c</a:t>
            </a:r>
            <a:r>
              <a:rPr lang="vi-VN" sz="3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baseline="30000" dirty="0">
                <a:latin typeface="+mj-lt"/>
                <a:cs typeface="Times New Roman" panose="02020603050405020304" pitchFamily="18" charset="0"/>
              </a:rPr>
              <a:t>, chiều rộng là 5cm. Chiều dài của hình chữ nhật đó là: ................     </a:t>
            </a:r>
            <a:endParaRPr lang="en-US" sz="36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C22D49-8145-7329-8653-BB57C9B06683}"/>
              </a:ext>
            </a:extLst>
          </p:cNvPr>
          <p:cNvSpPr/>
          <p:nvPr/>
        </p:nvSpPr>
        <p:spPr>
          <a:xfrm>
            <a:off x="8571149" y="2312017"/>
            <a:ext cx="209688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xmlns="" id="{D962D988-EB2E-5973-2C0A-161E3ADF0D50}"/>
              </a:ext>
            </a:extLst>
          </p:cNvPr>
          <p:cNvSpPr/>
          <p:nvPr/>
        </p:nvSpPr>
        <p:spPr>
          <a:xfrm flipH="1">
            <a:off x="8253823" y="2349592"/>
            <a:ext cx="214008" cy="85646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82A1FE-3707-ECF0-8867-16D1C85267E3}"/>
              </a:ext>
            </a:extLst>
          </p:cNvPr>
          <p:cNvSpPr txBox="1"/>
          <p:nvPr/>
        </p:nvSpPr>
        <p:spPr>
          <a:xfrm>
            <a:off x="7629833" y="2581476"/>
            <a:ext cx="603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5cm</a:t>
            </a:r>
            <a:endParaRPr lang="en-US" dirty="0">
              <a:latin typeface="+mj-lt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xmlns="" id="{B7C8DD7B-26CE-EAB6-AA97-5D0389254F58}"/>
              </a:ext>
            </a:extLst>
          </p:cNvPr>
          <p:cNvSpPr/>
          <p:nvPr/>
        </p:nvSpPr>
        <p:spPr>
          <a:xfrm rot="5400000">
            <a:off x="9434889" y="2408059"/>
            <a:ext cx="369332" cy="2096886"/>
          </a:xfrm>
          <a:prstGeom prst="righ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14874E-839A-B741-95F8-B8656152C7E9}"/>
              </a:ext>
            </a:extLst>
          </p:cNvPr>
          <p:cNvSpPr txBox="1"/>
          <p:nvPr/>
        </p:nvSpPr>
        <p:spPr>
          <a:xfrm>
            <a:off x="9315704" y="3640793"/>
            <a:ext cx="1111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?cm</a:t>
            </a:r>
            <a:endParaRPr lang="en-US" sz="20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0C2E71-159F-424D-2052-7E4D7D1E278C}"/>
              </a:ext>
            </a:extLst>
          </p:cNvPr>
          <p:cNvSpPr txBox="1"/>
          <p:nvPr/>
        </p:nvSpPr>
        <p:spPr>
          <a:xfrm>
            <a:off x="9153473" y="2491102"/>
            <a:ext cx="111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FF00"/>
                </a:solidFill>
                <a:latin typeface="+mj-lt"/>
              </a:rPr>
              <a:t>50cm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5C0E95-9B8E-15D0-8711-7BAE6836702F}"/>
              </a:ext>
            </a:extLst>
          </p:cNvPr>
          <p:cNvSpPr txBox="1"/>
          <p:nvPr/>
        </p:nvSpPr>
        <p:spPr>
          <a:xfrm>
            <a:off x="1133061" y="2345635"/>
            <a:ext cx="6603778" cy="2982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 dài hình chữ nhật 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: 5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0527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xmlns="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31140FF-A3EC-4306-9146-1ED4D4486B98}"/>
              </a:ext>
            </a:extLst>
          </p:cNvPr>
          <p:cNvSpPr/>
          <p:nvPr/>
        </p:nvSpPr>
        <p:spPr>
          <a:xfrm>
            <a:off x="1327355" y="302457"/>
            <a:ext cx="2428568" cy="378565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331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1- Tính được diện tích hình chữ nhật theo quy tắc đã nêu trong SGK.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2- Vận dụng giải các bài toán thực tế liên quan đến diện tích hình chữ nhật.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xmlns="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84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xmlns="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61652" y="460379"/>
            <a:ext cx="10530348" cy="12799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B83579B-C5BE-AD69-02AE-DBC5DE8EF083}"/>
              </a:ext>
            </a:extLst>
          </p:cNvPr>
          <p:cNvGrpSpPr/>
          <p:nvPr/>
        </p:nvGrpSpPr>
        <p:grpSpPr>
          <a:xfrm>
            <a:off x="2824953" y="3173080"/>
            <a:ext cx="2003425" cy="2673915"/>
            <a:chOff x="2824953" y="3173080"/>
            <a:chExt cx="2003425" cy="2673915"/>
          </a:xfrm>
        </p:grpSpPr>
        <p:pic>
          <p:nvPicPr>
            <p:cNvPr id="75" name="Picture 10" descr="Download Free png Cartoon Hamburger Images, Stock Photos &amp; Vectors ...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357" b="90000" l="9712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799" y="4183571"/>
              <a:ext cx="1030367" cy="10377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Cartoon biscuit eating pastry breakfast cookies Vector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3512448" y="4193659"/>
              <a:ext cx="777607" cy="7986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6" descr="Boba Tea Cartoon Png - Bubble Tea Cute Png Transparent PNG ...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974" y="4041637"/>
              <a:ext cx="619527" cy="106765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8" descr="Beef Steak Clipart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850" y="4404534"/>
              <a:ext cx="1050205" cy="6462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9"/>
            <a:srcRect t="17199" b="17907"/>
            <a:stretch/>
          </p:blipFill>
          <p:spPr>
            <a:xfrm>
              <a:off x="3761459" y="4460165"/>
              <a:ext cx="888647" cy="719065"/>
            </a:xfrm>
            <a:prstGeom prst="rect">
              <a:avLst/>
            </a:prstGeom>
          </p:spPr>
        </p:pic>
        <p:pic>
          <p:nvPicPr>
            <p:cNvPr id="80" name="Picture 2" descr="Flat cartoon empty straw wicker basket Royalty Free Vector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5"/>
            <a:stretch/>
          </p:blipFill>
          <p:spPr bwMode="auto">
            <a:xfrm>
              <a:off x="2824953" y="3173080"/>
              <a:ext cx="2003425" cy="267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-9832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1" y="4433575"/>
            <a:ext cx="4683803" cy="95449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52000" y="5363055"/>
            <a:ext cx="4683803" cy="86708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22680" y="5401089"/>
            <a:ext cx="4683803" cy="86708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20158" y="4441179"/>
            <a:ext cx="4683803" cy="90641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465638" y="1912024"/>
            <a:ext cx="935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FFFF00"/>
                </a:solidFill>
              </a:rPr>
              <a:t>35 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6000" b="1" dirty="0">
                <a:solidFill>
                  <a:srgbClr val="FFFF00"/>
                </a:solidFill>
              </a:rPr>
              <a:t>  + 15 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6000" b="1" dirty="0">
                <a:solidFill>
                  <a:srgbClr val="FFFF00"/>
                </a:solidFill>
              </a:rPr>
              <a:t>  = ?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15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60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 x 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6000" b="1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en-US" sz="6000" b="1" dirty="0">
                <a:solidFill>
                  <a:srgbClr val="FFFF00"/>
                </a:solidFill>
                <a:cs typeface="Calibri" panose="020F0502020204030204" pitchFamily="34" charset="0"/>
              </a:rPr>
              <a:t>=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  ?</a:t>
            </a:r>
            <a:endParaRPr lang="vi-VN" sz="6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732068" y="5328686"/>
            <a:ext cx="4368987" cy="102904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6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06229" y="5387808"/>
            <a:ext cx="4683803" cy="93209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schemeClr val="bg1"/>
                </a:solidFill>
              </a:rPr>
              <a:t>B. </a:t>
            </a:r>
            <a:r>
              <a:rPr lang="vi-VN" sz="6000" dirty="0">
                <a:solidFill>
                  <a:schemeClr val="bg1"/>
                </a:solidFill>
              </a:rPr>
              <a:t>30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vi-VN" sz="6000" dirty="0">
                <a:solidFill>
                  <a:schemeClr val="bg1"/>
                </a:solidFill>
              </a:rPr>
              <a:t>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716328" y="4392999"/>
            <a:ext cx="4384727" cy="93765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</a:t>
            </a:r>
            <a:r>
              <a:rPr lang="vi-VN" sz="6000" dirty="0">
                <a:solidFill>
                  <a:prstClr val="white"/>
                </a:solidFill>
              </a:rPr>
              <a:t>20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6230" y="4432332"/>
            <a:ext cx="4683803" cy="9554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solidFill>
                  <a:prstClr val="white"/>
                </a:solidFill>
              </a:rPr>
              <a:t>A. </a:t>
            </a:r>
            <a:r>
              <a:rPr lang="vi-VN" sz="6000" dirty="0">
                <a:solidFill>
                  <a:prstClr val="white"/>
                </a:solidFill>
              </a:rPr>
              <a:t>17</a:t>
            </a:r>
            <a:r>
              <a:rPr lang="en-US" sz="6000" dirty="0">
                <a:solidFill>
                  <a:prstClr val="white"/>
                </a:solidFill>
              </a:rPr>
              <a:t> </a:t>
            </a:r>
            <a:r>
              <a:rPr lang="vi-VN" sz="6000" dirty="0">
                <a:solidFill>
                  <a:prstClr val="white"/>
                </a:solidFill>
              </a:rPr>
              <a:t>c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6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435075"/>
            <a:ext cx="5250779" cy="109778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vi-VN" sz="3600" noProof="0" dirty="0">
                <a:solidFill>
                  <a:schemeClr val="bg1"/>
                </a:solidFill>
                <a:cs typeface="Calibri" panose="020F0502020204030204" pitchFamily="34" charset="0"/>
              </a:rPr>
              <a:t>Hai mươi lăm xăng  -ti – mét </a:t>
            </a:r>
            <a:r>
              <a:rPr lang="vi-VN" sz="3600" noProof="0" dirty="0" smtClean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vi-VN" sz="3600" noProof="0" dirty="0">
                <a:solidFill>
                  <a:schemeClr val="bg1"/>
                </a:solidFill>
                <a:cs typeface="Calibri" panose="020F0502020204030204" pitchFamily="34" charset="0"/>
              </a:rPr>
              <a:t>vuông</a:t>
            </a:r>
            <a:r>
              <a:rPr lang="pl-PL" sz="3600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4096" y="5535996"/>
            <a:ext cx="5216306" cy="115448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dirty="0">
                <a:solidFill>
                  <a:schemeClr val="bg1"/>
                </a:solidFill>
              </a:rPr>
              <a:t>B. Hai mươi xăng – ti - mét vuông </a:t>
            </a:r>
            <a:r>
              <a:rPr lang="pl-PL" sz="36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963055" y="5469041"/>
            <a:ext cx="5118335" cy="122144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D. </a:t>
            </a:r>
            <a:r>
              <a:rPr lang="vi-VN" sz="3600" dirty="0">
                <a:solidFill>
                  <a:schemeClr val="bg1"/>
                </a:solidFill>
              </a:rPr>
              <a:t>Hai năm xăng – ti – mét vuông.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966397" y="4437908"/>
            <a:ext cx="5118336" cy="108128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chemeClr val="bg1"/>
                </a:solidFill>
              </a:rPr>
              <a:t>C. Hai mươi năm xăng- ti – </a:t>
            </a:r>
            <a:r>
              <a:rPr lang="vi-VN" sz="3600">
                <a:solidFill>
                  <a:schemeClr val="bg1"/>
                </a:solidFill>
              </a:rPr>
              <a:t>mét </a:t>
            </a:r>
            <a:r>
              <a:rPr lang="vi-VN" sz="3600" smtClean="0">
                <a:solidFill>
                  <a:schemeClr val="bg1"/>
                </a:solidFill>
              </a:rPr>
              <a:t> </a:t>
            </a:r>
            <a:r>
              <a:rPr lang="vi-VN" sz="3600" dirty="0">
                <a:solidFill>
                  <a:schemeClr val="bg1"/>
                </a:solidFill>
              </a:rPr>
              <a:t>vuông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1543" y="4356858"/>
            <a:ext cx="834220" cy="8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091" y="5409360"/>
            <a:ext cx="834220" cy="84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48701" y="5319403"/>
            <a:ext cx="785526" cy="7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25739" y="4437909"/>
            <a:ext cx="902201" cy="7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FFFF00"/>
                </a:solidFill>
                <a:cs typeface="Arial" panose="020B0604020202020204" pitchFamily="34" charset="0"/>
              </a:rPr>
              <a:t>Số 25 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vi-VN" sz="6000" b="1" dirty="0">
                <a:solidFill>
                  <a:srgbClr val="FFFF00"/>
                </a:solidFill>
                <a:cs typeface="Calibri" panose="020F0502020204030204" pitchFamily="34" charset="0"/>
              </a:rPr>
              <a:t>đọc là:</a:t>
            </a:r>
            <a:r>
              <a:rPr lang="vi-VN" sz="600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58992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425019" y="369547"/>
            <a:ext cx="10500851" cy="3716593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935653" y="4098045"/>
            <a:ext cx="5008309" cy="100804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vi-VN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5</a:t>
            </a:r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25019" y="5015126"/>
            <a:ext cx="4996932" cy="947672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vi-VN" sz="6000" b="1" dirty="0">
                <a:solidFill>
                  <a:schemeClr val="bg1"/>
                </a:solidFill>
                <a:cs typeface="Calibri" panose="020F0502020204030204" pitchFamily="34" charset="0"/>
              </a:rPr>
              <a:t>6</a:t>
            </a:r>
            <a:r>
              <a:rPr lang="en-US" sz="60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935653" y="5117565"/>
            <a:ext cx="4990217" cy="8524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vi-VN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7</a:t>
            </a:r>
            <a:r>
              <a:rPr lang="en-US" sz="60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25019" y="4103092"/>
            <a:ext cx="5022753" cy="94850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vi-VN" sz="6000" b="1" noProof="0" dirty="0">
                <a:solidFill>
                  <a:schemeClr val="bg1"/>
                </a:solidFill>
                <a:cs typeface="Calibri" panose="020F0502020204030204" pitchFamily="34" charset="0"/>
              </a:rPr>
              <a:t>4</a:t>
            </a:r>
            <a:r>
              <a:rPr lang="en-US" sz="6000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6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6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1807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6467" y="52339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1342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024543" y="755951"/>
            <a:ext cx="941930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Hình chữ nhật bên dưới có diện tích là bao nhiêu xăng – ti – mét vuông</a:t>
            </a:r>
          </a:p>
          <a:p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3DBDB9-65EA-80D4-8624-4F8C7D3749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99" t="1099"/>
          <a:stretch/>
        </p:blipFill>
        <p:spPr>
          <a:xfrm>
            <a:off x="3333134" y="2361397"/>
            <a:ext cx="35985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1170982" y="1244416"/>
            <a:ext cx="889382" cy="823563"/>
          </a:xfrm>
          <a:prstGeom prst="rect">
            <a:avLst/>
          </a:prstGeom>
        </p:spPr>
      </p:pic>
      <p:pic>
        <p:nvPicPr>
          <p:cNvPr id="2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34802222-3D5B-F5E2-2BD1-C5F790C6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8326" y="1271806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EDED3C-EDCF-17CA-4A20-D5BE4061C187}"/>
              </a:ext>
            </a:extLst>
          </p:cNvPr>
          <p:cNvGrpSpPr/>
          <p:nvPr/>
        </p:nvGrpSpPr>
        <p:grpSpPr>
          <a:xfrm>
            <a:off x="6096000" y="2714315"/>
            <a:ext cx="1951828" cy="2344303"/>
            <a:chOff x="2824953" y="3173080"/>
            <a:chExt cx="2003425" cy="2673915"/>
          </a:xfrm>
        </p:grpSpPr>
        <p:pic>
          <p:nvPicPr>
            <p:cNvPr id="5" name="Picture 10" descr="Download Free png Cartoon Hamburger Images, Stock Photos &amp; Vectors ...">
              <a:extLst>
                <a:ext uri="{FF2B5EF4-FFF2-40B4-BE49-F238E27FC236}">
                  <a16:creationId xmlns:a16="http://schemas.microsoft.com/office/drawing/2014/main" xmlns="" id="{8A5D3A83-C9EC-D2E7-FFEE-97A169AA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57" b="90000" l="9712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799" y="4183571"/>
              <a:ext cx="1030367" cy="10377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artoon biscuit eating pastry breakfast cookies Vector Image">
              <a:extLst>
                <a:ext uri="{FF2B5EF4-FFF2-40B4-BE49-F238E27FC236}">
                  <a16:creationId xmlns:a16="http://schemas.microsoft.com/office/drawing/2014/main" xmlns="" id="{4A2E20B6-64A9-84D9-80B0-961C70AF3E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3512448" y="4193659"/>
              <a:ext cx="777607" cy="7986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Boba Tea Cartoon Png - Bubble Tea Cute Png Transparent PNG ...">
              <a:extLst>
                <a:ext uri="{FF2B5EF4-FFF2-40B4-BE49-F238E27FC236}">
                  <a16:creationId xmlns:a16="http://schemas.microsoft.com/office/drawing/2014/main" xmlns="" id="{797820A0-8F80-F3A0-4D46-8B74FDFBF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974" y="4041637"/>
              <a:ext cx="619527" cy="106765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Beef Steak Clipart">
              <a:extLst>
                <a:ext uri="{FF2B5EF4-FFF2-40B4-BE49-F238E27FC236}">
                  <a16:creationId xmlns:a16="http://schemas.microsoft.com/office/drawing/2014/main" xmlns="" id="{21F31486-7AB9-568E-C5F3-FB9C4323F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850" y="4404534"/>
              <a:ext cx="1050205" cy="6462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EE16BBA-D9DC-8499-5E6D-EE26144A1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7199" b="17907"/>
            <a:stretch/>
          </p:blipFill>
          <p:spPr>
            <a:xfrm>
              <a:off x="3761459" y="4460165"/>
              <a:ext cx="888647" cy="719065"/>
            </a:xfrm>
            <a:prstGeom prst="rect">
              <a:avLst/>
            </a:prstGeom>
          </p:spPr>
        </p:pic>
        <p:pic>
          <p:nvPicPr>
            <p:cNvPr id="10" name="Picture 2" descr="Flat cartoon empty straw wicker basket Royalty Free Vector">
              <a:extLst>
                <a:ext uri="{FF2B5EF4-FFF2-40B4-BE49-F238E27FC236}">
                  <a16:creationId xmlns:a16="http://schemas.microsoft.com/office/drawing/2014/main" xmlns="" id="{B5B321F7-0668-2771-02F8-D0A9D19A4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5"/>
            <a:stretch/>
          </p:blipFill>
          <p:spPr bwMode="auto">
            <a:xfrm>
              <a:off x="2824953" y="3173080"/>
              <a:ext cx="2003425" cy="267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My Audio">
            <a:hlinkClick r:id="" action="ppaction://media"/>
            <a:extLst>
              <a:ext uri="{FF2B5EF4-FFF2-40B4-BE49-F238E27FC236}">
                <a16:creationId xmlns:a16="http://schemas.microsoft.com/office/drawing/2014/main" xmlns="" id="{FDD9E63F-FB88-7235-6658-10E9E6567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4445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27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1170982" y="1244416"/>
            <a:ext cx="889382" cy="823563"/>
          </a:xfrm>
          <a:prstGeom prst="rect">
            <a:avLst/>
          </a:prstGeom>
        </p:spPr>
      </p:pic>
      <p:pic>
        <p:nvPicPr>
          <p:cNvPr id="2" name="Picture 4" descr="Cute bear cartoon walking Royalty Free Vector Image">
            <a:extLst>
              <a:ext uri="{FF2B5EF4-FFF2-40B4-BE49-F238E27FC236}">
                <a16:creationId xmlns:a16="http://schemas.microsoft.com/office/drawing/2014/main" xmlns="" id="{34802222-3D5B-F5E2-2BD1-C5F790C6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8326" y="1271806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FEDED3C-EDCF-17CA-4A20-D5BE4061C187}"/>
              </a:ext>
            </a:extLst>
          </p:cNvPr>
          <p:cNvGrpSpPr/>
          <p:nvPr/>
        </p:nvGrpSpPr>
        <p:grpSpPr>
          <a:xfrm>
            <a:off x="6096000" y="2714315"/>
            <a:ext cx="1951828" cy="2344303"/>
            <a:chOff x="2824953" y="3173080"/>
            <a:chExt cx="2003425" cy="2673915"/>
          </a:xfrm>
        </p:grpSpPr>
        <p:pic>
          <p:nvPicPr>
            <p:cNvPr id="5" name="Picture 10" descr="Download Free png Cartoon Hamburger Images, Stock Photos &amp; Vectors ...">
              <a:extLst>
                <a:ext uri="{FF2B5EF4-FFF2-40B4-BE49-F238E27FC236}">
                  <a16:creationId xmlns:a16="http://schemas.microsoft.com/office/drawing/2014/main" xmlns="" id="{8A5D3A83-C9EC-D2E7-FFEE-97A169AA3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57" b="90000" l="9712" r="899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799" y="4183571"/>
              <a:ext cx="1030367" cy="10377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artoon biscuit eating pastry breakfast cookies Vector Image">
              <a:extLst>
                <a:ext uri="{FF2B5EF4-FFF2-40B4-BE49-F238E27FC236}">
                  <a16:creationId xmlns:a16="http://schemas.microsoft.com/office/drawing/2014/main" xmlns="" id="{4A2E20B6-64A9-84D9-80B0-961C70AF3E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50" t="50062" r="4350" b="14846"/>
            <a:stretch/>
          </p:blipFill>
          <p:spPr bwMode="auto">
            <a:xfrm>
              <a:off x="3512448" y="4193659"/>
              <a:ext cx="777607" cy="7986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Boba Tea Cartoon Png - Bubble Tea Cute Png Transparent PNG ...">
              <a:extLst>
                <a:ext uri="{FF2B5EF4-FFF2-40B4-BE49-F238E27FC236}">
                  <a16:creationId xmlns:a16="http://schemas.microsoft.com/office/drawing/2014/main" xmlns="" id="{797820A0-8F80-F3A0-4D46-8B74FDFBFB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974" y="4041637"/>
              <a:ext cx="619527" cy="106765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Beef Steak Clipart">
              <a:extLst>
                <a:ext uri="{FF2B5EF4-FFF2-40B4-BE49-F238E27FC236}">
                  <a16:creationId xmlns:a16="http://schemas.microsoft.com/office/drawing/2014/main" xmlns="" id="{21F31486-7AB9-568E-C5F3-FB9C4323F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850" y="4404534"/>
              <a:ext cx="1050205" cy="64628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EE16BBA-D9DC-8499-5E6D-EE26144A1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17199" b="17907"/>
            <a:stretch/>
          </p:blipFill>
          <p:spPr>
            <a:xfrm>
              <a:off x="3761459" y="4460165"/>
              <a:ext cx="888647" cy="719065"/>
            </a:xfrm>
            <a:prstGeom prst="rect">
              <a:avLst/>
            </a:prstGeom>
          </p:spPr>
        </p:pic>
        <p:pic>
          <p:nvPicPr>
            <p:cNvPr id="10" name="Picture 2" descr="Flat cartoon empty straw wicker basket Royalty Free Vector">
              <a:extLst>
                <a:ext uri="{FF2B5EF4-FFF2-40B4-BE49-F238E27FC236}">
                  <a16:creationId xmlns:a16="http://schemas.microsoft.com/office/drawing/2014/main" xmlns="" id="{B5B321F7-0668-2771-02F8-D0A9D19A4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5"/>
            <a:stretch/>
          </p:blipFill>
          <p:spPr bwMode="auto">
            <a:xfrm>
              <a:off x="2824953" y="3173080"/>
              <a:ext cx="2003425" cy="2673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4BAF9429-507E-9977-751D-811CD13C36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205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2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8293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657</Words>
  <Application>Microsoft Office PowerPoint</Application>
  <PresentationFormat>Custom</PresentationFormat>
  <Paragraphs>88</Paragraphs>
  <Slides>24</Slides>
  <Notes>10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Hoang</cp:lastModifiedBy>
  <cp:revision>13</cp:revision>
  <dcterms:created xsi:type="dcterms:W3CDTF">2023-01-30T13:37:16Z</dcterms:created>
  <dcterms:modified xsi:type="dcterms:W3CDTF">2024-08-27T07:14:08Z</dcterms:modified>
</cp:coreProperties>
</file>