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9" r:id="rId3"/>
    <p:sldId id="279" r:id="rId4"/>
    <p:sldId id="261" r:id="rId5"/>
    <p:sldId id="282" r:id="rId6"/>
    <p:sldId id="280" r:id="rId7"/>
    <p:sldId id="281" r:id="rId8"/>
    <p:sldId id="283" r:id="rId9"/>
    <p:sldId id="285" r:id="rId10"/>
    <p:sldId id="286" r:id="rId11"/>
    <p:sldId id="287" r:id="rId12"/>
    <p:sldId id="264"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7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ED7A2-782D-4DE2-9F20-3A88A403D038}"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6A15A-E2CF-40DD-8675-CB2433C90411}" type="slidenum">
              <a:rPr lang="en-US" smtClean="0"/>
              <a:t>‹#›</a:t>
            </a:fld>
            <a:endParaRPr lang="en-US"/>
          </a:p>
        </p:txBody>
      </p:sp>
    </p:spTree>
    <p:extLst>
      <p:ext uri="{BB962C8B-B14F-4D97-AF65-F5344CB8AC3E}">
        <p14:creationId xmlns:p14="http://schemas.microsoft.com/office/powerpoint/2010/main" val="334381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34232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969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2308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94415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E287B-AD14-4307-A460-26BCD6B5185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69422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52935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5136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680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256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5756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C8F8F8"/>
        </a:solidFill>
        <a:effectLst/>
      </p:bgPr>
    </p:bg>
    <p:spTree>
      <p:nvGrpSpPr>
        <p:cNvPr id="1" name=""/>
        <p:cNvGrpSpPr/>
        <p:nvPr/>
      </p:nvGrpSpPr>
      <p:grpSpPr>
        <a:xfrm>
          <a:off x="0" y="0"/>
          <a:ext cx="0" cy="0"/>
          <a:chOff x="0" y="0"/>
          <a:chExt cx="0" cy="0"/>
        </a:xfrm>
      </p:grpSpPr>
      <p:sp>
        <p:nvSpPr>
          <p:cNvPr id="7" name="矩形 6"/>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Tree>
    <p:extLst>
      <p:ext uri="{BB962C8B-B14F-4D97-AF65-F5344CB8AC3E}">
        <p14:creationId xmlns:p14="http://schemas.microsoft.com/office/powerpoint/2010/main" val="4228843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03.</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1611865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C8F8F8"/>
        </a:solidFill>
        <a:effectLst/>
      </p:bgPr>
    </p:bg>
    <p:spTree>
      <p:nvGrpSpPr>
        <p:cNvPr id="1" name=""/>
        <p:cNvGrpSpPr/>
        <p:nvPr/>
      </p:nvGrpSpPr>
      <p:grpSpPr>
        <a:xfrm>
          <a:off x="0" y="0"/>
          <a:ext cx="0" cy="0"/>
          <a:chOff x="0" y="0"/>
          <a:chExt cx="0" cy="0"/>
        </a:xfrm>
      </p:grpSpPr>
      <p:sp>
        <p:nvSpPr>
          <p:cNvPr id="8" name="矩形 7"/>
          <p:cNvSpPr/>
          <p:nvPr userDrawn="1"/>
        </p:nvSpPr>
        <p:spPr>
          <a:xfrm>
            <a:off x="0" y="313899"/>
            <a:ext cx="12192000" cy="6250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313899"/>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709683"/>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0" y="6093726"/>
            <a:ext cx="12192000" cy="395785"/>
          </a:xfrm>
          <a:prstGeom prst="rect">
            <a:avLst/>
          </a:prstGeom>
          <a:solidFill>
            <a:srgbClr val="0E5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6489510"/>
            <a:ext cx="12192000" cy="150125"/>
          </a:xfrm>
          <a:prstGeom prst="rect">
            <a:avLst/>
          </a:prstGeom>
          <a:solidFill>
            <a:srgbClr val="FED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81"/>
          <a:stretch/>
        </p:blipFill>
        <p:spPr>
          <a:xfrm>
            <a:off x="0" y="3121925"/>
            <a:ext cx="5636526" cy="3736075"/>
          </a:xfrm>
          <a:prstGeom prst="rect">
            <a:avLst/>
          </a:prstGeom>
        </p:spPr>
      </p:pic>
      <p:sp>
        <p:nvSpPr>
          <p:cNvPr id="14" name="文本框 13">
            <a:extLst>
              <a:ext uri="{FF2B5EF4-FFF2-40B4-BE49-F238E27FC236}">
                <a16:creationId xmlns:a16="http://schemas.microsoft.com/office/drawing/2014/main" id="{422D20C6-55C3-4834-A0D1-C04291FDB5C7}"/>
              </a:ext>
            </a:extLst>
          </p:cNvPr>
          <p:cNvSpPr txBox="1"/>
          <p:nvPr userDrawn="1"/>
        </p:nvSpPr>
        <p:spPr>
          <a:xfrm>
            <a:off x="291121" y="290140"/>
            <a:ext cx="1854995" cy="461665"/>
          </a:xfrm>
          <a:prstGeom prst="rect">
            <a:avLst/>
          </a:prstGeom>
          <a:noFill/>
        </p:spPr>
        <p:txBody>
          <a:bodyPr wrap="none" rtlCol="0">
            <a:spAutoFit/>
          </a:bodyPr>
          <a:lstStyle/>
          <a:p>
            <a:r>
              <a:rPr lang="en-US" altLang="zh-CN"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04.</a:t>
            </a:r>
            <a:r>
              <a:rPr lang="zh-CN" altLang="en-US" sz="2400" b="1" dirty="0">
                <a:solidFill>
                  <a:schemeClr val="bg1"/>
                </a:solidFill>
                <a:latin typeface="字魂37号-波纹乖乖体" panose="00000500000000000000" pitchFamily="2" charset="-122"/>
                <a:ea typeface="字魂37号-波纹乖乖体" panose="00000500000000000000" pitchFamily="2" charset="-122"/>
                <a:cs typeface="+mn-ea"/>
                <a:sym typeface="+mn-lt"/>
              </a:rPr>
              <a:t>添加标题</a:t>
            </a:r>
          </a:p>
        </p:txBody>
      </p:sp>
    </p:spTree>
    <p:extLst>
      <p:ext uri="{BB962C8B-B14F-4D97-AF65-F5344CB8AC3E}">
        <p14:creationId xmlns:p14="http://schemas.microsoft.com/office/powerpoint/2010/main" val="3258271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8021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1856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65175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8332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2025/4/14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F17384C5-3C17-40BD-9554-9BE13D6E24E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638300" y="428625"/>
            <a:ext cx="1219200" cy="1219200"/>
          </a:xfrm>
          <a:prstGeom prst="rect">
            <a:avLst/>
          </a:prstGeom>
        </p:spPr>
      </p:pic>
    </p:spTree>
    <p:extLst>
      <p:ext uri="{BB962C8B-B14F-4D97-AF65-F5344CB8AC3E}">
        <p14:creationId xmlns:p14="http://schemas.microsoft.com/office/powerpoint/2010/main" val="244867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5" name="TextBox 4">
            <a:extLst>
              <a:ext uri="{FF2B5EF4-FFF2-40B4-BE49-F238E27FC236}">
                <a16:creationId xmlns:a16="http://schemas.microsoft.com/office/drawing/2014/main" id="{42632F69-D75D-4152-9EE4-B046CAFDEB5E}"/>
              </a:ext>
            </a:extLst>
          </p:cNvPr>
          <p:cNvSpPr txBox="1"/>
          <p:nvPr/>
        </p:nvSpPr>
        <p:spPr>
          <a:xfrm>
            <a:off x="3924300" y="1038225"/>
            <a:ext cx="66960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Thứ</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0" i="0" u="none" strike="noStrike" kern="1200" cap="none" spc="0" normalizeH="0" baseline="0" noProof="0" dirty="0" err="1">
                <a:ln>
                  <a:noFill/>
                </a:ln>
                <a:solidFill>
                  <a:prstClr val="black"/>
                </a:solidFill>
                <a:effectLst/>
                <a:uLnTx/>
                <a:uFillTx/>
                <a:latin typeface="Calibri"/>
                <a:ea typeface="+mn-ea"/>
                <a:cs typeface="+mn-cs"/>
              </a:rPr>
              <a:t>tháng</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r>
              <a:rPr kumimoji="0" lang="en-US" sz="2800" b="0" i="0" u="none" strike="noStrike" kern="1200" cap="none" spc="0" normalizeH="0" baseline="0" noProof="0" dirty="0" err="1">
                <a:ln>
                  <a:noFill/>
                </a:ln>
                <a:solidFill>
                  <a:prstClr val="black"/>
                </a:solidFill>
                <a:effectLst/>
                <a:uLnTx/>
                <a:uFillTx/>
                <a:latin typeface="Calibri"/>
                <a:ea typeface="+mn-ea"/>
                <a:cs typeface="+mn-cs"/>
              </a:rPr>
              <a:t>năm</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7" name="Picture 6">
            <a:extLst>
              <a:ext uri="{FF2B5EF4-FFF2-40B4-BE49-F238E27FC236}">
                <a16:creationId xmlns:a16="http://schemas.microsoft.com/office/drawing/2014/main" id="{9A5AE75D-B3CA-49F7-97B2-D3EEFBAD7FF4}"/>
              </a:ext>
            </a:extLst>
          </p:cNvPr>
          <p:cNvPicPr>
            <a:picLocks noChangeAspect="1"/>
          </p:cNvPicPr>
          <p:nvPr/>
        </p:nvPicPr>
        <p:blipFill>
          <a:blip r:embed="rId4"/>
          <a:stretch>
            <a:fillRect/>
          </a:stretch>
        </p:blipFill>
        <p:spPr>
          <a:xfrm>
            <a:off x="3235961" y="1709124"/>
            <a:ext cx="5834378" cy="963251"/>
          </a:xfrm>
          <a:prstGeom prst="rect">
            <a:avLst/>
          </a:prstGeom>
        </p:spPr>
      </p:pic>
      <p:pic>
        <p:nvPicPr>
          <p:cNvPr id="3" name="Picture 2">
            <a:extLst>
              <a:ext uri="{FF2B5EF4-FFF2-40B4-BE49-F238E27FC236}">
                <a16:creationId xmlns:a16="http://schemas.microsoft.com/office/drawing/2014/main" id="{7214091B-AE54-4EFC-B7E1-634B5EAAEDE3}"/>
              </a:ext>
            </a:extLst>
          </p:cNvPr>
          <p:cNvPicPr>
            <a:picLocks noChangeAspect="1"/>
          </p:cNvPicPr>
          <p:nvPr/>
        </p:nvPicPr>
        <p:blipFill>
          <a:blip r:embed="rId5"/>
          <a:stretch>
            <a:fillRect/>
          </a:stretch>
        </p:blipFill>
        <p:spPr>
          <a:xfrm>
            <a:off x="2371762" y="2631489"/>
            <a:ext cx="7943776" cy="1804572"/>
          </a:xfrm>
          <a:prstGeom prst="rect">
            <a:avLst/>
          </a:prstGeom>
        </p:spPr>
      </p:pic>
      <p:sp>
        <p:nvSpPr>
          <p:cNvPr id="8" name="TextBox 7">
            <a:extLst>
              <a:ext uri="{FF2B5EF4-FFF2-40B4-BE49-F238E27FC236}">
                <a16:creationId xmlns:a16="http://schemas.microsoft.com/office/drawing/2014/main" id="{5D229A65-8570-40BC-8F3E-CA9AFA3ED5F9}"/>
              </a:ext>
            </a:extLst>
          </p:cNvPr>
          <p:cNvSpPr txBox="1"/>
          <p:nvPr/>
        </p:nvSpPr>
        <p:spPr>
          <a:xfrm>
            <a:off x="5524500" y="4419600"/>
            <a:ext cx="185737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1)</a:t>
            </a:r>
          </a:p>
        </p:txBody>
      </p:sp>
      <p:pic>
        <p:nvPicPr>
          <p:cNvPr id="9" name="图片 16">
            <a:extLst>
              <a:ext uri="{FF2B5EF4-FFF2-40B4-BE49-F238E27FC236}">
                <a16:creationId xmlns:a16="http://schemas.microsoft.com/office/drawing/2014/main" id="{FF062F23-13D2-43EE-8B33-414580702E0E}"/>
              </a:ext>
            </a:extLst>
          </p:cNvPr>
          <p:cNvPicPr>
            <a:picLocks noChangeAspect="1"/>
          </p:cNvPicPr>
          <p:nvPr/>
        </p:nvPicPr>
        <p:blipFill rotWithShape="1">
          <a:blip r:embed="rId6">
            <a:extLst>
              <a:ext uri="{28A0092B-C50C-407E-A947-70E740481C1C}">
                <a14:useLocalDpi xmlns:a14="http://schemas.microsoft.com/office/drawing/2010/main" val="0"/>
              </a:ext>
            </a:extLst>
          </a:blip>
          <a:srcRect l="50153" t="16464" r="7803" b="58072"/>
          <a:stretch/>
        </p:blipFill>
        <p:spPr>
          <a:xfrm flipV="1">
            <a:off x="6935854" y="-3131342"/>
            <a:ext cx="6072556" cy="5516050"/>
          </a:xfrm>
          <a:prstGeom prst="rect">
            <a:avLst/>
          </a:prstGeom>
        </p:spPr>
      </p:pic>
    </p:spTree>
    <p:extLst>
      <p:ext uri="{BB962C8B-B14F-4D97-AF65-F5344CB8AC3E}">
        <p14:creationId xmlns:p14="http://schemas.microsoft.com/office/powerpoint/2010/main" val="3638198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1" presetID="8" presetClass="emph" presetSubtype="0" fill="hold" nodeType="withEffect">
                                  <p:stCondLst>
                                    <p:cond delay="0"/>
                                  </p:stCondLst>
                                  <p:childTnLst>
                                    <p:animRot by="21600000">
                                      <p:cBhvr>
                                        <p:cTn id="22" dur="4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i="1" dirty="0">
                <a:solidFill>
                  <a:srgbClr val="FF0000"/>
                </a:solidFill>
                <a:latin typeface="Cambria" panose="02040503050406030204" pitchFamily="18" charset="0"/>
                <a:ea typeface="Cambria" panose="02040503050406030204" pitchFamily="18" charset="0"/>
              </a:rPr>
              <a:t>Đới ôn hòa: </a:t>
            </a:r>
            <a:r>
              <a:rPr lang="vi-VN" sz="3200" dirty="0">
                <a:solidFill>
                  <a:prstClr val="black"/>
                </a:solidFill>
                <a:latin typeface="Cambria" panose="02040503050406030204" pitchFamily="18" charset="0"/>
                <a:ea typeface="Cambria" panose="02040503050406030204" pitchFamily="18" charset="0"/>
              </a:rPr>
              <a:t>là nơi thời tiết thay đổi thất thường. Có 4 mùa: xuân, hạ, thu, đông. Nhiệt độ trung bình.</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3A21F61D-3B88-4B1E-96EA-CA4597E414B0}"/>
              </a:ext>
            </a:extLst>
          </p:cNvPr>
          <p:cNvPicPr>
            <a:picLocks noChangeAspect="1"/>
          </p:cNvPicPr>
          <p:nvPr/>
        </p:nvPicPr>
        <p:blipFill>
          <a:blip r:embed="rId2"/>
          <a:stretch>
            <a:fillRect/>
          </a:stretch>
        </p:blipFill>
        <p:spPr>
          <a:xfrm>
            <a:off x="176212" y="1162049"/>
            <a:ext cx="4990529" cy="3724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7254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600" b="1" i="1" dirty="0">
                <a:solidFill>
                  <a:srgbClr val="FF0000"/>
                </a:solidFill>
                <a:latin typeface="Cambria" panose="02040503050406030204" pitchFamily="18" charset="0"/>
                <a:ea typeface="Cambria" panose="02040503050406030204" pitchFamily="18" charset="0"/>
              </a:rPr>
              <a:t>Đới nóng: </a:t>
            </a:r>
            <a:r>
              <a:rPr lang="vi-VN" sz="3600" b="1" i="1" dirty="0">
                <a:solidFill>
                  <a:schemeClr val="tx1"/>
                </a:solidFill>
                <a:latin typeface="Cambria" panose="02040503050406030204" pitchFamily="18" charset="0"/>
                <a:ea typeface="Cambria" panose="02040503050406030204" pitchFamily="18" charset="0"/>
              </a:rPr>
              <a:t>là nơi </a:t>
            </a:r>
            <a:r>
              <a:rPr lang="en-US" sz="3600" b="1" i="1" dirty="0" err="1">
                <a:solidFill>
                  <a:schemeClr val="tx1"/>
                </a:solidFill>
                <a:latin typeface="Cambria" panose="02040503050406030204" pitchFamily="18" charset="0"/>
                <a:ea typeface="Cambria" panose="02040503050406030204" pitchFamily="18" charset="0"/>
              </a:rPr>
              <a:t>quanh</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năm</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nóng</a:t>
            </a:r>
            <a:r>
              <a:rPr lang="en-US" sz="3600" b="1" i="1" dirty="0">
                <a:solidFill>
                  <a:schemeClr val="tx1"/>
                </a:solidFill>
                <a:latin typeface="Cambria" panose="02040503050406030204" pitchFamily="18" charset="0"/>
                <a:ea typeface="Cambria" panose="02040503050406030204" pitchFamily="18" charset="0"/>
              </a:rPr>
              <a:t> </a:t>
            </a:r>
            <a:r>
              <a:rPr lang="en-US" sz="3600" b="1" i="1" dirty="0" err="1">
                <a:solidFill>
                  <a:schemeClr val="tx1"/>
                </a:solidFill>
                <a:latin typeface="Cambria" panose="02040503050406030204" pitchFamily="18" charset="0"/>
                <a:ea typeface="Cambria" panose="02040503050406030204" pitchFamily="18" charset="0"/>
              </a:rPr>
              <a:t>nực</a:t>
            </a:r>
            <a:r>
              <a:rPr lang="en-US" sz="3600" b="1" i="1" dirty="0">
                <a:solidFill>
                  <a:schemeClr val="tx1"/>
                </a:solidFill>
                <a:latin typeface="Cambria" panose="02040503050406030204" pitchFamily="18" charset="0"/>
                <a:ea typeface="Cambria" panose="02040503050406030204" pitchFamily="18" charset="0"/>
              </a:rPr>
              <a:t>.</a:t>
            </a:r>
            <a:endParaRPr kumimoji="0" lang="en-US" sz="3600" b="0"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4ED72F8-5AC2-4AAB-A6BA-FD45B58DBB3E}"/>
              </a:ext>
            </a:extLst>
          </p:cNvPr>
          <p:cNvPicPr>
            <a:picLocks noChangeAspect="1"/>
          </p:cNvPicPr>
          <p:nvPr/>
        </p:nvPicPr>
        <p:blipFill>
          <a:blip r:embed="rId2"/>
          <a:stretch>
            <a:fillRect/>
          </a:stretch>
        </p:blipFill>
        <p:spPr>
          <a:xfrm>
            <a:off x="295275" y="1385887"/>
            <a:ext cx="4788846" cy="33099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2844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solidFill>
                <a:srgbClr val="FF0000"/>
              </a:solidFill>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5901727" y="2907266"/>
            <a:ext cx="5024710" cy="1427442"/>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THỰC</a:t>
            </a:r>
            <a:r>
              <a:rPr kumimoji="0" lang="en-US" altLang="zh-CN" sz="6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HÀNH</a:t>
            </a:r>
            <a:endParaRPr kumimoji="0" lang="en-US" altLang="zh-CN"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7633615" y="1761180"/>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03</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536" y="447762"/>
            <a:ext cx="6858000" cy="6858000"/>
          </a:xfrm>
          <a:prstGeom prst="rect">
            <a:avLst/>
          </a:prstGeom>
        </p:spPr>
      </p:pic>
    </p:spTree>
    <p:extLst>
      <p:ext uri="{BB962C8B-B14F-4D97-AF65-F5344CB8AC3E}">
        <p14:creationId xmlns:p14="http://schemas.microsoft.com/office/powerpoint/2010/main" val="100600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ả địa cầu hành chính tiếng Anh Bản đồ quả cầu Việt">
            <a:extLst>
              <a:ext uri="{FF2B5EF4-FFF2-40B4-BE49-F238E27FC236}">
                <a16:creationId xmlns:a16="http://schemas.microsoft.com/office/drawing/2014/main" id="{76DA2E3A-0E4A-42C4-8E8A-BA584BBA0FE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47725" y="1212850"/>
            <a:ext cx="3505200" cy="467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82CE44-702E-4E7E-83CB-F98CFD103DE9}"/>
              </a:ext>
            </a:extLst>
          </p:cNvPr>
          <p:cNvSpPr txBox="1"/>
          <p:nvPr/>
        </p:nvSpPr>
        <p:spPr>
          <a:xfrm>
            <a:off x="4791075" y="1002405"/>
            <a:ext cx="7105650" cy="1736646"/>
          </a:xfrm>
          <a:custGeom>
            <a:avLst/>
            <a:gdLst>
              <a:gd name="connsiteX0" fmla="*/ 0 w 7105650"/>
              <a:gd name="connsiteY0" fmla="*/ 289447 h 1736646"/>
              <a:gd name="connsiteX1" fmla="*/ 289447 w 7105650"/>
              <a:gd name="connsiteY1" fmla="*/ 0 h 1736646"/>
              <a:gd name="connsiteX2" fmla="*/ 948056 w 7105650"/>
              <a:gd name="connsiteY2" fmla="*/ 0 h 1736646"/>
              <a:gd name="connsiteX3" fmla="*/ 1541397 w 7105650"/>
              <a:gd name="connsiteY3" fmla="*/ 0 h 1736646"/>
              <a:gd name="connsiteX4" fmla="*/ 2004204 w 7105650"/>
              <a:gd name="connsiteY4" fmla="*/ 0 h 1736646"/>
              <a:gd name="connsiteX5" fmla="*/ 2532278 w 7105650"/>
              <a:gd name="connsiteY5" fmla="*/ 0 h 1736646"/>
              <a:gd name="connsiteX6" fmla="*/ 3125619 w 7105650"/>
              <a:gd name="connsiteY6" fmla="*/ 0 h 1736646"/>
              <a:gd name="connsiteX7" fmla="*/ 3718961 w 7105650"/>
              <a:gd name="connsiteY7" fmla="*/ 0 h 1736646"/>
              <a:gd name="connsiteX8" fmla="*/ 4181767 w 7105650"/>
              <a:gd name="connsiteY8" fmla="*/ 0 h 1736646"/>
              <a:gd name="connsiteX9" fmla="*/ 4579306 w 7105650"/>
              <a:gd name="connsiteY9" fmla="*/ 0 h 1736646"/>
              <a:gd name="connsiteX10" fmla="*/ 4976844 w 7105650"/>
              <a:gd name="connsiteY10" fmla="*/ 0 h 1736646"/>
              <a:gd name="connsiteX11" fmla="*/ 5504918 w 7105650"/>
              <a:gd name="connsiteY11" fmla="*/ 0 h 1736646"/>
              <a:gd name="connsiteX12" fmla="*/ 6098260 w 7105650"/>
              <a:gd name="connsiteY12" fmla="*/ 0 h 1736646"/>
              <a:gd name="connsiteX13" fmla="*/ 6816203 w 7105650"/>
              <a:gd name="connsiteY13" fmla="*/ 0 h 1736646"/>
              <a:gd name="connsiteX14" fmla="*/ 7105650 w 7105650"/>
              <a:gd name="connsiteY14" fmla="*/ 289447 h 1736646"/>
              <a:gd name="connsiteX15" fmla="*/ 7105650 w 7105650"/>
              <a:gd name="connsiteY15" fmla="*/ 833590 h 1736646"/>
              <a:gd name="connsiteX16" fmla="*/ 7105650 w 7105650"/>
              <a:gd name="connsiteY16" fmla="*/ 1447199 h 1736646"/>
              <a:gd name="connsiteX17" fmla="*/ 6816203 w 7105650"/>
              <a:gd name="connsiteY17" fmla="*/ 1736646 h 1736646"/>
              <a:gd name="connsiteX18" fmla="*/ 6288129 w 7105650"/>
              <a:gd name="connsiteY18" fmla="*/ 1736646 h 1736646"/>
              <a:gd name="connsiteX19" fmla="*/ 5564253 w 7105650"/>
              <a:gd name="connsiteY19" fmla="*/ 1736646 h 1736646"/>
              <a:gd name="connsiteX20" fmla="*/ 4840376 w 7105650"/>
              <a:gd name="connsiteY20" fmla="*/ 1736646 h 1736646"/>
              <a:gd name="connsiteX21" fmla="*/ 4377570 w 7105650"/>
              <a:gd name="connsiteY21" fmla="*/ 1736646 h 1736646"/>
              <a:gd name="connsiteX22" fmla="*/ 3784228 w 7105650"/>
              <a:gd name="connsiteY22" fmla="*/ 1736646 h 1736646"/>
              <a:gd name="connsiteX23" fmla="*/ 3125619 w 7105650"/>
              <a:gd name="connsiteY23" fmla="*/ 1736646 h 1736646"/>
              <a:gd name="connsiteX24" fmla="*/ 2401743 w 7105650"/>
              <a:gd name="connsiteY24" fmla="*/ 1736646 h 1736646"/>
              <a:gd name="connsiteX25" fmla="*/ 1873669 w 7105650"/>
              <a:gd name="connsiteY25" fmla="*/ 1736646 h 1736646"/>
              <a:gd name="connsiteX26" fmla="*/ 1345595 w 7105650"/>
              <a:gd name="connsiteY26" fmla="*/ 1736646 h 1736646"/>
              <a:gd name="connsiteX27" fmla="*/ 289447 w 7105650"/>
              <a:gd name="connsiteY27" fmla="*/ 1736646 h 1736646"/>
              <a:gd name="connsiteX28" fmla="*/ 0 w 7105650"/>
              <a:gd name="connsiteY28" fmla="*/ 1447199 h 1736646"/>
              <a:gd name="connsiteX29" fmla="*/ 0 w 7105650"/>
              <a:gd name="connsiteY29" fmla="*/ 868323 h 1736646"/>
              <a:gd name="connsiteX30" fmla="*/ 0 w 7105650"/>
              <a:gd name="connsiteY30"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105650" h="1736646" fill="none" extrusionOk="0">
                <a:moveTo>
                  <a:pt x="0" y="289447"/>
                </a:moveTo>
                <a:cubicBezTo>
                  <a:pt x="6835" y="131090"/>
                  <a:pt x="131390" y="-4390"/>
                  <a:pt x="289447" y="0"/>
                </a:cubicBezTo>
                <a:cubicBezTo>
                  <a:pt x="607049" y="-37276"/>
                  <a:pt x="762162" y="36894"/>
                  <a:pt x="948056" y="0"/>
                </a:cubicBezTo>
                <a:cubicBezTo>
                  <a:pt x="1133950" y="-36894"/>
                  <a:pt x="1371685" y="41212"/>
                  <a:pt x="1541397" y="0"/>
                </a:cubicBezTo>
                <a:cubicBezTo>
                  <a:pt x="1711109" y="-41212"/>
                  <a:pt x="1790546" y="4362"/>
                  <a:pt x="2004204" y="0"/>
                </a:cubicBezTo>
                <a:cubicBezTo>
                  <a:pt x="2217862" y="-4362"/>
                  <a:pt x="2317820" y="29270"/>
                  <a:pt x="2532278" y="0"/>
                </a:cubicBezTo>
                <a:cubicBezTo>
                  <a:pt x="2746736" y="-29270"/>
                  <a:pt x="2977427" y="65894"/>
                  <a:pt x="3125619" y="0"/>
                </a:cubicBezTo>
                <a:cubicBezTo>
                  <a:pt x="3273811" y="-65894"/>
                  <a:pt x="3579541" y="707"/>
                  <a:pt x="3718961" y="0"/>
                </a:cubicBezTo>
                <a:cubicBezTo>
                  <a:pt x="3858381" y="-707"/>
                  <a:pt x="4051862" y="53543"/>
                  <a:pt x="4181767" y="0"/>
                </a:cubicBezTo>
                <a:cubicBezTo>
                  <a:pt x="4311672" y="-53543"/>
                  <a:pt x="4430720" y="32198"/>
                  <a:pt x="4579306" y="0"/>
                </a:cubicBezTo>
                <a:cubicBezTo>
                  <a:pt x="4727892" y="-32198"/>
                  <a:pt x="4852894" y="38018"/>
                  <a:pt x="4976844" y="0"/>
                </a:cubicBezTo>
                <a:cubicBezTo>
                  <a:pt x="5100794" y="-38018"/>
                  <a:pt x="5299071" y="17642"/>
                  <a:pt x="5504918" y="0"/>
                </a:cubicBezTo>
                <a:cubicBezTo>
                  <a:pt x="5710765" y="-17642"/>
                  <a:pt x="5959323" y="39472"/>
                  <a:pt x="6098260" y="0"/>
                </a:cubicBezTo>
                <a:cubicBezTo>
                  <a:pt x="6237197" y="-39472"/>
                  <a:pt x="6504025" y="73495"/>
                  <a:pt x="6816203" y="0"/>
                </a:cubicBezTo>
                <a:cubicBezTo>
                  <a:pt x="6993892" y="5407"/>
                  <a:pt x="7086852" y="150614"/>
                  <a:pt x="7105650" y="289447"/>
                </a:cubicBezTo>
                <a:cubicBezTo>
                  <a:pt x="7148180" y="549166"/>
                  <a:pt x="7066374" y="618186"/>
                  <a:pt x="7105650" y="833590"/>
                </a:cubicBezTo>
                <a:cubicBezTo>
                  <a:pt x="7144926" y="1048994"/>
                  <a:pt x="7072087" y="1277618"/>
                  <a:pt x="7105650" y="1447199"/>
                </a:cubicBezTo>
                <a:cubicBezTo>
                  <a:pt x="7108482" y="1598456"/>
                  <a:pt x="6980964" y="1751678"/>
                  <a:pt x="6816203" y="1736646"/>
                </a:cubicBezTo>
                <a:cubicBezTo>
                  <a:pt x="6699616" y="1797641"/>
                  <a:pt x="6433324" y="1673373"/>
                  <a:pt x="6288129" y="1736646"/>
                </a:cubicBezTo>
                <a:cubicBezTo>
                  <a:pt x="6142934" y="1799919"/>
                  <a:pt x="5731382" y="1661183"/>
                  <a:pt x="5564253" y="1736646"/>
                </a:cubicBezTo>
                <a:cubicBezTo>
                  <a:pt x="5397124" y="1812109"/>
                  <a:pt x="5005861" y="1729304"/>
                  <a:pt x="4840376" y="1736646"/>
                </a:cubicBezTo>
                <a:cubicBezTo>
                  <a:pt x="4674891" y="1743988"/>
                  <a:pt x="4474086" y="1736010"/>
                  <a:pt x="4377570" y="1736646"/>
                </a:cubicBezTo>
                <a:cubicBezTo>
                  <a:pt x="4281054" y="1737282"/>
                  <a:pt x="3948726" y="1691948"/>
                  <a:pt x="3784228" y="1736646"/>
                </a:cubicBezTo>
                <a:cubicBezTo>
                  <a:pt x="3619730" y="1781344"/>
                  <a:pt x="3452180" y="1658618"/>
                  <a:pt x="3125619" y="1736646"/>
                </a:cubicBezTo>
                <a:cubicBezTo>
                  <a:pt x="2799058" y="1814674"/>
                  <a:pt x="2596152" y="1659423"/>
                  <a:pt x="2401743" y="1736646"/>
                </a:cubicBezTo>
                <a:cubicBezTo>
                  <a:pt x="2207334" y="1813869"/>
                  <a:pt x="2104330" y="1717587"/>
                  <a:pt x="1873669" y="1736646"/>
                </a:cubicBezTo>
                <a:cubicBezTo>
                  <a:pt x="1643008" y="1755705"/>
                  <a:pt x="1563152" y="1711425"/>
                  <a:pt x="1345595" y="1736646"/>
                </a:cubicBezTo>
                <a:cubicBezTo>
                  <a:pt x="1128038" y="1761867"/>
                  <a:pt x="665533" y="1677984"/>
                  <a:pt x="289447" y="1736646"/>
                </a:cubicBezTo>
                <a:cubicBezTo>
                  <a:pt x="139990" y="1777100"/>
                  <a:pt x="5722" y="1579526"/>
                  <a:pt x="0" y="1447199"/>
                </a:cubicBezTo>
                <a:cubicBezTo>
                  <a:pt x="-58718" y="1212027"/>
                  <a:pt x="2344" y="994624"/>
                  <a:pt x="0" y="868323"/>
                </a:cubicBezTo>
                <a:cubicBezTo>
                  <a:pt x="-2344" y="742022"/>
                  <a:pt x="39845" y="441074"/>
                  <a:pt x="0" y="289447"/>
                </a:cubicBezTo>
                <a:close/>
              </a:path>
              <a:path w="7105650" h="1736646" stroke="0" extrusionOk="0">
                <a:moveTo>
                  <a:pt x="0" y="289447"/>
                </a:moveTo>
                <a:cubicBezTo>
                  <a:pt x="3947" y="117927"/>
                  <a:pt x="124968" y="2268"/>
                  <a:pt x="289447" y="0"/>
                </a:cubicBezTo>
                <a:cubicBezTo>
                  <a:pt x="511071" y="-76066"/>
                  <a:pt x="865831" y="43859"/>
                  <a:pt x="1013324" y="0"/>
                </a:cubicBezTo>
                <a:cubicBezTo>
                  <a:pt x="1160817" y="-43859"/>
                  <a:pt x="1245627" y="28618"/>
                  <a:pt x="1476130" y="0"/>
                </a:cubicBezTo>
                <a:cubicBezTo>
                  <a:pt x="1706633" y="-28618"/>
                  <a:pt x="1976636" y="7843"/>
                  <a:pt x="2134739" y="0"/>
                </a:cubicBezTo>
                <a:cubicBezTo>
                  <a:pt x="2292842" y="-7843"/>
                  <a:pt x="2445176" y="53466"/>
                  <a:pt x="2662813" y="0"/>
                </a:cubicBezTo>
                <a:cubicBezTo>
                  <a:pt x="2880450" y="-53466"/>
                  <a:pt x="3041136" y="30488"/>
                  <a:pt x="3256154" y="0"/>
                </a:cubicBezTo>
                <a:cubicBezTo>
                  <a:pt x="3471172" y="-30488"/>
                  <a:pt x="3588823" y="8755"/>
                  <a:pt x="3914763" y="0"/>
                </a:cubicBezTo>
                <a:cubicBezTo>
                  <a:pt x="4240703" y="-8755"/>
                  <a:pt x="4286814" y="36978"/>
                  <a:pt x="4573372" y="0"/>
                </a:cubicBezTo>
                <a:cubicBezTo>
                  <a:pt x="4859930" y="-36978"/>
                  <a:pt x="4880162" y="42138"/>
                  <a:pt x="5036179" y="0"/>
                </a:cubicBezTo>
                <a:cubicBezTo>
                  <a:pt x="5192196" y="-42138"/>
                  <a:pt x="5332654" y="12840"/>
                  <a:pt x="5433717" y="0"/>
                </a:cubicBezTo>
                <a:cubicBezTo>
                  <a:pt x="5534780" y="-12840"/>
                  <a:pt x="5806542" y="74637"/>
                  <a:pt x="6157594" y="0"/>
                </a:cubicBezTo>
                <a:cubicBezTo>
                  <a:pt x="6508646" y="-74637"/>
                  <a:pt x="6654614" y="14423"/>
                  <a:pt x="6816203" y="0"/>
                </a:cubicBezTo>
                <a:cubicBezTo>
                  <a:pt x="7014402" y="-13026"/>
                  <a:pt x="7088812" y="132853"/>
                  <a:pt x="7105650" y="289447"/>
                </a:cubicBezTo>
                <a:cubicBezTo>
                  <a:pt x="7171888" y="574744"/>
                  <a:pt x="7093443" y="696009"/>
                  <a:pt x="7105650" y="891478"/>
                </a:cubicBezTo>
                <a:cubicBezTo>
                  <a:pt x="7117857" y="1086947"/>
                  <a:pt x="7050124" y="1214501"/>
                  <a:pt x="7105650" y="1447199"/>
                </a:cubicBezTo>
                <a:cubicBezTo>
                  <a:pt x="7138110" y="1581869"/>
                  <a:pt x="6954122" y="1719653"/>
                  <a:pt x="6816203" y="1736646"/>
                </a:cubicBezTo>
                <a:cubicBezTo>
                  <a:pt x="6616663" y="1760713"/>
                  <a:pt x="6500501" y="1728067"/>
                  <a:pt x="6353397" y="1736646"/>
                </a:cubicBezTo>
                <a:cubicBezTo>
                  <a:pt x="6206293" y="1745225"/>
                  <a:pt x="6030049" y="1666617"/>
                  <a:pt x="5760055" y="1736646"/>
                </a:cubicBezTo>
                <a:cubicBezTo>
                  <a:pt x="5490061" y="1806675"/>
                  <a:pt x="5192166" y="1651109"/>
                  <a:pt x="5036179" y="1736646"/>
                </a:cubicBezTo>
                <a:cubicBezTo>
                  <a:pt x="4880192" y="1822183"/>
                  <a:pt x="4835231" y="1707058"/>
                  <a:pt x="4638640" y="1736646"/>
                </a:cubicBezTo>
                <a:cubicBezTo>
                  <a:pt x="4442049" y="1766234"/>
                  <a:pt x="4187048" y="1698371"/>
                  <a:pt x="4045298" y="1736646"/>
                </a:cubicBezTo>
                <a:cubicBezTo>
                  <a:pt x="3903548" y="1774921"/>
                  <a:pt x="3525356" y="1716917"/>
                  <a:pt x="3321422" y="1736646"/>
                </a:cubicBezTo>
                <a:cubicBezTo>
                  <a:pt x="3117488" y="1756375"/>
                  <a:pt x="2931298" y="1707709"/>
                  <a:pt x="2597545" y="1736646"/>
                </a:cubicBezTo>
                <a:cubicBezTo>
                  <a:pt x="2263792" y="1765583"/>
                  <a:pt x="2154368" y="1730799"/>
                  <a:pt x="1873669" y="1736646"/>
                </a:cubicBezTo>
                <a:cubicBezTo>
                  <a:pt x="1592970" y="1742493"/>
                  <a:pt x="1584383" y="1723779"/>
                  <a:pt x="1410862" y="1736646"/>
                </a:cubicBezTo>
                <a:cubicBezTo>
                  <a:pt x="1237341" y="1749513"/>
                  <a:pt x="1155576" y="1712950"/>
                  <a:pt x="948056" y="1736646"/>
                </a:cubicBezTo>
                <a:cubicBezTo>
                  <a:pt x="740536" y="1760342"/>
                  <a:pt x="461623" y="1676206"/>
                  <a:pt x="289447" y="1736646"/>
                </a:cubicBezTo>
                <a:cubicBezTo>
                  <a:pt x="89912" y="1720189"/>
                  <a:pt x="-11090" y="1616325"/>
                  <a:pt x="0" y="1447199"/>
                </a:cubicBezTo>
                <a:cubicBezTo>
                  <a:pt x="-35614" y="1199155"/>
                  <a:pt x="17390" y="1153331"/>
                  <a:pt x="0" y="868323"/>
                </a:cubicBezTo>
                <a:cubicBezTo>
                  <a:pt x="-17390" y="583315"/>
                  <a:pt x="15193" y="487882"/>
                  <a:pt x="0" y="289447"/>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effectLst>
                  <a:outerShdw blurRad="38100" dist="19050" dir="2700000" algn="tl" rotWithShape="0">
                    <a:schemeClr val="dk1">
                      <a:alpha val="40000"/>
                    </a:schemeClr>
                  </a:outerShdw>
                </a:effectLst>
                <a:latin typeface="Calibri"/>
                <a:cs typeface="HappyZcool-2016" charset="-122"/>
              </a:rPr>
              <a:t>Chỉ cực Bắc, cực Nam, đường Xích đạo, bán cầu Bắc, bán cầu Nam và các đới khí hậu.</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5" name="TextBox 4">
            <a:extLst>
              <a:ext uri="{FF2B5EF4-FFF2-40B4-BE49-F238E27FC236}">
                <a16:creationId xmlns:a16="http://schemas.microsoft.com/office/drawing/2014/main" id="{5DA74DA3-1E39-4808-AF33-6B628E979200}"/>
              </a:ext>
            </a:extLst>
          </p:cNvPr>
          <p:cNvSpPr txBox="1"/>
          <p:nvPr/>
        </p:nvSpPr>
        <p:spPr>
          <a:xfrm>
            <a:off x="4781550" y="3250305"/>
            <a:ext cx="7105650" cy="1191816"/>
          </a:xfrm>
          <a:custGeom>
            <a:avLst/>
            <a:gdLst>
              <a:gd name="connsiteX0" fmla="*/ 0 w 7105650"/>
              <a:gd name="connsiteY0" fmla="*/ 198640 h 1191816"/>
              <a:gd name="connsiteX1" fmla="*/ 198640 w 7105650"/>
              <a:gd name="connsiteY1" fmla="*/ 0 h 1191816"/>
              <a:gd name="connsiteX2" fmla="*/ 891838 w 7105650"/>
              <a:gd name="connsiteY2" fmla="*/ 0 h 1191816"/>
              <a:gd name="connsiteX3" fmla="*/ 1383785 w 7105650"/>
              <a:gd name="connsiteY3" fmla="*/ 0 h 1191816"/>
              <a:gd name="connsiteX4" fmla="*/ 1942816 w 7105650"/>
              <a:gd name="connsiteY4" fmla="*/ 0 h 1191816"/>
              <a:gd name="connsiteX5" fmla="*/ 2501847 w 7105650"/>
              <a:gd name="connsiteY5" fmla="*/ 0 h 1191816"/>
              <a:gd name="connsiteX6" fmla="*/ 2926710 w 7105650"/>
              <a:gd name="connsiteY6" fmla="*/ 0 h 1191816"/>
              <a:gd name="connsiteX7" fmla="*/ 3284490 w 7105650"/>
              <a:gd name="connsiteY7" fmla="*/ 0 h 1191816"/>
              <a:gd name="connsiteX8" fmla="*/ 3642270 w 7105650"/>
              <a:gd name="connsiteY8" fmla="*/ 0 h 1191816"/>
              <a:gd name="connsiteX9" fmla="*/ 4134217 w 7105650"/>
              <a:gd name="connsiteY9" fmla="*/ 0 h 1191816"/>
              <a:gd name="connsiteX10" fmla="*/ 4693248 w 7105650"/>
              <a:gd name="connsiteY10" fmla="*/ 0 h 1191816"/>
              <a:gd name="connsiteX11" fmla="*/ 5252279 w 7105650"/>
              <a:gd name="connsiteY11" fmla="*/ 0 h 1191816"/>
              <a:gd name="connsiteX12" fmla="*/ 5811310 w 7105650"/>
              <a:gd name="connsiteY12" fmla="*/ 0 h 1191816"/>
              <a:gd name="connsiteX13" fmla="*/ 6169089 w 7105650"/>
              <a:gd name="connsiteY13" fmla="*/ 0 h 1191816"/>
              <a:gd name="connsiteX14" fmla="*/ 6907010 w 7105650"/>
              <a:gd name="connsiteY14" fmla="*/ 0 h 1191816"/>
              <a:gd name="connsiteX15" fmla="*/ 7105650 w 7105650"/>
              <a:gd name="connsiteY15" fmla="*/ 198640 h 1191816"/>
              <a:gd name="connsiteX16" fmla="*/ 7105650 w 7105650"/>
              <a:gd name="connsiteY16" fmla="*/ 603853 h 1191816"/>
              <a:gd name="connsiteX17" fmla="*/ 7105650 w 7105650"/>
              <a:gd name="connsiteY17" fmla="*/ 993176 h 1191816"/>
              <a:gd name="connsiteX18" fmla="*/ 6907010 w 7105650"/>
              <a:gd name="connsiteY18" fmla="*/ 1191816 h 1191816"/>
              <a:gd name="connsiteX19" fmla="*/ 6415063 w 7105650"/>
              <a:gd name="connsiteY19" fmla="*/ 1191816 h 1191816"/>
              <a:gd name="connsiteX20" fmla="*/ 5856032 w 7105650"/>
              <a:gd name="connsiteY20" fmla="*/ 1191816 h 1191816"/>
              <a:gd name="connsiteX21" fmla="*/ 5229918 w 7105650"/>
              <a:gd name="connsiteY21" fmla="*/ 1191816 h 1191816"/>
              <a:gd name="connsiteX22" fmla="*/ 4536719 w 7105650"/>
              <a:gd name="connsiteY22" fmla="*/ 1191816 h 1191816"/>
              <a:gd name="connsiteX23" fmla="*/ 4044772 w 7105650"/>
              <a:gd name="connsiteY23" fmla="*/ 1191816 h 1191816"/>
              <a:gd name="connsiteX24" fmla="*/ 3552825 w 7105650"/>
              <a:gd name="connsiteY24" fmla="*/ 1191816 h 1191816"/>
              <a:gd name="connsiteX25" fmla="*/ 2926710 w 7105650"/>
              <a:gd name="connsiteY25" fmla="*/ 1191816 h 1191816"/>
              <a:gd name="connsiteX26" fmla="*/ 2367680 w 7105650"/>
              <a:gd name="connsiteY26" fmla="*/ 1191816 h 1191816"/>
              <a:gd name="connsiteX27" fmla="*/ 1875733 w 7105650"/>
              <a:gd name="connsiteY27" fmla="*/ 1191816 h 1191816"/>
              <a:gd name="connsiteX28" fmla="*/ 1182534 w 7105650"/>
              <a:gd name="connsiteY28" fmla="*/ 1191816 h 1191816"/>
              <a:gd name="connsiteX29" fmla="*/ 757671 w 7105650"/>
              <a:gd name="connsiteY29" fmla="*/ 1191816 h 1191816"/>
              <a:gd name="connsiteX30" fmla="*/ 198640 w 7105650"/>
              <a:gd name="connsiteY30" fmla="*/ 1191816 h 1191816"/>
              <a:gd name="connsiteX31" fmla="*/ 0 w 7105650"/>
              <a:gd name="connsiteY31" fmla="*/ 993176 h 1191816"/>
              <a:gd name="connsiteX32" fmla="*/ 0 w 7105650"/>
              <a:gd name="connsiteY32" fmla="*/ 595908 h 1191816"/>
              <a:gd name="connsiteX33" fmla="*/ 0 w 7105650"/>
              <a:gd name="connsiteY33" fmla="*/ 198640 h 119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05650" h="1191816" fill="none" extrusionOk="0">
                <a:moveTo>
                  <a:pt x="0" y="198640"/>
                </a:moveTo>
                <a:cubicBezTo>
                  <a:pt x="-7160" y="108288"/>
                  <a:pt x="99196" y="12811"/>
                  <a:pt x="198640" y="0"/>
                </a:cubicBezTo>
                <a:cubicBezTo>
                  <a:pt x="413299" y="-62117"/>
                  <a:pt x="742024" y="46298"/>
                  <a:pt x="891838" y="0"/>
                </a:cubicBezTo>
                <a:cubicBezTo>
                  <a:pt x="1041652" y="-46298"/>
                  <a:pt x="1275480" y="29900"/>
                  <a:pt x="1383785" y="0"/>
                </a:cubicBezTo>
                <a:cubicBezTo>
                  <a:pt x="1492090" y="-29900"/>
                  <a:pt x="1711450" y="51882"/>
                  <a:pt x="1942816" y="0"/>
                </a:cubicBezTo>
                <a:cubicBezTo>
                  <a:pt x="2174182" y="-51882"/>
                  <a:pt x="2227651" y="57634"/>
                  <a:pt x="2501847" y="0"/>
                </a:cubicBezTo>
                <a:cubicBezTo>
                  <a:pt x="2776043" y="-57634"/>
                  <a:pt x="2807598" y="42255"/>
                  <a:pt x="2926710" y="0"/>
                </a:cubicBezTo>
                <a:cubicBezTo>
                  <a:pt x="3045822" y="-42255"/>
                  <a:pt x="3180205" y="21000"/>
                  <a:pt x="3284490" y="0"/>
                </a:cubicBezTo>
                <a:cubicBezTo>
                  <a:pt x="3388775" y="-21000"/>
                  <a:pt x="3522445" y="31847"/>
                  <a:pt x="3642270" y="0"/>
                </a:cubicBezTo>
                <a:cubicBezTo>
                  <a:pt x="3762095" y="-31847"/>
                  <a:pt x="3940274" y="58162"/>
                  <a:pt x="4134217" y="0"/>
                </a:cubicBezTo>
                <a:cubicBezTo>
                  <a:pt x="4328160" y="-58162"/>
                  <a:pt x="4499100" y="51573"/>
                  <a:pt x="4693248" y="0"/>
                </a:cubicBezTo>
                <a:cubicBezTo>
                  <a:pt x="4887396" y="-51573"/>
                  <a:pt x="4992380" y="198"/>
                  <a:pt x="5252279" y="0"/>
                </a:cubicBezTo>
                <a:cubicBezTo>
                  <a:pt x="5512178" y="-198"/>
                  <a:pt x="5548610" y="58143"/>
                  <a:pt x="5811310" y="0"/>
                </a:cubicBezTo>
                <a:cubicBezTo>
                  <a:pt x="6074010" y="-58143"/>
                  <a:pt x="6039591" y="17854"/>
                  <a:pt x="6169089" y="0"/>
                </a:cubicBezTo>
                <a:cubicBezTo>
                  <a:pt x="6298587" y="-17854"/>
                  <a:pt x="6657920" y="27782"/>
                  <a:pt x="6907010" y="0"/>
                </a:cubicBezTo>
                <a:cubicBezTo>
                  <a:pt x="7021864" y="-678"/>
                  <a:pt x="7092575" y="107349"/>
                  <a:pt x="7105650" y="198640"/>
                </a:cubicBezTo>
                <a:cubicBezTo>
                  <a:pt x="7111057" y="396652"/>
                  <a:pt x="7096363" y="485750"/>
                  <a:pt x="7105650" y="603853"/>
                </a:cubicBezTo>
                <a:cubicBezTo>
                  <a:pt x="7114937" y="721956"/>
                  <a:pt x="7077261" y="809937"/>
                  <a:pt x="7105650" y="993176"/>
                </a:cubicBezTo>
                <a:cubicBezTo>
                  <a:pt x="7119374" y="1105630"/>
                  <a:pt x="6987063" y="1187669"/>
                  <a:pt x="6907010" y="1191816"/>
                </a:cubicBezTo>
                <a:cubicBezTo>
                  <a:pt x="6690255" y="1204025"/>
                  <a:pt x="6517754" y="1144412"/>
                  <a:pt x="6415063" y="1191816"/>
                </a:cubicBezTo>
                <a:cubicBezTo>
                  <a:pt x="6312372" y="1239220"/>
                  <a:pt x="6108518" y="1139008"/>
                  <a:pt x="5856032" y="1191816"/>
                </a:cubicBezTo>
                <a:cubicBezTo>
                  <a:pt x="5603546" y="1244624"/>
                  <a:pt x="5404025" y="1171719"/>
                  <a:pt x="5229918" y="1191816"/>
                </a:cubicBezTo>
                <a:cubicBezTo>
                  <a:pt x="5055811" y="1211913"/>
                  <a:pt x="4836387" y="1137654"/>
                  <a:pt x="4536719" y="1191816"/>
                </a:cubicBezTo>
                <a:cubicBezTo>
                  <a:pt x="4237051" y="1245978"/>
                  <a:pt x="4162799" y="1163155"/>
                  <a:pt x="4044772" y="1191816"/>
                </a:cubicBezTo>
                <a:cubicBezTo>
                  <a:pt x="3926745" y="1220477"/>
                  <a:pt x="3745961" y="1190741"/>
                  <a:pt x="3552825" y="1191816"/>
                </a:cubicBezTo>
                <a:cubicBezTo>
                  <a:pt x="3359689" y="1192891"/>
                  <a:pt x="3107745" y="1131886"/>
                  <a:pt x="2926710" y="1191816"/>
                </a:cubicBezTo>
                <a:cubicBezTo>
                  <a:pt x="2745676" y="1251746"/>
                  <a:pt x="2495818" y="1144693"/>
                  <a:pt x="2367680" y="1191816"/>
                </a:cubicBezTo>
                <a:cubicBezTo>
                  <a:pt x="2239542" y="1238939"/>
                  <a:pt x="2021522" y="1169810"/>
                  <a:pt x="1875733" y="1191816"/>
                </a:cubicBezTo>
                <a:cubicBezTo>
                  <a:pt x="1729944" y="1213822"/>
                  <a:pt x="1481855" y="1112649"/>
                  <a:pt x="1182534" y="1191816"/>
                </a:cubicBezTo>
                <a:cubicBezTo>
                  <a:pt x="883213" y="1270983"/>
                  <a:pt x="844486" y="1168157"/>
                  <a:pt x="757671" y="1191816"/>
                </a:cubicBezTo>
                <a:cubicBezTo>
                  <a:pt x="670856" y="1215475"/>
                  <a:pt x="405857" y="1174391"/>
                  <a:pt x="198640" y="1191816"/>
                </a:cubicBezTo>
                <a:cubicBezTo>
                  <a:pt x="103327" y="1197297"/>
                  <a:pt x="10481" y="1101050"/>
                  <a:pt x="0" y="993176"/>
                </a:cubicBezTo>
                <a:cubicBezTo>
                  <a:pt x="-19942" y="837633"/>
                  <a:pt x="47534" y="770822"/>
                  <a:pt x="0" y="595908"/>
                </a:cubicBezTo>
                <a:cubicBezTo>
                  <a:pt x="-47534" y="420994"/>
                  <a:pt x="2358" y="292485"/>
                  <a:pt x="0" y="198640"/>
                </a:cubicBezTo>
                <a:close/>
              </a:path>
              <a:path w="7105650" h="1191816" stroke="0" extrusionOk="0">
                <a:moveTo>
                  <a:pt x="0" y="198640"/>
                </a:moveTo>
                <a:cubicBezTo>
                  <a:pt x="8836" y="62826"/>
                  <a:pt x="80781" y="4001"/>
                  <a:pt x="198640" y="0"/>
                </a:cubicBezTo>
                <a:cubicBezTo>
                  <a:pt x="352168" y="-50969"/>
                  <a:pt x="578635" y="50187"/>
                  <a:pt x="891838" y="0"/>
                </a:cubicBezTo>
                <a:cubicBezTo>
                  <a:pt x="1205041" y="-50187"/>
                  <a:pt x="1171154" y="16753"/>
                  <a:pt x="1316702" y="0"/>
                </a:cubicBezTo>
                <a:cubicBezTo>
                  <a:pt x="1462250" y="-16753"/>
                  <a:pt x="1641903" y="22506"/>
                  <a:pt x="1942816" y="0"/>
                </a:cubicBezTo>
                <a:cubicBezTo>
                  <a:pt x="2243729" y="-22506"/>
                  <a:pt x="2273196" y="29140"/>
                  <a:pt x="2434763" y="0"/>
                </a:cubicBezTo>
                <a:cubicBezTo>
                  <a:pt x="2596330" y="-29140"/>
                  <a:pt x="2779601" y="45353"/>
                  <a:pt x="2993794" y="0"/>
                </a:cubicBezTo>
                <a:cubicBezTo>
                  <a:pt x="3207987" y="-45353"/>
                  <a:pt x="3369832" y="62940"/>
                  <a:pt x="3619909" y="0"/>
                </a:cubicBezTo>
                <a:cubicBezTo>
                  <a:pt x="3869986" y="-62940"/>
                  <a:pt x="3956862" y="33848"/>
                  <a:pt x="4246023" y="0"/>
                </a:cubicBezTo>
                <a:cubicBezTo>
                  <a:pt x="4535184" y="-33848"/>
                  <a:pt x="4503510" y="1765"/>
                  <a:pt x="4670887" y="0"/>
                </a:cubicBezTo>
                <a:cubicBezTo>
                  <a:pt x="4838264" y="-1765"/>
                  <a:pt x="4897204" y="14889"/>
                  <a:pt x="5028666" y="0"/>
                </a:cubicBezTo>
                <a:cubicBezTo>
                  <a:pt x="5160128" y="-14889"/>
                  <a:pt x="5402184" y="4385"/>
                  <a:pt x="5721865" y="0"/>
                </a:cubicBezTo>
                <a:cubicBezTo>
                  <a:pt x="6041546" y="-4385"/>
                  <a:pt x="6010361" y="5559"/>
                  <a:pt x="6146728" y="0"/>
                </a:cubicBezTo>
                <a:cubicBezTo>
                  <a:pt x="6283095" y="-5559"/>
                  <a:pt x="6704168" y="25606"/>
                  <a:pt x="6907010" y="0"/>
                </a:cubicBezTo>
                <a:cubicBezTo>
                  <a:pt x="7036799" y="-11667"/>
                  <a:pt x="7120896" y="92637"/>
                  <a:pt x="7105650" y="198640"/>
                </a:cubicBezTo>
                <a:cubicBezTo>
                  <a:pt x="7135635" y="399733"/>
                  <a:pt x="7074455" y="440799"/>
                  <a:pt x="7105650" y="611799"/>
                </a:cubicBezTo>
                <a:cubicBezTo>
                  <a:pt x="7136845" y="782799"/>
                  <a:pt x="7060183" y="857524"/>
                  <a:pt x="7105650" y="993176"/>
                </a:cubicBezTo>
                <a:cubicBezTo>
                  <a:pt x="7100906" y="1092685"/>
                  <a:pt x="7015067" y="1199898"/>
                  <a:pt x="6907010" y="1191816"/>
                </a:cubicBezTo>
                <a:cubicBezTo>
                  <a:pt x="6796018" y="1204067"/>
                  <a:pt x="6713251" y="1188090"/>
                  <a:pt x="6549230" y="1191816"/>
                </a:cubicBezTo>
                <a:cubicBezTo>
                  <a:pt x="6385209" y="1195542"/>
                  <a:pt x="6143432" y="1152738"/>
                  <a:pt x="5856032" y="1191816"/>
                </a:cubicBezTo>
                <a:cubicBezTo>
                  <a:pt x="5568632" y="1230894"/>
                  <a:pt x="5666855" y="1185314"/>
                  <a:pt x="5498252" y="1191816"/>
                </a:cubicBezTo>
                <a:cubicBezTo>
                  <a:pt x="5329649" y="1198318"/>
                  <a:pt x="5109000" y="1148844"/>
                  <a:pt x="4939221" y="1191816"/>
                </a:cubicBezTo>
                <a:cubicBezTo>
                  <a:pt x="4769442" y="1234788"/>
                  <a:pt x="4410676" y="1173309"/>
                  <a:pt x="4246023" y="1191816"/>
                </a:cubicBezTo>
                <a:cubicBezTo>
                  <a:pt x="4081370" y="1210323"/>
                  <a:pt x="3703449" y="1148169"/>
                  <a:pt x="3552825" y="1191816"/>
                </a:cubicBezTo>
                <a:cubicBezTo>
                  <a:pt x="3402201" y="1235463"/>
                  <a:pt x="3010818" y="1182213"/>
                  <a:pt x="2859627" y="1191816"/>
                </a:cubicBezTo>
                <a:cubicBezTo>
                  <a:pt x="2708436" y="1201419"/>
                  <a:pt x="2559917" y="1190118"/>
                  <a:pt x="2434763" y="1191816"/>
                </a:cubicBezTo>
                <a:cubicBezTo>
                  <a:pt x="2309609" y="1193514"/>
                  <a:pt x="2132949" y="1144501"/>
                  <a:pt x="2009900" y="1191816"/>
                </a:cubicBezTo>
                <a:cubicBezTo>
                  <a:pt x="1886851" y="1239131"/>
                  <a:pt x="1784985" y="1151042"/>
                  <a:pt x="1652120" y="1191816"/>
                </a:cubicBezTo>
                <a:cubicBezTo>
                  <a:pt x="1519255" y="1232590"/>
                  <a:pt x="1213867" y="1120139"/>
                  <a:pt x="1026006" y="1191816"/>
                </a:cubicBezTo>
                <a:cubicBezTo>
                  <a:pt x="838145" y="1263493"/>
                  <a:pt x="557355" y="1111187"/>
                  <a:pt x="198640" y="1191816"/>
                </a:cubicBezTo>
                <a:cubicBezTo>
                  <a:pt x="119431" y="1199457"/>
                  <a:pt x="-2240" y="1092466"/>
                  <a:pt x="0" y="993176"/>
                </a:cubicBezTo>
                <a:cubicBezTo>
                  <a:pt x="-20211" y="892361"/>
                  <a:pt x="19176" y="763988"/>
                  <a:pt x="0" y="619744"/>
                </a:cubicBezTo>
                <a:cubicBezTo>
                  <a:pt x="-19176" y="475500"/>
                  <a:pt x="31519" y="343938"/>
                  <a:pt x="0" y="198640"/>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a:ln w="0"/>
                <a:effectLst>
                  <a:outerShdw blurRad="38100" dist="19050" dir="2700000" algn="tl" rotWithShape="0">
                    <a:schemeClr val="dk1">
                      <a:alpha val="40000"/>
                    </a:schemeClr>
                  </a:outerShdw>
                </a:effectLst>
                <a:latin typeface="Calibri"/>
                <a:cs typeface="HappyZcool-2016" charset="-122"/>
              </a:rPr>
              <a:t>Chỉ vị trí của Việt Nam và cho biết nước ta nằm ở đới khí hậu nào.</a:t>
            </a:r>
            <a:endParaRPr kumimoji="1" lang="zh-CN" altLang="en-US" sz="3200" b="1"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grpSp>
        <p:nvGrpSpPr>
          <p:cNvPr id="6" name="Group 5">
            <a:extLst>
              <a:ext uri="{FF2B5EF4-FFF2-40B4-BE49-F238E27FC236}">
                <a16:creationId xmlns:a16="http://schemas.microsoft.com/office/drawing/2014/main" id="{5291FADF-EC13-4398-B94D-91A5272C940D}"/>
              </a:ext>
            </a:extLst>
          </p:cNvPr>
          <p:cNvGrpSpPr/>
          <p:nvPr/>
        </p:nvGrpSpPr>
        <p:grpSpPr>
          <a:xfrm>
            <a:off x="6040112" y="4433141"/>
            <a:ext cx="4416970" cy="2156586"/>
            <a:chOff x="892354" y="3758439"/>
            <a:chExt cx="4278451" cy="2175001"/>
          </a:xfrm>
        </p:grpSpPr>
        <p:pic>
          <p:nvPicPr>
            <p:cNvPr id="7" name="Picture 6">
              <a:extLst>
                <a:ext uri="{FF2B5EF4-FFF2-40B4-BE49-F238E27FC236}">
                  <a16:creationId xmlns:a16="http://schemas.microsoft.com/office/drawing/2014/main" id="{A07136D6-CCA3-468E-85E2-33D352AE23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Rounded Corners 7">
              <a:extLst>
                <a:ext uri="{FF2B5EF4-FFF2-40B4-BE49-F238E27FC236}">
                  <a16:creationId xmlns:a16="http://schemas.microsoft.com/office/drawing/2014/main" id="{B001571E-DCAD-41EF-B31E-FBE604EBEAA0}"/>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Làm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việc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1376698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1803045" y="2458059"/>
            <a:ext cx="5822428"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KHỞI</a:t>
            </a:r>
            <a:r>
              <a:rPr kumimoji="0" lang="en-US" altLang="zh-CN" sz="8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 ĐỘNG</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44783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01</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2772632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838200" y="365125"/>
            <a:ext cx="10515600" cy="1325563"/>
          </a:xfrm>
        </p:spPr>
        <p:txBody>
          <a:bodyPr/>
          <a:lstStyle/>
          <a:p>
            <a:endParaRPr lang="zh-CN" altLang="en-US">
              <a:latin typeface="Cambria" panose="02040503050406030204" pitchFamily="18" charset="0"/>
            </a:endParaRP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3171" r="13526"/>
          <a:stretch/>
        </p:blipFill>
        <p:spPr>
          <a:xfrm>
            <a:off x="0" y="0"/>
            <a:ext cx="12187451" cy="6858000"/>
          </a:xfrm>
          <a:prstGeom prst="rect">
            <a:avLst/>
          </a:prstGeom>
        </p:spPr>
      </p:pic>
      <p:sp>
        <p:nvSpPr>
          <p:cNvPr id="6" name="文本框 5">
            <a:extLst>
              <a:ext uri="{FF2B5EF4-FFF2-40B4-BE49-F238E27FC236}">
                <a16:creationId xmlns:a16="http://schemas.microsoft.com/office/drawing/2014/main" id="{A35100A8-3B5A-4C61-B884-CBBAD8E414BD}"/>
              </a:ext>
            </a:extLst>
          </p:cNvPr>
          <p:cNvSpPr txBox="1"/>
          <p:nvPr/>
        </p:nvSpPr>
        <p:spPr>
          <a:xfrm>
            <a:off x="2001017" y="2458059"/>
            <a:ext cx="5426486" cy="171066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8000" b="1" noProof="0" dirty="0">
                <a:solidFill>
                  <a:srgbClr val="FF0000"/>
                </a:solidFill>
                <a:latin typeface="Cambria" panose="02040503050406030204" pitchFamily="18" charset="0"/>
                <a:ea typeface="Cambria" panose="02040503050406030204" pitchFamily="18" charset="0"/>
                <a:cs typeface="+mn-ea"/>
                <a:sym typeface="+mn-lt"/>
              </a:rPr>
              <a:t>KHÁM PHÁ</a:t>
            </a:r>
            <a:endPar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endParaRPr>
          </a:p>
        </p:txBody>
      </p:sp>
      <p:sp>
        <p:nvSpPr>
          <p:cNvPr id="7" name="文本框 6">
            <a:extLst>
              <a:ext uri="{FF2B5EF4-FFF2-40B4-BE49-F238E27FC236}">
                <a16:creationId xmlns:a16="http://schemas.microsoft.com/office/drawing/2014/main" id="{422D20C6-55C3-4834-A0D1-C04291FDB5C7}"/>
              </a:ext>
            </a:extLst>
          </p:cNvPr>
          <p:cNvSpPr txBox="1"/>
          <p:nvPr/>
        </p:nvSpPr>
        <p:spPr>
          <a:xfrm>
            <a:off x="4171918" y="1750123"/>
            <a:ext cx="139974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ea"/>
                <a:sym typeface="+mn-lt"/>
              </a:rPr>
              <a:t>02</a:t>
            </a:r>
            <a:endParaRPr kumimoji="0" lang="zh-CN" altLang="en-US" sz="8000" b="1" i="0" u="none" strike="noStrike" kern="1200" cap="none" spc="0" normalizeH="0" baseline="0" noProof="0" dirty="0">
              <a:ln>
                <a:noFill/>
              </a:ln>
              <a:solidFill>
                <a:srgbClr val="FF0000"/>
              </a:solidFill>
              <a:effectLst/>
              <a:uLnTx/>
              <a:uFillTx/>
              <a:latin typeface="Cambria" panose="02040503050406030204" pitchFamily="18" charset="0"/>
              <a:ea typeface="字魂37号-波纹乖乖体" panose="00000500000000000000" pitchFamily="2" charset="-122"/>
              <a:cs typeface="+mn-ea"/>
              <a:sym typeface="+mn-lt"/>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2626" y="0"/>
            <a:ext cx="6858000" cy="6858000"/>
          </a:xfrm>
          <a:prstGeom prst="rect">
            <a:avLst/>
          </a:prstGeom>
        </p:spPr>
      </p:pic>
    </p:spTree>
    <p:extLst>
      <p:ext uri="{BB962C8B-B14F-4D97-AF65-F5344CB8AC3E}">
        <p14:creationId xmlns:p14="http://schemas.microsoft.com/office/powerpoint/2010/main" val="926287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24">
            <a:extLst>
              <a:ext uri="{FF2B5EF4-FFF2-40B4-BE49-F238E27FC236}">
                <a16:creationId xmlns:a16="http://schemas.microsoft.com/office/drawing/2014/main" id="{B86A36CE-79E2-4CDC-B30C-4777532FD218}"/>
              </a:ext>
            </a:extLst>
          </p:cNvPr>
          <p:cNvGrpSpPr/>
          <p:nvPr/>
        </p:nvGrpSpPr>
        <p:grpSpPr>
          <a:xfrm>
            <a:off x="-197087" y="0"/>
            <a:ext cx="13027262" cy="1571625"/>
            <a:chOff x="6117988" y="1805245"/>
            <a:chExt cx="5869296" cy="1902470"/>
          </a:xfrm>
        </p:grpSpPr>
        <p:pic>
          <p:nvPicPr>
            <p:cNvPr id="14" name="图片 15">
              <a:extLst>
                <a:ext uri="{FF2B5EF4-FFF2-40B4-BE49-F238E27FC236}">
                  <a16:creationId xmlns:a16="http://schemas.microsoft.com/office/drawing/2014/main" id="{FE782045-2CFF-44A3-BE00-C42563AC8E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386" b="41694"/>
            <a:stretch/>
          </p:blipFill>
          <p:spPr>
            <a:xfrm>
              <a:off x="6117988" y="1805245"/>
              <a:ext cx="5869296" cy="1902470"/>
            </a:xfrm>
            <a:prstGeom prst="rect">
              <a:avLst/>
            </a:prstGeom>
          </p:spPr>
        </p:pic>
        <p:sp>
          <p:nvSpPr>
            <p:cNvPr id="16" name="文本框 18">
              <a:extLst>
                <a:ext uri="{FF2B5EF4-FFF2-40B4-BE49-F238E27FC236}">
                  <a16:creationId xmlns:a16="http://schemas.microsoft.com/office/drawing/2014/main" id="{C2B8CA3D-6E25-41B3-9E7F-28ECDFF16775}"/>
                </a:ext>
              </a:extLst>
            </p:cNvPr>
            <p:cNvSpPr txBox="1"/>
            <p:nvPr/>
          </p:nvSpPr>
          <p:spPr>
            <a:xfrm>
              <a:off x="7160049" y="2151754"/>
              <a:ext cx="4067659" cy="707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1. Quan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sát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1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và</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mô</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tả</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hình</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dạng</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của</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Trái</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 </a:t>
              </a:r>
              <a:r>
                <a:rPr kumimoji="0" lang="en-US" altLang="zh-CN" sz="3200" b="1" i="0" u="none" strike="noStrike" kern="1200" cap="none" spc="0" normalizeH="0" baseline="0" noProof="0" dirty="0" err="1">
                  <a:ln>
                    <a:noFill/>
                  </a:ln>
                  <a:solidFill>
                    <a:prstClr val="black"/>
                  </a:solidFill>
                  <a:effectLst/>
                  <a:uLnTx/>
                  <a:uFillTx/>
                  <a:latin typeface="+mj-lt"/>
                  <a:ea typeface="字魂37号-波纹乖乖体" panose="00000500000000000000" pitchFamily="2" charset="-122"/>
                  <a:cs typeface="+mn-cs"/>
                </a:rPr>
                <a:t>Đất</a:t>
              </a:r>
              <a:r>
                <a:rPr kumimoji="0" lang="en-US" altLang="zh-CN"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rPr>
                <a:t>.</a:t>
              </a:r>
              <a:endParaRPr kumimoji="0" lang="zh-CN" altLang="en-US" sz="3200" b="1" i="0" u="none" strike="noStrike" kern="1200" cap="none" spc="0" normalizeH="0" baseline="0" noProof="0" dirty="0">
                <a:ln>
                  <a:noFill/>
                </a:ln>
                <a:solidFill>
                  <a:prstClr val="black"/>
                </a:solidFill>
                <a:effectLst/>
                <a:uLnTx/>
                <a:uFillTx/>
                <a:latin typeface="+mj-lt"/>
                <a:ea typeface="字魂37号-波纹乖乖体" panose="00000500000000000000" pitchFamily="2" charset="-122"/>
                <a:cs typeface="+mn-cs"/>
              </a:endParaRPr>
            </a:p>
          </p:txBody>
        </p:sp>
      </p:grpSp>
      <p:sp>
        <p:nvSpPr>
          <p:cNvPr id="20" name="TextBox 19">
            <a:extLst>
              <a:ext uri="{FF2B5EF4-FFF2-40B4-BE49-F238E27FC236}">
                <a16:creationId xmlns:a16="http://schemas.microsoft.com/office/drawing/2014/main" id="{9189EB34-466A-4FF0-BF00-E3B5B48B0EF5}"/>
              </a:ext>
            </a:extLst>
          </p:cNvPr>
          <p:cNvSpPr txBox="1"/>
          <p:nvPr/>
        </p:nvSpPr>
        <p:spPr>
          <a:xfrm>
            <a:off x="3047999" y="5762625"/>
            <a:ext cx="6840327" cy="864918"/>
          </a:xfrm>
          <a:custGeom>
            <a:avLst/>
            <a:gdLst>
              <a:gd name="connsiteX0" fmla="*/ 0 w 6840327"/>
              <a:gd name="connsiteY0" fmla="*/ 144156 h 864918"/>
              <a:gd name="connsiteX1" fmla="*/ 144156 w 6840327"/>
              <a:gd name="connsiteY1" fmla="*/ 0 h 864918"/>
              <a:gd name="connsiteX2" fmla="*/ 6696171 w 6840327"/>
              <a:gd name="connsiteY2" fmla="*/ 0 h 864918"/>
              <a:gd name="connsiteX3" fmla="*/ 6840327 w 6840327"/>
              <a:gd name="connsiteY3" fmla="*/ 144156 h 864918"/>
              <a:gd name="connsiteX4" fmla="*/ 6840327 w 6840327"/>
              <a:gd name="connsiteY4" fmla="*/ 720762 h 864918"/>
              <a:gd name="connsiteX5" fmla="*/ 6696171 w 6840327"/>
              <a:gd name="connsiteY5" fmla="*/ 864918 h 864918"/>
              <a:gd name="connsiteX6" fmla="*/ 144156 w 6840327"/>
              <a:gd name="connsiteY6" fmla="*/ 864918 h 864918"/>
              <a:gd name="connsiteX7" fmla="*/ 0 w 6840327"/>
              <a:gd name="connsiteY7" fmla="*/ 720762 h 864918"/>
              <a:gd name="connsiteX8" fmla="*/ 0 w 6840327"/>
              <a:gd name="connsiteY8" fmla="*/ 144156 h 86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0327" h="864918" fill="none" extrusionOk="0">
                <a:moveTo>
                  <a:pt x="0" y="144156"/>
                </a:moveTo>
                <a:cubicBezTo>
                  <a:pt x="-4880" y="63268"/>
                  <a:pt x="70848" y="10169"/>
                  <a:pt x="144156" y="0"/>
                </a:cubicBezTo>
                <a:cubicBezTo>
                  <a:pt x="3396169" y="-97001"/>
                  <a:pt x="5482793" y="-161121"/>
                  <a:pt x="6696171" y="0"/>
                </a:cubicBezTo>
                <a:cubicBezTo>
                  <a:pt x="6785551" y="10066"/>
                  <a:pt x="6852595" y="57414"/>
                  <a:pt x="6840327" y="144156"/>
                </a:cubicBezTo>
                <a:cubicBezTo>
                  <a:pt x="6805319" y="252539"/>
                  <a:pt x="6790910" y="652122"/>
                  <a:pt x="6840327" y="720762"/>
                </a:cubicBezTo>
                <a:cubicBezTo>
                  <a:pt x="6833469" y="812225"/>
                  <a:pt x="6782797" y="858102"/>
                  <a:pt x="6696171" y="864918"/>
                </a:cubicBezTo>
                <a:cubicBezTo>
                  <a:pt x="4376294" y="945138"/>
                  <a:pt x="912674" y="755151"/>
                  <a:pt x="144156" y="864918"/>
                </a:cubicBezTo>
                <a:cubicBezTo>
                  <a:pt x="63355" y="870731"/>
                  <a:pt x="5905" y="797982"/>
                  <a:pt x="0" y="720762"/>
                </a:cubicBezTo>
                <a:cubicBezTo>
                  <a:pt x="39245" y="468863"/>
                  <a:pt x="9468" y="330160"/>
                  <a:pt x="0" y="144156"/>
                </a:cubicBezTo>
                <a:close/>
              </a:path>
              <a:path w="6840327" h="864918" stroke="0" extrusionOk="0">
                <a:moveTo>
                  <a:pt x="0" y="144156"/>
                </a:moveTo>
                <a:cubicBezTo>
                  <a:pt x="4464" y="51351"/>
                  <a:pt x="57256" y="3576"/>
                  <a:pt x="144156" y="0"/>
                </a:cubicBezTo>
                <a:cubicBezTo>
                  <a:pt x="3280068" y="24874"/>
                  <a:pt x="4156059" y="-137718"/>
                  <a:pt x="6696171" y="0"/>
                </a:cubicBezTo>
                <a:cubicBezTo>
                  <a:pt x="6771341" y="-2997"/>
                  <a:pt x="6844736" y="60130"/>
                  <a:pt x="6840327" y="144156"/>
                </a:cubicBezTo>
                <a:cubicBezTo>
                  <a:pt x="6848602" y="231989"/>
                  <a:pt x="6890462" y="444371"/>
                  <a:pt x="6840327" y="720762"/>
                </a:cubicBezTo>
                <a:cubicBezTo>
                  <a:pt x="6835422" y="801748"/>
                  <a:pt x="6769642" y="851141"/>
                  <a:pt x="6696171" y="864918"/>
                </a:cubicBezTo>
                <a:cubicBezTo>
                  <a:pt x="5734157" y="851912"/>
                  <a:pt x="2400774" y="737417"/>
                  <a:pt x="144156" y="864918"/>
                </a:cubicBezTo>
                <a:cubicBezTo>
                  <a:pt x="59065" y="858321"/>
                  <a:pt x="-1128" y="802703"/>
                  <a:pt x="0" y="720762"/>
                </a:cubicBezTo>
                <a:cubicBezTo>
                  <a:pt x="43833" y="437069"/>
                  <a:pt x="-3530" y="360544"/>
                  <a:pt x="0" y="144156"/>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Curved/>
                  </ask:type>
                </ask:lineSketchStyleProps>
              </a:ext>
            </a:extLst>
          </a:ln>
        </p:spPr>
        <p:txBody>
          <a:bodyPr wrap="square">
            <a:spAutoFit/>
          </a:bodyPr>
          <a:lstStyle/>
          <a:p>
            <a:pPr lvl="0" algn="ctr" defTabSz="457200">
              <a:lnSpc>
                <a:spcPct val="120000"/>
              </a:lnSpc>
              <a:defRPr/>
            </a:pPr>
            <a:r>
              <a:rPr kumimoji="1" lang="en-US" altLang="zh-CN" sz="4000" b="1" dirty="0" err="1">
                <a:solidFill>
                  <a:prstClr val="black"/>
                </a:solidFill>
                <a:cs typeface="HappyZcool-2016" charset="-122"/>
              </a:rPr>
              <a:t>Trái</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Đất</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có</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dạng</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hình</a:t>
            </a:r>
            <a:r>
              <a:rPr kumimoji="1" lang="en-US" altLang="zh-CN" sz="4000" b="1" dirty="0">
                <a:solidFill>
                  <a:prstClr val="black"/>
                </a:solidFill>
                <a:cs typeface="HappyZcool-2016" charset="-122"/>
              </a:rPr>
              <a:t> </a:t>
            </a:r>
            <a:r>
              <a:rPr kumimoji="1" lang="en-US" altLang="zh-CN" sz="4000" b="1" dirty="0" err="1">
                <a:solidFill>
                  <a:prstClr val="black"/>
                </a:solidFill>
                <a:cs typeface="HappyZcool-2016" charset="-122"/>
              </a:rPr>
              <a:t>cầu</a:t>
            </a:r>
            <a:r>
              <a:rPr kumimoji="1" lang="en-US" altLang="zh-CN" sz="4000" b="1" dirty="0">
                <a:solidFill>
                  <a:prstClr val="black"/>
                </a:solidFill>
                <a:cs typeface="HappyZcool-2016" charset="-122"/>
              </a:rPr>
              <a:t>.</a:t>
            </a:r>
            <a:endParaRPr kumimoji="1" lang="zh-CN" altLang="en-US" sz="40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pic>
        <p:nvPicPr>
          <p:cNvPr id="22" name="Picture 21">
            <a:extLst>
              <a:ext uri="{FF2B5EF4-FFF2-40B4-BE49-F238E27FC236}">
                <a16:creationId xmlns:a16="http://schemas.microsoft.com/office/drawing/2014/main" id="{F50A099C-0C8A-4CEC-B701-0C1C2DDBA813}"/>
              </a:ext>
            </a:extLst>
          </p:cNvPr>
          <p:cNvPicPr>
            <a:picLocks noChangeAspect="1"/>
          </p:cNvPicPr>
          <p:nvPr/>
        </p:nvPicPr>
        <p:blipFill>
          <a:blip r:embed="rId4"/>
          <a:stretch>
            <a:fillRect/>
          </a:stretch>
        </p:blipFill>
        <p:spPr>
          <a:xfrm>
            <a:off x="4581524" y="1247774"/>
            <a:ext cx="3571875" cy="4212981"/>
          </a:xfrm>
          <a:prstGeom prst="rect">
            <a:avLst/>
          </a:prstGeom>
        </p:spPr>
      </p:pic>
    </p:spTree>
    <p:extLst>
      <p:ext uri="{BB962C8B-B14F-4D97-AF65-F5344CB8AC3E}">
        <p14:creationId xmlns:p14="http://schemas.microsoft.com/office/powerpoint/2010/main" val="97192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y2mate.com - Vị trí hình dạng kích thước Trái Đất_360p">
            <a:hlinkClick r:id="" action="ppaction://media"/>
            <a:extLst>
              <a:ext uri="{FF2B5EF4-FFF2-40B4-BE49-F238E27FC236}">
                <a16:creationId xmlns:a16="http://schemas.microsoft.com/office/drawing/2014/main" id="{6340A360-1AA4-4464-BB3A-2D3D3A1FCE6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193922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5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152401" y="228601"/>
            <a:ext cx="11668123" cy="1428750"/>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61446 h 968656"/>
                <a:gd name="connsiteX1" fmla="*/ 161446 w 11233279"/>
                <a:gd name="connsiteY1" fmla="*/ 0 h 968656"/>
                <a:gd name="connsiteX2" fmla="*/ 11071833 w 11233279"/>
                <a:gd name="connsiteY2" fmla="*/ 0 h 968656"/>
                <a:gd name="connsiteX3" fmla="*/ 11233279 w 11233279"/>
                <a:gd name="connsiteY3" fmla="*/ 161446 h 968656"/>
                <a:gd name="connsiteX4" fmla="*/ 11233279 w 11233279"/>
                <a:gd name="connsiteY4" fmla="*/ 807210 h 968656"/>
                <a:gd name="connsiteX5" fmla="*/ 11071833 w 11233279"/>
                <a:gd name="connsiteY5" fmla="*/ 968656 h 968656"/>
                <a:gd name="connsiteX6" fmla="*/ 161446 w 11233279"/>
                <a:gd name="connsiteY6" fmla="*/ 968656 h 968656"/>
                <a:gd name="connsiteX7" fmla="*/ 0 w 11233279"/>
                <a:gd name="connsiteY7" fmla="*/ 807210 h 968656"/>
                <a:gd name="connsiteX8" fmla="*/ 0 w 11233279"/>
                <a:gd name="connsiteY8" fmla="*/ 161446 h 96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968656" fill="none" extrusionOk="0">
                  <a:moveTo>
                    <a:pt x="0" y="161446"/>
                  </a:moveTo>
                  <a:cubicBezTo>
                    <a:pt x="-14402" y="66259"/>
                    <a:pt x="74793" y="2859"/>
                    <a:pt x="161446" y="0"/>
                  </a:cubicBezTo>
                  <a:cubicBezTo>
                    <a:pt x="3433957" y="-61902"/>
                    <a:pt x="9440957" y="-101778"/>
                    <a:pt x="11071833" y="0"/>
                  </a:cubicBezTo>
                  <a:cubicBezTo>
                    <a:pt x="11159177" y="-571"/>
                    <a:pt x="11240560" y="62579"/>
                    <a:pt x="11233279" y="161446"/>
                  </a:cubicBezTo>
                  <a:cubicBezTo>
                    <a:pt x="11199077" y="453686"/>
                    <a:pt x="11203892" y="715670"/>
                    <a:pt x="11233279" y="807210"/>
                  </a:cubicBezTo>
                  <a:cubicBezTo>
                    <a:pt x="11225526" y="892578"/>
                    <a:pt x="11160659" y="967093"/>
                    <a:pt x="11071833" y="968656"/>
                  </a:cubicBezTo>
                  <a:cubicBezTo>
                    <a:pt x="7352082" y="826264"/>
                    <a:pt x="5068705" y="1079757"/>
                    <a:pt x="161446" y="968656"/>
                  </a:cubicBezTo>
                  <a:cubicBezTo>
                    <a:pt x="68391" y="970603"/>
                    <a:pt x="-991" y="900894"/>
                    <a:pt x="0" y="807210"/>
                  </a:cubicBezTo>
                  <a:cubicBezTo>
                    <a:pt x="-54075" y="589108"/>
                    <a:pt x="39232" y="283337"/>
                    <a:pt x="0" y="161446"/>
                  </a:cubicBezTo>
                  <a:close/>
                </a:path>
                <a:path w="11233279" h="968656" stroke="0" extrusionOk="0">
                  <a:moveTo>
                    <a:pt x="0" y="161446"/>
                  </a:moveTo>
                  <a:cubicBezTo>
                    <a:pt x="-8324" y="61281"/>
                    <a:pt x="65257" y="-11750"/>
                    <a:pt x="161446" y="0"/>
                  </a:cubicBezTo>
                  <a:cubicBezTo>
                    <a:pt x="4869864" y="-164947"/>
                    <a:pt x="8714876" y="-52288"/>
                    <a:pt x="11071833" y="0"/>
                  </a:cubicBezTo>
                  <a:cubicBezTo>
                    <a:pt x="11160428" y="-8915"/>
                    <a:pt x="11227490" y="73209"/>
                    <a:pt x="11233279" y="161446"/>
                  </a:cubicBezTo>
                  <a:cubicBezTo>
                    <a:pt x="11233113" y="404670"/>
                    <a:pt x="11256305" y="527687"/>
                    <a:pt x="11233279" y="807210"/>
                  </a:cubicBezTo>
                  <a:cubicBezTo>
                    <a:pt x="11238063" y="902551"/>
                    <a:pt x="11160148" y="967111"/>
                    <a:pt x="11071833" y="968656"/>
                  </a:cubicBezTo>
                  <a:cubicBezTo>
                    <a:pt x="9755315" y="1127197"/>
                    <a:pt x="4789231" y="826820"/>
                    <a:pt x="161446" y="968656"/>
                  </a:cubicBezTo>
                  <a:cubicBezTo>
                    <a:pt x="71346" y="985101"/>
                    <a:pt x="15153" y="891105"/>
                    <a:pt x="0" y="807210"/>
                  </a:cubicBezTo>
                  <a:cubicBezTo>
                    <a:pt x="39574" y="680309"/>
                    <a:pt x="-53267" y="483071"/>
                    <a:pt x="0" y="161446"/>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6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Quan sát hình 2 và chỉ cực Bắc, cực Nam, đường Xích đạo, bán cầu Bắc, bán cầu Nam.</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6" name="Picture 5">
            <a:extLst>
              <a:ext uri="{FF2B5EF4-FFF2-40B4-BE49-F238E27FC236}">
                <a16:creationId xmlns:a16="http://schemas.microsoft.com/office/drawing/2014/main" id="{F444733F-12E6-439C-BDBF-52675E5B901C}"/>
              </a:ext>
            </a:extLst>
          </p:cNvPr>
          <p:cNvPicPr>
            <a:picLocks noChangeAspect="1"/>
          </p:cNvPicPr>
          <p:nvPr/>
        </p:nvPicPr>
        <p:blipFill>
          <a:blip r:embed="rId3"/>
          <a:stretch>
            <a:fillRect/>
          </a:stretch>
        </p:blipFill>
        <p:spPr>
          <a:xfrm>
            <a:off x="3976687" y="1928812"/>
            <a:ext cx="3405188" cy="3967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268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02891-F386-44F2-9DCC-09BC33303927}"/>
              </a:ext>
            </a:extLst>
          </p:cNvPr>
          <p:cNvPicPr>
            <a:picLocks noChangeAspect="1"/>
          </p:cNvPicPr>
          <p:nvPr/>
        </p:nvPicPr>
        <p:blipFill>
          <a:blip r:embed="rId2"/>
          <a:stretch>
            <a:fillRect/>
          </a:stretch>
        </p:blipFill>
        <p:spPr>
          <a:xfrm>
            <a:off x="1552575" y="1443037"/>
            <a:ext cx="9220200" cy="2270231"/>
          </a:xfrm>
          <a:prstGeom prst="rect">
            <a:avLst/>
          </a:prstGeom>
        </p:spPr>
      </p:pic>
    </p:spTree>
    <p:extLst>
      <p:ext uri="{BB962C8B-B14F-4D97-AF65-F5344CB8AC3E}">
        <p14:creationId xmlns:p14="http://schemas.microsoft.com/office/powerpoint/2010/main" val="3876581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1E10E2-9F20-457D-826A-139455D53316}"/>
              </a:ext>
            </a:extLst>
          </p:cNvPr>
          <p:cNvGrpSpPr/>
          <p:nvPr/>
        </p:nvGrpSpPr>
        <p:grpSpPr>
          <a:xfrm>
            <a:off x="0" y="-180974"/>
            <a:ext cx="11668123" cy="1285874"/>
            <a:chOff x="4377161" y="3321161"/>
            <a:chExt cx="11668123" cy="1428750"/>
          </a:xfrm>
        </p:grpSpPr>
        <p:sp>
          <p:nvSpPr>
            <p:cNvPr id="3" name="Rectangle: Rounded Corners 2">
              <a:extLst>
                <a:ext uri="{FF2B5EF4-FFF2-40B4-BE49-F238E27FC236}">
                  <a16:creationId xmlns:a16="http://schemas.microsoft.com/office/drawing/2014/main" id="{8F4D8C08-26CE-4951-BCB8-7ABBB2D7563A}"/>
                </a:ext>
              </a:extLst>
            </p:cNvPr>
            <p:cNvSpPr/>
            <p:nvPr/>
          </p:nvSpPr>
          <p:spPr>
            <a:xfrm>
              <a:off x="4812005" y="3781255"/>
              <a:ext cx="11233279" cy="968656"/>
            </a:xfrm>
            <a:custGeom>
              <a:avLst/>
              <a:gdLst>
                <a:gd name="connsiteX0" fmla="*/ 0 w 11233279"/>
                <a:gd name="connsiteY0" fmla="*/ 145301 h 871790"/>
                <a:gd name="connsiteX1" fmla="*/ 145301 w 11233279"/>
                <a:gd name="connsiteY1" fmla="*/ 0 h 871790"/>
                <a:gd name="connsiteX2" fmla="*/ 11087978 w 11233279"/>
                <a:gd name="connsiteY2" fmla="*/ 0 h 871790"/>
                <a:gd name="connsiteX3" fmla="*/ 11233279 w 11233279"/>
                <a:gd name="connsiteY3" fmla="*/ 145301 h 871790"/>
                <a:gd name="connsiteX4" fmla="*/ 11233279 w 11233279"/>
                <a:gd name="connsiteY4" fmla="*/ 726489 h 871790"/>
                <a:gd name="connsiteX5" fmla="*/ 11087978 w 11233279"/>
                <a:gd name="connsiteY5" fmla="*/ 871790 h 871790"/>
                <a:gd name="connsiteX6" fmla="*/ 145301 w 11233279"/>
                <a:gd name="connsiteY6" fmla="*/ 871790 h 871790"/>
                <a:gd name="connsiteX7" fmla="*/ 0 w 11233279"/>
                <a:gd name="connsiteY7" fmla="*/ 726489 h 871790"/>
                <a:gd name="connsiteX8" fmla="*/ 0 w 11233279"/>
                <a:gd name="connsiteY8" fmla="*/ 145301 h 8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3279" h="871790" fill="none" extrusionOk="0">
                  <a:moveTo>
                    <a:pt x="0" y="145301"/>
                  </a:moveTo>
                  <a:cubicBezTo>
                    <a:pt x="-8172" y="61635"/>
                    <a:pt x="74010" y="10196"/>
                    <a:pt x="145301" y="0"/>
                  </a:cubicBezTo>
                  <a:cubicBezTo>
                    <a:pt x="3070857" y="-61902"/>
                    <a:pt x="8107704" y="-101778"/>
                    <a:pt x="11087978" y="0"/>
                  </a:cubicBezTo>
                  <a:cubicBezTo>
                    <a:pt x="11163160" y="-1588"/>
                    <a:pt x="11235314" y="62341"/>
                    <a:pt x="11233279" y="145301"/>
                  </a:cubicBezTo>
                  <a:cubicBezTo>
                    <a:pt x="11229186" y="327596"/>
                    <a:pt x="11188684" y="562712"/>
                    <a:pt x="11233279" y="726489"/>
                  </a:cubicBezTo>
                  <a:cubicBezTo>
                    <a:pt x="11230677" y="805463"/>
                    <a:pt x="11166819" y="865285"/>
                    <a:pt x="11087978" y="871790"/>
                  </a:cubicBezTo>
                  <a:cubicBezTo>
                    <a:pt x="9266555" y="729398"/>
                    <a:pt x="3637933" y="982891"/>
                    <a:pt x="145301" y="871790"/>
                  </a:cubicBezTo>
                  <a:cubicBezTo>
                    <a:pt x="59118" y="874760"/>
                    <a:pt x="-2795" y="819480"/>
                    <a:pt x="0" y="726489"/>
                  </a:cubicBezTo>
                  <a:cubicBezTo>
                    <a:pt x="44131" y="465267"/>
                    <a:pt x="20827" y="209131"/>
                    <a:pt x="0" y="145301"/>
                  </a:cubicBezTo>
                  <a:close/>
                </a:path>
                <a:path w="11233279" h="871790" stroke="0" extrusionOk="0">
                  <a:moveTo>
                    <a:pt x="0" y="145301"/>
                  </a:moveTo>
                  <a:cubicBezTo>
                    <a:pt x="-9212" y="52879"/>
                    <a:pt x="57013" y="-13448"/>
                    <a:pt x="145301" y="0"/>
                  </a:cubicBezTo>
                  <a:cubicBezTo>
                    <a:pt x="4855495" y="-164947"/>
                    <a:pt x="5976684" y="-52288"/>
                    <a:pt x="11087978" y="0"/>
                  </a:cubicBezTo>
                  <a:cubicBezTo>
                    <a:pt x="11167665" y="-8780"/>
                    <a:pt x="11220407" y="67114"/>
                    <a:pt x="11233279" y="145301"/>
                  </a:cubicBezTo>
                  <a:cubicBezTo>
                    <a:pt x="11204213" y="251558"/>
                    <a:pt x="11275518" y="633108"/>
                    <a:pt x="11233279" y="726489"/>
                  </a:cubicBezTo>
                  <a:cubicBezTo>
                    <a:pt x="11235483" y="809583"/>
                    <a:pt x="11161718" y="859948"/>
                    <a:pt x="11087978" y="871790"/>
                  </a:cubicBezTo>
                  <a:cubicBezTo>
                    <a:pt x="8776603" y="1030331"/>
                    <a:pt x="5397735" y="729954"/>
                    <a:pt x="145301" y="871790"/>
                  </a:cubicBezTo>
                  <a:cubicBezTo>
                    <a:pt x="64562" y="880415"/>
                    <a:pt x="8010" y="803952"/>
                    <a:pt x="0" y="726489"/>
                  </a:cubicBezTo>
                  <a:cubicBezTo>
                    <a:pt x="-14917" y="480869"/>
                    <a:pt x="33894" y="230434"/>
                    <a:pt x="0" y="145301"/>
                  </a:cubicBezTo>
                  <a:close/>
                </a:path>
              </a:pathLst>
            </a:custGeom>
            <a:solidFill>
              <a:srgbClr val="FFFFCC"/>
            </a:solidFill>
            <a:ln w="57150">
              <a:solidFill>
                <a:srgbClr val="CC6600"/>
              </a:solidFill>
              <a:extLst>
                <a:ext uri="{C807C97D-BFC1-408E-A445-0C87EB9F89A2}">
                  <ask:lineSketchStyleProps xmlns:ask="http://schemas.microsoft.com/office/drawing/2018/sketchyshapes" xmlns="" sd="98301656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a:t>
              </a:r>
              <a:r>
                <a:rPr lang="en-US" sz="3200" dirty="0">
                  <a:solidFill>
                    <a:srgbClr val="000000"/>
                  </a:solidFill>
                  <a:latin typeface="Calibri"/>
                  <a:cs typeface="Arial" panose="020B0604020202020204" pitchFamily="34" charset="0"/>
                </a:rPr>
                <a:t>.</a:t>
              </a:r>
              <a:r>
                <a:rPr kumimoji="0" lang="vi-VN" sz="3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Quan sát từ hình 3 đến hình 6, chỉ và nói tên các đới khí hậu. Từng đới khí hậu có đặc điểm gì?</a:t>
              </a:r>
              <a:endParaRPr kumimoji="1" lang="zh-CN" altLang="en-US" sz="3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3DD2F05C-CB33-454B-A881-86662A850DDC}"/>
                </a:ext>
              </a:extLst>
            </p:cNvPr>
            <p:cNvPicPr>
              <a:picLocks noChangeAspect="1"/>
            </p:cNvPicPr>
            <p:nvPr/>
          </p:nvPicPr>
          <p:blipFill>
            <a:blip r:embed="rId2"/>
            <a:stretch>
              <a:fillRect/>
            </a:stretch>
          </p:blipFill>
          <p:spPr>
            <a:xfrm>
              <a:off x="4377161" y="3321161"/>
              <a:ext cx="914400" cy="914400"/>
            </a:xfrm>
            <a:prstGeom prst="rect">
              <a:avLst/>
            </a:prstGeom>
          </p:spPr>
        </p:pic>
      </p:grpSp>
      <p:pic>
        <p:nvPicPr>
          <p:cNvPr id="7" name="Picture 6">
            <a:extLst>
              <a:ext uri="{FF2B5EF4-FFF2-40B4-BE49-F238E27FC236}">
                <a16:creationId xmlns:a16="http://schemas.microsoft.com/office/drawing/2014/main" id="{80BF0684-BB65-4C34-954D-4DF66BD4B013}"/>
              </a:ext>
            </a:extLst>
          </p:cNvPr>
          <p:cNvPicPr>
            <a:picLocks noChangeAspect="1"/>
          </p:cNvPicPr>
          <p:nvPr/>
        </p:nvPicPr>
        <p:blipFill>
          <a:blip r:embed="rId3"/>
          <a:stretch>
            <a:fillRect/>
          </a:stretch>
        </p:blipFill>
        <p:spPr>
          <a:xfrm>
            <a:off x="3495675" y="1183712"/>
            <a:ext cx="5448300" cy="5439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5C3CA91A-9F52-4712-8C3E-9EE9703A6FEF}"/>
              </a:ext>
            </a:extLst>
          </p:cNvPr>
          <p:cNvSpPr txBox="1"/>
          <p:nvPr/>
        </p:nvSpPr>
        <p:spPr>
          <a:xfrm>
            <a:off x="142876" y="1621530"/>
            <a:ext cx="3124200" cy="4343817"/>
          </a:xfrm>
          <a:custGeom>
            <a:avLst/>
            <a:gdLst>
              <a:gd name="connsiteX0" fmla="*/ 0 w 3124200"/>
              <a:gd name="connsiteY0" fmla="*/ 520710 h 4343817"/>
              <a:gd name="connsiteX1" fmla="*/ 520710 w 3124200"/>
              <a:gd name="connsiteY1" fmla="*/ 0 h 4343817"/>
              <a:gd name="connsiteX2" fmla="*/ 1083061 w 3124200"/>
              <a:gd name="connsiteY2" fmla="*/ 0 h 4343817"/>
              <a:gd name="connsiteX3" fmla="*/ 1624583 w 3124200"/>
              <a:gd name="connsiteY3" fmla="*/ 0 h 4343817"/>
              <a:gd name="connsiteX4" fmla="*/ 2603490 w 3124200"/>
              <a:gd name="connsiteY4" fmla="*/ 0 h 4343817"/>
              <a:gd name="connsiteX5" fmla="*/ 3124200 w 3124200"/>
              <a:gd name="connsiteY5" fmla="*/ 520710 h 4343817"/>
              <a:gd name="connsiteX6" fmla="*/ 3124200 w 3124200"/>
              <a:gd name="connsiteY6" fmla="*/ 972038 h 4343817"/>
              <a:gd name="connsiteX7" fmla="*/ 3124200 w 3124200"/>
              <a:gd name="connsiteY7" fmla="*/ 1489413 h 4343817"/>
              <a:gd name="connsiteX8" fmla="*/ 3124200 w 3124200"/>
              <a:gd name="connsiteY8" fmla="*/ 2105861 h 4343817"/>
              <a:gd name="connsiteX9" fmla="*/ 3124200 w 3124200"/>
              <a:gd name="connsiteY9" fmla="*/ 2656260 h 4343817"/>
              <a:gd name="connsiteX10" fmla="*/ 3124200 w 3124200"/>
              <a:gd name="connsiteY10" fmla="*/ 3140612 h 4343817"/>
              <a:gd name="connsiteX11" fmla="*/ 3124200 w 3124200"/>
              <a:gd name="connsiteY11" fmla="*/ 3823107 h 4343817"/>
              <a:gd name="connsiteX12" fmla="*/ 2603490 w 3124200"/>
              <a:gd name="connsiteY12" fmla="*/ 4343817 h 4343817"/>
              <a:gd name="connsiteX13" fmla="*/ 2124451 w 3124200"/>
              <a:gd name="connsiteY13" fmla="*/ 4343817 h 4343817"/>
              <a:gd name="connsiteX14" fmla="*/ 1666239 w 3124200"/>
              <a:gd name="connsiteY14" fmla="*/ 4343817 h 4343817"/>
              <a:gd name="connsiteX15" fmla="*/ 1208027 w 3124200"/>
              <a:gd name="connsiteY15" fmla="*/ 4343817 h 4343817"/>
              <a:gd name="connsiteX16" fmla="*/ 520710 w 3124200"/>
              <a:gd name="connsiteY16" fmla="*/ 4343817 h 4343817"/>
              <a:gd name="connsiteX17" fmla="*/ 0 w 3124200"/>
              <a:gd name="connsiteY17" fmla="*/ 3823107 h 4343817"/>
              <a:gd name="connsiteX18" fmla="*/ 0 w 3124200"/>
              <a:gd name="connsiteY18" fmla="*/ 3272708 h 4343817"/>
              <a:gd name="connsiteX19" fmla="*/ 0 w 3124200"/>
              <a:gd name="connsiteY19" fmla="*/ 2821380 h 4343817"/>
              <a:gd name="connsiteX20" fmla="*/ 0 w 3124200"/>
              <a:gd name="connsiteY20" fmla="*/ 2370052 h 4343817"/>
              <a:gd name="connsiteX21" fmla="*/ 0 w 3124200"/>
              <a:gd name="connsiteY21" fmla="*/ 1819653 h 4343817"/>
              <a:gd name="connsiteX22" fmla="*/ 0 w 3124200"/>
              <a:gd name="connsiteY22" fmla="*/ 1236229 h 4343817"/>
              <a:gd name="connsiteX23" fmla="*/ 0 w 3124200"/>
              <a:gd name="connsiteY23" fmla="*/ 520710 h 434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4200" h="4343817" fill="none" extrusionOk="0">
                <a:moveTo>
                  <a:pt x="0" y="520710"/>
                </a:moveTo>
                <a:cubicBezTo>
                  <a:pt x="1297" y="309696"/>
                  <a:pt x="225807" y="-61177"/>
                  <a:pt x="520710" y="0"/>
                </a:cubicBezTo>
                <a:cubicBezTo>
                  <a:pt x="715806" y="-1666"/>
                  <a:pt x="951456" y="43003"/>
                  <a:pt x="1083061" y="0"/>
                </a:cubicBezTo>
                <a:cubicBezTo>
                  <a:pt x="1214666" y="-43003"/>
                  <a:pt x="1469153" y="38027"/>
                  <a:pt x="1624583" y="0"/>
                </a:cubicBezTo>
                <a:cubicBezTo>
                  <a:pt x="1780013" y="-38027"/>
                  <a:pt x="2343286" y="4582"/>
                  <a:pt x="2603490" y="0"/>
                </a:cubicBezTo>
                <a:cubicBezTo>
                  <a:pt x="2912387" y="5341"/>
                  <a:pt x="3106433" y="150511"/>
                  <a:pt x="3124200" y="520710"/>
                </a:cubicBezTo>
                <a:cubicBezTo>
                  <a:pt x="3132732" y="692526"/>
                  <a:pt x="3120971" y="806349"/>
                  <a:pt x="3124200" y="972038"/>
                </a:cubicBezTo>
                <a:cubicBezTo>
                  <a:pt x="3127429" y="1137727"/>
                  <a:pt x="3099213" y="1235197"/>
                  <a:pt x="3124200" y="1489413"/>
                </a:cubicBezTo>
                <a:cubicBezTo>
                  <a:pt x="3149187" y="1743629"/>
                  <a:pt x="3078756" y="1847434"/>
                  <a:pt x="3124200" y="2105861"/>
                </a:cubicBezTo>
                <a:cubicBezTo>
                  <a:pt x="3169644" y="2364288"/>
                  <a:pt x="3059231" y="2464242"/>
                  <a:pt x="3124200" y="2656260"/>
                </a:cubicBezTo>
                <a:cubicBezTo>
                  <a:pt x="3189169" y="2848278"/>
                  <a:pt x="3097499" y="2975808"/>
                  <a:pt x="3124200" y="3140612"/>
                </a:cubicBezTo>
                <a:cubicBezTo>
                  <a:pt x="3150901" y="3305416"/>
                  <a:pt x="3086178" y="3581596"/>
                  <a:pt x="3124200" y="3823107"/>
                </a:cubicBezTo>
                <a:cubicBezTo>
                  <a:pt x="3168612" y="4092842"/>
                  <a:pt x="2845671" y="4303899"/>
                  <a:pt x="2603490" y="4343817"/>
                </a:cubicBezTo>
                <a:cubicBezTo>
                  <a:pt x="2368239" y="4381609"/>
                  <a:pt x="2339096" y="4323941"/>
                  <a:pt x="2124451" y="4343817"/>
                </a:cubicBezTo>
                <a:cubicBezTo>
                  <a:pt x="1909806" y="4363693"/>
                  <a:pt x="1835201" y="4321762"/>
                  <a:pt x="1666239" y="4343817"/>
                </a:cubicBezTo>
                <a:cubicBezTo>
                  <a:pt x="1497277" y="4365872"/>
                  <a:pt x="1311189" y="4295380"/>
                  <a:pt x="1208027" y="4343817"/>
                </a:cubicBezTo>
                <a:cubicBezTo>
                  <a:pt x="1104865" y="4392254"/>
                  <a:pt x="676231" y="4336368"/>
                  <a:pt x="520710" y="4343817"/>
                </a:cubicBezTo>
                <a:cubicBezTo>
                  <a:pt x="238890" y="4340616"/>
                  <a:pt x="-27645" y="4103270"/>
                  <a:pt x="0" y="3823107"/>
                </a:cubicBezTo>
                <a:cubicBezTo>
                  <a:pt x="-26664" y="3576214"/>
                  <a:pt x="460" y="3429520"/>
                  <a:pt x="0" y="3272708"/>
                </a:cubicBezTo>
                <a:cubicBezTo>
                  <a:pt x="-460" y="3115896"/>
                  <a:pt x="17895" y="2948000"/>
                  <a:pt x="0" y="2821380"/>
                </a:cubicBezTo>
                <a:cubicBezTo>
                  <a:pt x="-17895" y="2694760"/>
                  <a:pt x="42271" y="2568459"/>
                  <a:pt x="0" y="2370052"/>
                </a:cubicBezTo>
                <a:cubicBezTo>
                  <a:pt x="-42271" y="2171645"/>
                  <a:pt x="31565" y="1946523"/>
                  <a:pt x="0" y="1819653"/>
                </a:cubicBezTo>
                <a:cubicBezTo>
                  <a:pt x="-31565" y="1692783"/>
                  <a:pt x="27158" y="1428589"/>
                  <a:pt x="0" y="1236229"/>
                </a:cubicBezTo>
                <a:cubicBezTo>
                  <a:pt x="-27158" y="1043869"/>
                  <a:pt x="12254" y="812133"/>
                  <a:pt x="0" y="520710"/>
                </a:cubicBezTo>
                <a:close/>
              </a:path>
              <a:path w="3124200" h="4343817" stroke="0" extrusionOk="0">
                <a:moveTo>
                  <a:pt x="0" y="520710"/>
                </a:moveTo>
                <a:cubicBezTo>
                  <a:pt x="8102" y="209193"/>
                  <a:pt x="206406" y="13116"/>
                  <a:pt x="520710" y="0"/>
                </a:cubicBezTo>
                <a:cubicBezTo>
                  <a:pt x="775837" y="-66529"/>
                  <a:pt x="928533" y="4990"/>
                  <a:pt x="1083061" y="0"/>
                </a:cubicBezTo>
                <a:cubicBezTo>
                  <a:pt x="1237589" y="-4990"/>
                  <a:pt x="1379834" y="33834"/>
                  <a:pt x="1562100" y="0"/>
                </a:cubicBezTo>
                <a:cubicBezTo>
                  <a:pt x="1744366" y="-33834"/>
                  <a:pt x="1876844" y="35661"/>
                  <a:pt x="2103623" y="0"/>
                </a:cubicBezTo>
                <a:cubicBezTo>
                  <a:pt x="2330402" y="-35661"/>
                  <a:pt x="2439056" y="56599"/>
                  <a:pt x="2603490" y="0"/>
                </a:cubicBezTo>
                <a:cubicBezTo>
                  <a:pt x="2865917" y="-56406"/>
                  <a:pt x="3115646" y="286910"/>
                  <a:pt x="3124200" y="520710"/>
                </a:cubicBezTo>
                <a:cubicBezTo>
                  <a:pt x="3162475" y="740499"/>
                  <a:pt x="3094215" y="851483"/>
                  <a:pt x="3124200" y="972038"/>
                </a:cubicBezTo>
                <a:cubicBezTo>
                  <a:pt x="3154185" y="1092593"/>
                  <a:pt x="3090440" y="1280695"/>
                  <a:pt x="3124200" y="1456389"/>
                </a:cubicBezTo>
                <a:cubicBezTo>
                  <a:pt x="3157960" y="1632083"/>
                  <a:pt x="3081151" y="1697430"/>
                  <a:pt x="3124200" y="1907717"/>
                </a:cubicBezTo>
                <a:cubicBezTo>
                  <a:pt x="3167249" y="2118004"/>
                  <a:pt x="3111720" y="2361548"/>
                  <a:pt x="3124200" y="2524164"/>
                </a:cubicBezTo>
                <a:cubicBezTo>
                  <a:pt x="3136680" y="2686780"/>
                  <a:pt x="3112263" y="2792769"/>
                  <a:pt x="3124200" y="3008516"/>
                </a:cubicBezTo>
                <a:cubicBezTo>
                  <a:pt x="3136137" y="3224263"/>
                  <a:pt x="3067159" y="3530874"/>
                  <a:pt x="3124200" y="3823107"/>
                </a:cubicBezTo>
                <a:cubicBezTo>
                  <a:pt x="3169756" y="4084222"/>
                  <a:pt x="2904723" y="4347133"/>
                  <a:pt x="2603490" y="4343817"/>
                </a:cubicBezTo>
                <a:cubicBezTo>
                  <a:pt x="2427098" y="4380244"/>
                  <a:pt x="2262976" y="4291530"/>
                  <a:pt x="2041139" y="4343817"/>
                </a:cubicBezTo>
                <a:cubicBezTo>
                  <a:pt x="1819302" y="4396104"/>
                  <a:pt x="1676695" y="4322079"/>
                  <a:pt x="1562100" y="4343817"/>
                </a:cubicBezTo>
                <a:cubicBezTo>
                  <a:pt x="1447505" y="4365555"/>
                  <a:pt x="1226682" y="4293888"/>
                  <a:pt x="1062233" y="4343817"/>
                </a:cubicBezTo>
                <a:cubicBezTo>
                  <a:pt x="897784" y="4393746"/>
                  <a:pt x="683407" y="4282949"/>
                  <a:pt x="520710" y="4343817"/>
                </a:cubicBezTo>
                <a:cubicBezTo>
                  <a:pt x="186404" y="4330303"/>
                  <a:pt x="-40168" y="4115106"/>
                  <a:pt x="0" y="3823107"/>
                </a:cubicBezTo>
                <a:cubicBezTo>
                  <a:pt x="-62291" y="3580218"/>
                  <a:pt x="44746" y="3417950"/>
                  <a:pt x="0" y="3272708"/>
                </a:cubicBezTo>
                <a:cubicBezTo>
                  <a:pt x="-44746" y="3127466"/>
                  <a:pt x="38327" y="2925136"/>
                  <a:pt x="0" y="2722308"/>
                </a:cubicBezTo>
                <a:cubicBezTo>
                  <a:pt x="-38327" y="2519480"/>
                  <a:pt x="52945" y="2278105"/>
                  <a:pt x="0" y="2105861"/>
                </a:cubicBezTo>
                <a:cubicBezTo>
                  <a:pt x="-52945" y="1933617"/>
                  <a:pt x="45157" y="1662702"/>
                  <a:pt x="0" y="1489413"/>
                </a:cubicBezTo>
                <a:cubicBezTo>
                  <a:pt x="-45157" y="1316124"/>
                  <a:pt x="28589" y="764639"/>
                  <a:pt x="0" y="520710"/>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lvl="0" algn="just" defTabSz="457200">
              <a:defRPr/>
            </a:pPr>
            <a:r>
              <a:rPr kumimoji="1" lang="vi-VN" altLang="zh-CN" sz="3200" dirty="0">
                <a:ln w="0"/>
                <a:effectLst>
                  <a:outerShdw blurRad="38100" dist="19050" dir="2700000" algn="tl" rotWithShape="0">
                    <a:schemeClr val="dk1">
                      <a:alpha val="40000"/>
                    </a:schemeClr>
                  </a:outerShdw>
                </a:effectLst>
                <a:latin typeface="Calibri"/>
                <a:cs typeface="HappyZcool-2016" charset="-122"/>
              </a:rPr>
              <a:t>Từ trên xuống ở bán cầu Bắc là: đới lạnh - đới ôn hòa - đới nóng. </a:t>
            </a:r>
            <a:r>
              <a:rPr kumimoji="1" lang="en-US" altLang="zh-CN" sz="3200" dirty="0">
                <a:ln w="0"/>
                <a:effectLst>
                  <a:outerShdw blurRad="38100" dist="19050" dir="2700000" algn="tl" rotWithShape="0">
                    <a:schemeClr val="dk1">
                      <a:alpha val="40000"/>
                    </a:schemeClr>
                  </a:outerShdw>
                </a:effectLst>
                <a:latin typeface="Calibri"/>
                <a:cs typeface="HappyZcool-2016" charset="-122"/>
              </a:rPr>
              <a:t>Ở</a:t>
            </a:r>
            <a:r>
              <a:rPr kumimoji="1" lang="vi-VN" altLang="zh-CN" sz="3200" dirty="0">
                <a:ln w="0"/>
                <a:effectLst>
                  <a:outerShdw blurRad="38100" dist="19050" dir="2700000" algn="tl" rotWithShape="0">
                    <a:schemeClr val="dk1">
                      <a:alpha val="40000"/>
                    </a:schemeClr>
                  </a:outerShdw>
                </a:effectLst>
                <a:latin typeface="Calibri"/>
                <a:cs typeface="HappyZcool-2016" charset="-122"/>
              </a:rPr>
              <a:t> bán cầu Nam là: đới nóng - đới ôn hòa - đới lạnh. </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
        <p:nvSpPr>
          <p:cNvPr id="9" name="TextBox 8">
            <a:extLst>
              <a:ext uri="{FF2B5EF4-FFF2-40B4-BE49-F238E27FC236}">
                <a16:creationId xmlns:a16="http://schemas.microsoft.com/office/drawing/2014/main" id="{5F4CFA80-D9E7-4BA4-BA0D-C76DE699ECA3}"/>
              </a:ext>
            </a:extLst>
          </p:cNvPr>
          <p:cNvSpPr txBox="1"/>
          <p:nvPr/>
        </p:nvSpPr>
        <p:spPr>
          <a:xfrm>
            <a:off x="9105900" y="1754880"/>
            <a:ext cx="2819399" cy="3312200"/>
          </a:xfrm>
          <a:custGeom>
            <a:avLst/>
            <a:gdLst>
              <a:gd name="connsiteX0" fmla="*/ 0 w 2819399"/>
              <a:gd name="connsiteY0" fmla="*/ 469909 h 3312200"/>
              <a:gd name="connsiteX1" fmla="*/ 469909 w 2819399"/>
              <a:gd name="connsiteY1" fmla="*/ 0 h 3312200"/>
              <a:gd name="connsiteX2" fmla="*/ 902213 w 2819399"/>
              <a:gd name="connsiteY2" fmla="*/ 0 h 3312200"/>
              <a:gd name="connsiteX3" fmla="*/ 1409700 w 2819399"/>
              <a:gd name="connsiteY3" fmla="*/ 0 h 3312200"/>
              <a:gd name="connsiteX4" fmla="*/ 1842003 w 2819399"/>
              <a:gd name="connsiteY4" fmla="*/ 0 h 3312200"/>
              <a:gd name="connsiteX5" fmla="*/ 2349490 w 2819399"/>
              <a:gd name="connsiteY5" fmla="*/ 0 h 3312200"/>
              <a:gd name="connsiteX6" fmla="*/ 2819399 w 2819399"/>
              <a:gd name="connsiteY6" fmla="*/ 469909 h 3312200"/>
              <a:gd name="connsiteX7" fmla="*/ 2819399 w 2819399"/>
              <a:gd name="connsiteY7" fmla="*/ 1110452 h 3312200"/>
              <a:gd name="connsiteX8" fmla="*/ 2819399 w 2819399"/>
              <a:gd name="connsiteY8" fmla="*/ 1750995 h 3312200"/>
              <a:gd name="connsiteX9" fmla="*/ 2819399 w 2819399"/>
              <a:gd name="connsiteY9" fmla="*/ 2320367 h 3312200"/>
              <a:gd name="connsiteX10" fmla="*/ 2819399 w 2819399"/>
              <a:gd name="connsiteY10" fmla="*/ 2842291 h 3312200"/>
              <a:gd name="connsiteX11" fmla="*/ 2349490 w 2819399"/>
              <a:gd name="connsiteY11" fmla="*/ 3312200 h 3312200"/>
              <a:gd name="connsiteX12" fmla="*/ 1842003 w 2819399"/>
              <a:gd name="connsiteY12" fmla="*/ 3312200 h 3312200"/>
              <a:gd name="connsiteX13" fmla="*/ 1409700 w 2819399"/>
              <a:gd name="connsiteY13" fmla="*/ 3312200 h 3312200"/>
              <a:gd name="connsiteX14" fmla="*/ 958600 w 2819399"/>
              <a:gd name="connsiteY14" fmla="*/ 3312200 h 3312200"/>
              <a:gd name="connsiteX15" fmla="*/ 469909 w 2819399"/>
              <a:gd name="connsiteY15" fmla="*/ 3312200 h 3312200"/>
              <a:gd name="connsiteX16" fmla="*/ 0 w 2819399"/>
              <a:gd name="connsiteY16" fmla="*/ 2842291 h 3312200"/>
              <a:gd name="connsiteX17" fmla="*/ 0 w 2819399"/>
              <a:gd name="connsiteY17" fmla="*/ 2320367 h 3312200"/>
              <a:gd name="connsiteX18" fmla="*/ 0 w 2819399"/>
              <a:gd name="connsiteY18" fmla="*/ 1798443 h 3312200"/>
              <a:gd name="connsiteX19" fmla="*/ 0 w 2819399"/>
              <a:gd name="connsiteY19" fmla="*/ 1229071 h 3312200"/>
              <a:gd name="connsiteX20" fmla="*/ 0 w 2819399"/>
              <a:gd name="connsiteY20" fmla="*/ 469909 h 331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19399" h="3312200" fill="none" extrusionOk="0">
                <a:moveTo>
                  <a:pt x="0" y="469909"/>
                </a:moveTo>
                <a:cubicBezTo>
                  <a:pt x="-40624" y="203093"/>
                  <a:pt x="245302" y="7899"/>
                  <a:pt x="469909" y="0"/>
                </a:cubicBezTo>
                <a:cubicBezTo>
                  <a:pt x="684162" y="-36240"/>
                  <a:pt x="726502" y="39391"/>
                  <a:pt x="902213" y="0"/>
                </a:cubicBezTo>
                <a:cubicBezTo>
                  <a:pt x="1077924" y="-39391"/>
                  <a:pt x="1261721" y="19345"/>
                  <a:pt x="1409700" y="0"/>
                </a:cubicBezTo>
                <a:cubicBezTo>
                  <a:pt x="1557679" y="-19345"/>
                  <a:pt x="1680049" y="41819"/>
                  <a:pt x="1842003" y="0"/>
                </a:cubicBezTo>
                <a:cubicBezTo>
                  <a:pt x="2003957" y="-41819"/>
                  <a:pt x="2156979" y="33110"/>
                  <a:pt x="2349490" y="0"/>
                </a:cubicBezTo>
                <a:cubicBezTo>
                  <a:pt x="2568382" y="-51362"/>
                  <a:pt x="2834353" y="208414"/>
                  <a:pt x="2819399" y="469909"/>
                </a:cubicBezTo>
                <a:cubicBezTo>
                  <a:pt x="2858916" y="750057"/>
                  <a:pt x="2756202" y="953199"/>
                  <a:pt x="2819399" y="1110452"/>
                </a:cubicBezTo>
                <a:cubicBezTo>
                  <a:pt x="2882596" y="1267705"/>
                  <a:pt x="2775097" y="1455845"/>
                  <a:pt x="2819399" y="1750995"/>
                </a:cubicBezTo>
                <a:cubicBezTo>
                  <a:pt x="2863701" y="2046145"/>
                  <a:pt x="2802377" y="2092758"/>
                  <a:pt x="2819399" y="2320367"/>
                </a:cubicBezTo>
                <a:cubicBezTo>
                  <a:pt x="2836421" y="2547976"/>
                  <a:pt x="2803245" y="2730993"/>
                  <a:pt x="2819399" y="2842291"/>
                </a:cubicBezTo>
                <a:cubicBezTo>
                  <a:pt x="2871658" y="3139061"/>
                  <a:pt x="2616893" y="3267345"/>
                  <a:pt x="2349490" y="3312200"/>
                </a:cubicBezTo>
                <a:cubicBezTo>
                  <a:pt x="2169028" y="3342709"/>
                  <a:pt x="2018964" y="3306662"/>
                  <a:pt x="1842003" y="3312200"/>
                </a:cubicBezTo>
                <a:cubicBezTo>
                  <a:pt x="1665042" y="3317738"/>
                  <a:pt x="1570213" y="3307002"/>
                  <a:pt x="1409700" y="3312200"/>
                </a:cubicBezTo>
                <a:cubicBezTo>
                  <a:pt x="1249187" y="3317398"/>
                  <a:pt x="1158702" y="3263878"/>
                  <a:pt x="958600" y="3312200"/>
                </a:cubicBezTo>
                <a:cubicBezTo>
                  <a:pt x="758498" y="3360522"/>
                  <a:pt x="649482" y="3295019"/>
                  <a:pt x="469909" y="3312200"/>
                </a:cubicBezTo>
                <a:cubicBezTo>
                  <a:pt x="199720" y="3312059"/>
                  <a:pt x="17013" y="3124936"/>
                  <a:pt x="0" y="2842291"/>
                </a:cubicBezTo>
                <a:cubicBezTo>
                  <a:pt x="-7875" y="2682029"/>
                  <a:pt x="30344" y="2467920"/>
                  <a:pt x="0" y="2320367"/>
                </a:cubicBezTo>
                <a:cubicBezTo>
                  <a:pt x="-30344" y="2172814"/>
                  <a:pt x="33421" y="1970113"/>
                  <a:pt x="0" y="1798443"/>
                </a:cubicBezTo>
                <a:cubicBezTo>
                  <a:pt x="-33421" y="1626773"/>
                  <a:pt x="46836" y="1454320"/>
                  <a:pt x="0" y="1229071"/>
                </a:cubicBezTo>
                <a:cubicBezTo>
                  <a:pt x="-46836" y="1003822"/>
                  <a:pt x="13325" y="696630"/>
                  <a:pt x="0" y="469909"/>
                </a:cubicBezTo>
                <a:close/>
              </a:path>
              <a:path w="2819399" h="3312200" stroke="0" extrusionOk="0">
                <a:moveTo>
                  <a:pt x="0" y="469909"/>
                </a:moveTo>
                <a:cubicBezTo>
                  <a:pt x="14042" y="168897"/>
                  <a:pt x="146410" y="31399"/>
                  <a:pt x="469909" y="0"/>
                </a:cubicBezTo>
                <a:cubicBezTo>
                  <a:pt x="714487" y="-19648"/>
                  <a:pt x="843317" y="59508"/>
                  <a:pt x="977396" y="0"/>
                </a:cubicBezTo>
                <a:cubicBezTo>
                  <a:pt x="1111475" y="-59508"/>
                  <a:pt x="1322141" y="44297"/>
                  <a:pt x="1409700" y="0"/>
                </a:cubicBezTo>
                <a:cubicBezTo>
                  <a:pt x="1497259" y="-44297"/>
                  <a:pt x="1683388" y="40684"/>
                  <a:pt x="1898391" y="0"/>
                </a:cubicBezTo>
                <a:cubicBezTo>
                  <a:pt x="2113394" y="-40684"/>
                  <a:pt x="2183850" y="14286"/>
                  <a:pt x="2349490" y="0"/>
                </a:cubicBezTo>
                <a:cubicBezTo>
                  <a:pt x="2596815" y="-27357"/>
                  <a:pt x="2817877" y="219952"/>
                  <a:pt x="2819399" y="469909"/>
                </a:cubicBezTo>
                <a:cubicBezTo>
                  <a:pt x="2842080" y="711994"/>
                  <a:pt x="2793206" y="848681"/>
                  <a:pt x="2819399" y="991833"/>
                </a:cubicBezTo>
                <a:cubicBezTo>
                  <a:pt x="2845592" y="1134985"/>
                  <a:pt x="2775064" y="1404540"/>
                  <a:pt x="2819399" y="1537481"/>
                </a:cubicBezTo>
                <a:cubicBezTo>
                  <a:pt x="2863734" y="1670422"/>
                  <a:pt x="2784411" y="1884059"/>
                  <a:pt x="2819399" y="2059405"/>
                </a:cubicBezTo>
                <a:cubicBezTo>
                  <a:pt x="2854387" y="2234751"/>
                  <a:pt x="2796773" y="2657876"/>
                  <a:pt x="2819399" y="2842291"/>
                </a:cubicBezTo>
                <a:cubicBezTo>
                  <a:pt x="2790019" y="3037664"/>
                  <a:pt x="2613706" y="3317831"/>
                  <a:pt x="2349490" y="3312200"/>
                </a:cubicBezTo>
                <a:cubicBezTo>
                  <a:pt x="2109115" y="3370791"/>
                  <a:pt x="1977089" y="3293349"/>
                  <a:pt x="1860799" y="3312200"/>
                </a:cubicBezTo>
                <a:cubicBezTo>
                  <a:pt x="1744509" y="3331051"/>
                  <a:pt x="1526256" y="3254126"/>
                  <a:pt x="1372108" y="3312200"/>
                </a:cubicBezTo>
                <a:cubicBezTo>
                  <a:pt x="1217960" y="3370274"/>
                  <a:pt x="810557" y="3252536"/>
                  <a:pt x="469909" y="3312200"/>
                </a:cubicBezTo>
                <a:cubicBezTo>
                  <a:pt x="260216" y="3273533"/>
                  <a:pt x="-22890" y="3084085"/>
                  <a:pt x="0" y="2842291"/>
                </a:cubicBezTo>
                <a:cubicBezTo>
                  <a:pt x="-1499" y="2604043"/>
                  <a:pt x="57756" y="2547709"/>
                  <a:pt x="0" y="2296643"/>
                </a:cubicBezTo>
                <a:cubicBezTo>
                  <a:pt x="-57756" y="2045577"/>
                  <a:pt x="2115" y="1843496"/>
                  <a:pt x="0" y="1703548"/>
                </a:cubicBezTo>
                <a:cubicBezTo>
                  <a:pt x="-2115" y="1563600"/>
                  <a:pt x="13799" y="1305000"/>
                  <a:pt x="0" y="1063005"/>
                </a:cubicBezTo>
                <a:cubicBezTo>
                  <a:pt x="-13799" y="821010"/>
                  <a:pt x="9920" y="686636"/>
                  <a:pt x="0" y="469909"/>
                </a:cubicBezTo>
                <a:close/>
              </a:path>
            </a:pathLst>
          </a:custGeom>
          <a:solidFill>
            <a:srgbClr val="CCFFCC"/>
          </a:solidFill>
          <a:ln w="57150">
            <a:solidFill>
              <a:srgbClr val="00B050"/>
            </a:solidFill>
            <a:extLst>
              <a:ext uri="{C807C97D-BFC1-408E-A445-0C87EB9F89A2}">
                <ask:lineSketchStyleProps xmlns:ask="http://schemas.microsoft.com/office/drawing/2018/sketchyshapes" xmlns="" sd="3811622412">
                  <a:prstGeom prst="roundRect">
                    <a:avLst/>
                  </a:prstGeom>
                  <ask:type>
                    <ask:lineSketchScribble/>
                  </ask:type>
                </ask:lineSketchStyleProps>
              </a:ext>
            </a:extLst>
          </a:ln>
        </p:spPr>
        <p:txBody>
          <a:bodyPr wrap="square">
            <a:spAutoFit/>
          </a:bodyPr>
          <a:lstStyle/>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lạnh: </a:t>
            </a:r>
            <a:r>
              <a:rPr kumimoji="1" lang="vi-VN" altLang="zh-CN" sz="3200" dirty="0">
                <a:ln w="0"/>
                <a:effectLst>
                  <a:outerShdw blurRad="38100" dist="19050" dir="2700000" algn="tl" rotWithShape="0">
                    <a:schemeClr val="dk1">
                      <a:alpha val="40000"/>
                    </a:schemeClr>
                  </a:outerShdw>
                </a:effectLst>
                <a:latin typeface="Calibri"/>
                <a:cs typeface="HappyZcool-2016" charset="-122"/>
              </a:rPr>
              <a:t>hàn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ôn hòa: </a:t>
            </a:r>
            <a:r>
              <a:rPr kumimoji="1" lang="vi-VN" altLang="zh-CN" sz="3200" dirty="0">
                <a:ln w="0"/>
                <a:effectLst>
                  <a:outerShdw blurRad="38100" dist="19050" dir="2700000" algn="tl" rotWithShape="0">
                    <a:schemeClr val="dk1">
                      <a:alpha val="40000"/>
                    </a:schemeClr>
                  </a:outerShdw>
                </a:effectLst>
                <a:latin typeface="Calibri"/>
                <a:cs typeface="HappyZcool-2016" charset="-122"/>
              </a:rPr>
              <a:t>ôn đới;</a:t>
            </a:r>
            <a:endParaRPr kumimoji="1" lang="en-US" altLang="zh-CN" sz="3200" dirty="0">
              <a:ln w="0"/>
              <a:effectLst>
                <a:outerShdw blurRad="38100" dist="19050" dir="2700000" algn="tl" rotWithShape="0">
                  <a:schemeClr val="dk1">
                    <a:alpha val="40000"/>
                  </a:schemeClr>
                </a:outerShdw>
              </a:effectLst>
              <a:latin typeface="Calibri"/>
              <a:cs typeface="HappyZcool-2016" charset="-122"/>
            </a:endParaRPr>
          </a:p>
          <a:p>
            <a:pPr marL="457200" lvl="0" indent="-457200" algn="just" defTabSz="457200">
              <a:buFont typeface="Arial" panose="020B0604020202020204" pitchFamily="34" charset="0"/>
              <a:buChar char="•"/>
              <a:defRPr/>
            </a:pPr>
            <a:r>
              <a:rPr kumimoji="1" lang="vi-VN" altLang="zh-CN" sz="3200" b="1" dirty="0">
                <a:ln w="0"/>
                <a:solidFill>
                  <a:srgbClr val="FF0000"/>
                </a:solidFill>
                <a:effectLst>
                  <a:outerShdw blurRad="38100" dist="19050" dir="2700000" algn="tl" rotWithShape="0">
                    <a:schemeClr val="dk1">
                      <a:alpha val="40000"/>
                    </a:schemeClr>
                  </a:outerShdw>
                </a:effectLst>
                <a:latin typeface="Calibri"/>
                <a:cs typeface="HappyZcool-2016" charset="-122"/>
              </a:rPr>
              <a:t>Đới nóng: </a:t>
            </a:r>
            <a:r>
              <a:rPr kumimoji="1" lang="vi-VN" altLang="zh-CN" sz="3200" dirty="0">
                <a:ln w="0"/>
                <a:effectLst>
                  <a:outerShdw blurRad="38100" dist="19050" dir="2700000" algn="tl" rotWithShape="0">
                    <a:schemeClr val="dk1">
                      <a:alpha val="40000"/>
                    </a:schemeClr>
                  </a:outerShdw>
                </a:effectLst>
                <a:latin typeface="Calibri"/>
                <a:cs typeface="HappyZcool-2016" charset="-122"/>
              </a:rPr>
              <a:t>nhiệt đới.</a:t>
            </a:r>
            <a:endParaRPr kumimoji="1" lang="zh-CN" altLang="en-US" sz="3200" i="0" u="none" strike="noStrike" kern="1200" normalizeH="0" baseline="0" noProof="0" dirty="0">
              <a:ln w="0"/>
              <a:effectLst>
                <a:outerShdw blurRad="38100" dist="19050" dir="2700000" algn="tl" rotWithShape="0">
                  <a:schemeClr val="dk1">
                    <a:alpha val="40000"/>
                  </a:schemeClr>
                </a:outerShdw>
              </a:effectLst>
              <a:uLnTx/>
              <a:uFillTx/>
              <a:latin typeface="Calibri"/>
              <a:ea typeface="微软雅黑" panose="020B0503020204020204" pitchFamily="34" charset="-122"/>
              <a:cs typeface="HappyZcool-2016" charset="-122"/>
            </a:endParaRPr>
          </a:p>
        </p:txBody>
      </p:sp>
    </p:spTree>
    <p:extLst>
      <p:ext uri="{BB962C8B-B14F-4D97-AF65-F5344CB8AC3E}">
        <p14:creationId xmlns:p14="http://schemas.microsoft.com/office/powerpoint/2010/main" val="806116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683A9-1310-4517-83B9-92BD5C9646AF}"/>
              </a:ext>
            </a:extLst>
          </p:cNvPr>
          <p:cNvPicPr>
            <a:picLocks noChangeAspect="1"/>
          </p:cNvPicPr>
          <p:nvPr/>
        </p:nvPicPr>
        <p:blipFill>
          <a:blip r:embed="rId2"/>
          <a:stretch>
            <a:fillRect/>
          </a:stretch>
        </p:blipFill>
        <p:spPr>
          <a:xfrm>
            <a:off x="371474" y="1752600"/>
            <a:ext cx="4930211" cy="306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Speech Bubble: Rectangle with Corners Rounded 3">
            <a:extLst>
              <a:ext uri="{FF2B5EF4-FFF2-40B4-BE49-F238E27FC236}">
                <a16:creationId xmlns:a16="http://schemas.microsoft.com/office/drawing/2014/main" id="{164B3A94-30EF-444D-9399-2FD816AD0405}"/>
              </a:ext>
            </a:extLst>
          </p:cNvPr>
          <p:cNvSpPr/>
          <p:nvPr/>
        </p:nvSpPr>
        <p:spPr>
          <a:xfrm>
            <a:off x="5400675" y="914400"/>
            <a:ext cx="6115050" cy="2305050"/>
          </a:xfrm>
          <a:prstGeom prst="wedgeRoundRectCallout">
            <a:avLst>
              <a:gd name="adj1" fmla="val -51207"/>
              <a:gd name="adj2" fmla="val 63013"/>
              <a:gd name="adj3" fmla="val 16667"/>
            </a:avLst>
          </a:prstGeom>
          <a:solidFill>
            <a:schemeClr val="accent4">
              <a:lumMod val="20000"/>
              <a:lumOff val="80000"/>
            </a:schemeClr>
          </a:solidFill>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 </a:t>
            </a:r>
            <a:r>
              <a:rPr lang="vi-VN" sz="2800" b="1" i="1" dirty="0">
                <a:solidFill>
                  <a:srgbClr val="FF0000"/>
                </a:solidFill>
                <a:latin typeface="Cambria" panose="02040503050406030204" pitchFamily="18" charset="0"/>
                <a:ea typeface="Cambria" panose="02040503050406030204" pitchFamily="18" charset="0"/>
              </a:rPr>
              <a:t>Đới lạnh: </a:t>
            </a:r>
            <a:r>
              <a:rPr lang="vi-VN" sz="2800" dirty="0">
                <a:latin typeface="Cambria" panose="02040503050406030204" pitchFamily="18" charset="0"/>
                <a:ea typeface="Cambria" panose="02040503050406030204" pitchFamily="18" charset="0"/>
              </a:rPr>
              <a:t>đây là nơi lạnh quanh năm, ít có con người sinh sống. Chủ yếu là băng, nhiệt độ âm. Không có thực vật sinh sống, động vật chủ yếu là gấu bắc cực, chim cánh cụt,…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500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290</Words>
  <Application>Microsoft Office PowerPoint</Application>
  <PresentationFormat>Widescreen</PresentationFormat>
  <Paragraphs>27</Paragraphs>
  <Slides>13</Slides>
  <Notes>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微软雅黑</vt:lpstr>
      <vt:lpstr>宋体</vt:lpstr>
      <vt:lpstr>Arial</vt:lpstr>
      <vt:lpstr>Calibri</vt:lpstr>
      <vt:lpstr>Cambria</vt:lpstr>
      <vt:lpstr>等线</vt:lpstr>
      <vt:lpstr>HappyZcool-2016</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25</cp:revision>
  <dcterms:created xsi:type="dcterms:W3CDTF">2023-01-23T10:04:02Z</dcterms:created>
  <dcterms:modified xsi:type="dcterms:W3CDTF">2025-04-14T07:26:38Z</dcterms:modified>
</cp:coreProperties>
</file>