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6" r:id="rId3"/>
  </p:sldMasterIdLst>
  <p:notesMasterIdLst>
    <p:notesMasterId r:id="rId28"/>
  </p:notesMasterIdLst>
  <p:sldIdLst>
    <p:sldId id="283" r:id="rId4"/>
    <p:sldId id="284" r:id="rId5"/>
    <p:sldId id="285" r:id="rId6"/>
    <p:sldId id="319" r:id="rId7"/>
    <p:sldId id="259" r:id="rId8"/>
    <p:sldId id="320" r:id="rId9"/>
    <p:sldId id="312" r:id="rId10"/>
    <p:sldId id="293" r:id="rId11"/>
    <p:sldId id="306" r:id="rId12"/>
    <p:sldId id="307" r:id="rId13"/>
    <p:sldId id="295" r:id="rId14"/>
    <p:sldId id="298" r:id="rId15"/>
    <p:sldId id="299" r:id="rId16"/>
    <p:sldId id="300" r:id="rId17"/>
    <p:sldId id="301" r:id="rId18"/>
    <p:sldId id="310" r:id="rId19"/>
    <p:sldId id="294" r:id="rId20"/>
    <p:sldId id="302" r:id="rId21"/>
    <p:sldId id="308" r:id="rId22"/>
    <p:sldId id="309" r:id="rId23"/>
    <p:sldId id="304" r:id="rId24"/>
    <p:sldId id="303" r:id="rId25"/>
    <p:sldId id="311" r:id="rId26"/>
    <p:sldId id="296" r:id="rId27"/>
  </p:sldIdLst>
  <p:sldSz cx="12192000" cy="6858000"/>
  <p:notesSz cx="6858000" cy="9144000"/>
  <p:embeddedFontLst>
    <p:embeddedFont>
      <p:font typeface="Vogue-ExtraBold" panose="020B0500000000000000" charset="0"/>
      <p:regular r:id="rId29"/>
    </p:embeddedFont>
    <p:embeddedFont>
      <p:font typeface="Fredoka One" panose="020B0604020202020204" charset="0"/>
      <p:regular r:id="rId30"/>
    </p:embeddedFont>
    <p:embeddedFont>
      <p:font typeface="Calibri Light" panose="020F0302020204030204" pitchFamily="34" charset="0"/>
      <p:regular r:id="rId31"/>
      <p:italic r:id="rId32"/>
    </p:embeddedFont>
    <p:embeddedFont>
      <p:font typeface="SVN-Ready" panose="02040603050506020204" pitchFamily="18" charset="0"/>
      <p:regular r:id="rId33"/>
    </p:embeddedFon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9Slide07 HoneyCream" panose="020B0604020202020204" charset="0"/>
      <p:regular r:id="rId42"/>
    </p:embeddedFont>
    <p:embeddedFont>
      <p:font typeface="#9Slide07 Altus"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9326"/>
    <a:srgbClr val="F8E7D4"/>
    <a:srgbClr val="56A493"/>
    <a:srgbClr val="F54E14"/>
    <a:srgbClr val="F3D5B3"/>
    <a:srgbClr val="E9B375"/>
    <a:srgbClr val="FFFAEC"/>
    <a:srgbClr val="58A595"/>
    <a:srgbClr val="5AA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94660"/>
  </p:normalViewPr>
  <p:slideViewPr>
    <p:cSldViewPr snapToGrid="0">
      <p:cViewPr varScale="1">
        <p:scale>
          <a:sx n="61" d="100"/>
          <a:sy n="61" d="100"/>
        </p:scale>
        <p:origin x="10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78C9B-366E-4874-9C73-73A20D3D8D4B}"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99F96-437B-4676-B97D-9E3CA1A06E4E}" type="slidenum">
              <a:rPr lang="en-US" smtClean="0"/>
              <a:t>‹#›</a:t>
            </a:fld>
            <a:endParaRPr lang="en-US"/>
          </a:p>
        </p:txBody>
      </p:sp>
    </p:spTree>
    <p:extLst>
      <p:ext uri="{BB962C8B-B14F-4D97-AF65-F5344CB8AC3E}">
        <p14:creationId xmlns:p14="http://schemas.microsoft.com/office/powerpoint/2010/main" val="151440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Hướng dẫn: Nhấn vào đụn đất để đến câu hỏi, sau khi trả lời đúng, nhấn tiếp vào biểu tượng búp măng hiện lên đáp án quay lại màn hình chính của trò chơi.</a:t>
            </a:r>
          </a:p>
          <a:p>
            <a:pPr marL="158750" indent="0">
              <a:buNone/>
            </a:pPr>
            <a:r>
              <a:rPr lang="en-US"/>
              <a:t>Cre by: Diệu Hiền – Măng Non - 0905597492</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6BF1-DB3F-D258-1158-365C11A34B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C25FC1-B7C5-BC05-6227-2A0AE2B30B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6420F-CA1C-EB08-5918-42DB9006227B}"/>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5" name="Footer Placeholder 4">
            <a:extLst>
              <a:ext uri="{FF2B5EF4-FFF2-40B4-BE49-F238E27FC236}">
                <a16:creationId xmlns:a16="http://schemas.microsoft.com/office/drawing/2014/main" id="{C3C821E4-036A-C0C2-294B-B159ADCE7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279E3-0FC8-CA8D-7F49-51140FC3C4C3}"/>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44783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C7B8-47CF-B173-4E01-77FBA6DADD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22BEA-88FA-D461-5FEB-54A4E2494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222B1-0EB8-20AF-8E82-6D9673A46315}"/>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5" name="Footer Placeholder 4">
            <a:extLst>
              <a:ext uri="{FF2B5EF4-FFF2-40B4-BE49-F238E27FC236}">
                <a16:creationId xmlns:a16="http://schemas.microsoft.com/office/drawing/2014/main" id="{6EB1FC63-EFAA-F7E4-0A73-09939B3D1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D7DB2-4AA7-8AE2-388C-7FA1DC84ABDF}"/>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43135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68C85-1339-BAF2-A3DB-5451E229D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04BF68-492B-DF7A-6989-E1D6A7D52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4605D-81D9-2B42-4745-6EC4D8A8C144}"/>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5" name="Footer Placeholder 4">
            <a:extLst>
              <a:ext uri="{FF2B5EF4-FFF2-40B4-BE49-F238E27FC236}">
                <a16:creationId xmlns:a16="http://schemas.microsoft.com/office/drawing/2014/main" id="{8340B2A6-5D69-1020-9D2E-F38B3448A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9D85C-D5D8-1A29-BC9F-39C745A608D9}"/>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189888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5760325-C1D8-B41F-F07D-A63EBC093E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16BA25F-F43C-8E2B-9AE7-1B507F0749E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291D0C52-76BD-8516-E1F0-5F962B25F05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983AEC24-79F5-E07C-B6F8-293B30441D4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47B2FBE8-D43D-8736-9F47-4E43306B243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E53EBACE-FEA6-D987-DCD2-86710E7A7EC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CA1DD22-78D6-0B80-6F5F-BE227366704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BE2A9543-D04E-ACBD-2774-29ADAA044ED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0F45978E-3CB0-B6D6-D646-AB3B761C189C}"/>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B6CDD00B-44B6-4C80-10DE-C3922E5BD471}"/>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70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466DA14-BA98-33EA-8CFE-84ED322C2A3B}"/>
              </a:ext>
            </a:extLst>
          </p:cNvPr>
          <p:cNvSpPr/>
          <p:nvPr userDrawn="1"/>
        </p:nvSpPr>
        <p:spPr>
          <a:xfrm>
            <a:off x="533400" y="446314"/>
            <a:ext cx="11299371" cy="5812971"/>
          </a:xfrm>
          <a:prstGeom prst="roundRect">
            <a:avLst/>
          </a:prstGeom>
          <a:solidFill>
            <a:schemeClr val="bg1"/>
          </a:solidFill>
          <a:ln w="38100">
            <a:solidFill>
              <a:srgbClr val="E9B3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0483CC5-A6C7-0364-08A9-CD53E079867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6BB95997-0005-1A47-5A8A-87C900453D51}"/>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5" name="Picture 4">
            <a:extLst>
              <a:ext uri="{FF2B5EF4-FFF2-40B4-BE49-F238E27FC236}">
                <a16:creationId xmlns:a16="http://schemas.microsoft.com/office/drawing/2014/main" id="{05FA3575-C9AD-B3D4-E408-FFD9A759F3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BBC36BC9-5A1A-B33E-4414-399A885D62E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7" name="Picture 6">
            <a:extLst>
              <a:ext uri="{FF2B5EF4-FFF2-40B4-BE49-F238E27FC236}">
                <a16:creationId xmlns:a16="http://schemas.microsoft.com/office/drawing/2014/main" id="{AC0371D6-82C8-54CE-D4C4-835D41FBFAC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AA6C3C7E-71E4-7A60-CBCA-D974BDF074E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713B6C26-E65E-4393-0D27-DAC7E1996C4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0" name="Title 1">
            <a:extLst>
              <a:ext uri="{FF2B5EF4-FFF2-40B4-BE49-F238E27FC236}">
                <a16:creationId xmlns:a16="http://schemas.microsoft.com/office/drawing/2014/main" id="{110E5E41-8E92-D947-124F-4BCB88CDE80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1" name="Picture 10">
            <a:extLst>
              <a:ext uri="{FF2B5EF4-FFF2-40B4-BE49-F238E27FC236}">
                <a16:creationId xmlns:a16="http://schemas.microsoft.com/office/drawing/2014/main" id="{9AF44EBB-1F45-B0B3-A936-8F206BC4F2CF}"/>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2" name="Picture 11">
            <a:extLst>
              <a:ext uri="{FF2B5EF4-FFF2-40B4-BE49-F238E27FC236}">
                <a16:creationId xmlns:a16="http://schemas.microsoft.com/office/drawing/2014/main" id="{3B23FE45-130A-FE8B-76CC-95F392499DFD}"/>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58980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89483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0258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F30B-3583-E262-399A-43DFD9E14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67DED-046A-2182-2252-2212F9FDF7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EC5C2-E701-DCCE-C0AE-E486425D0DD5}"/>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5" name="Footer Placeholder 4">
            <a:extLst>
              <a:ext uri="{FF2B5EF4-FFF2-40B4-BE49-F238E27FC236}">
                <a16:creationId xmlns:a16="http://schemas.microsoft.com/office/drawing/2014/main" id="{CADB463E-3D8C-2A20-9B32-910AE99D7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1A6BE-3B1C-6913-A188-475DD70F8BEB}"/>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59897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CF8A0-95B5-066E-A489-13594A24A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F4B48-8306-1224-BE3A-FB0C4CE85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672-F348-A1F0-19F6-FAD57616381A}"/>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5" name="Footer Placeholder 4">
            <a:extLst>
              <a:ext uri="{FF2B5EF4-FFF2-40B4-BE49-F238E27FC236}">
                <a16:creationId xmlns:a16="http://schemas.microsoft.com/office/drawing/2014/main" id="{4910C6E4-DD16-6F8D-498E-51D8ABA25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F81DA-CFCC-F92A-54A4-3E3792E3F6C2}"/>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881149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B943-FD50-C0DF-6B9F-860863051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6C5F1-2AC9-3FE8-5411-766FE5EC0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1DD05-8782-92C5-CE77-2913741F8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605E9-195E-8FCC-2B1D-A751ACF2886A}"/>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6" name="Footer Placeholder 5">
            <a:extLst>
              <a:ext uri="{FF2B5EF4-FFF2-40B4-BE49-F238E27FC236}">
                <a16:creationId xmlns:a16="http://schemas.microsoft.com/office/drawing/2014/main" id="{64D30E16-A61B-90AC-E3C7-7148DC288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6F786-5F5D-C6FC-4BA4-9B0B7E580275}"/>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30031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BC49-3603-40DE-EF62-25F40E225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2C7CD7-BA5A-06CD-7823-EDDFBCDF73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22E639-59A6-FCDA-D60D-E85924DEDC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6762A-7C6A-0239-3B65-1A8672F63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DFC00-0E39-44A5-37D3-DD5A0F265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1CEC07-308E-E5BE-D692-EE0F92AB6947}"/>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8" name="Footer Placeholder 7">
            <a:extLst>
              <a:ext uri="{FF2B5EF4-FFF2-40B4-BE49-F238E27FC236}">
                <a16:creationId xmlns:a16="http://schemas.microsoft.com/office/drawing/2014/main" id="{9D4F46A2-CAAF-4B68-B20D-272AD18042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680A2-D002-1156-E2BA-D75BC2C747EA}"/>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04893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F5A3-676A-58C2-BD62-62AA55018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84D1C-061E-9DE6-8363-DD223365ABCA}"/>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4" name="Footer Placeholder 3">
            <a:extLst>
              <a:ext uri="{FF2B5EF4-FFF2-40B4-BE49-F238E27FC236}">
                <a16:creationId xmlns:a16="http://schemas.microsoft.com/office/drawing/2014/main" id="{433AE020-C372-1182-7BAB-3DD3DCE693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630EB-F8E8-2914-2C15-064E52B6421A}"/>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34731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9841B-3E3A-385C-E340-BAED971CC2C9}"/>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3" name="Footer Placeholder 2">
            <a:extLst>
              <a:ext uri="{FF2B5EF4-FFF2-40B4-BE49-F238E27FC236}">
                <a16:creationId xmlns:a16="http://schemas.microsoft.com/office/drawing/2014/main" id="{C5A17AF1-598B-8121-0439-BDBA66DE11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5B5E3-A055-1F60-32E9-F42DC76EC155}"/>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43817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250F-48E6-C4BC-4909-D419DBA55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16F7AB-3D96-3378-3E63-B16CD58DF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7EEE1F-9FB6-9177-0785-E8D913D34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0E1A7-074F-C980-E0CF-4CA3492FBC04}"/>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6" name="Footer Placeholder 5">
            <a:extLst>
              <a:ext uri="{FF2B5EF4-FFF2-40B4-BE49-F238E27FC236}">
                <a16:creationId xmlns:a16="http://schemas.microsoft.com/office/drawing/2014/main" id="{45BAF7CA-CCC0-87AC-C9A8-10FB3F6FA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F8889-455A-04B0-C80E-B8B4C01FEB24}"/>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103961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36A9-C1C4-FAEE-96F0-2E2A0B92F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A241AB-262A-9509-A716-7DEE2D7E6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55559E-5893-DFAD-6630-598870549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8AD20-FC81-F86E-3C95-D9CE0DE3DD04}"/>
              </a:ext>
            </a:extLst>
          </p:cNvPr>
          <p:cNvSpPr>
            <a:spLocks noGrp="1"/>
          </p:cNvSpPr>
          <p:nvPr>
            <p:ph type="dt" sz="half" idx="10"/>
          </p:nvPr>
        </p:nvSpPr>
        <p:spPr/>
        <p:txBody>
          <a:bodyPr/>
          <a:lstStyle/>
          <a:p>
            <a:fld id="{6A9B1BF8-1C3C-42B5-BD9E-4B860CDB93F7}" type="datetimeFigureOut">
              <a:rPr lang="en-US" smtClean="0"/>
              <a:t>3/12/2025</a:t>
            </a:fld>
            <a:endParaRPr lang="en-US"/>
          </a:p>
        </p:txBody>
      </p:sp>
      <p:sp>
        <p:nvSpPr>
          <p:cNvPr id="6" name="Footer Placeholder 5">
            <a:extLst>
              <a:ext uri="{FF2B5EF4-FFF2-40B4-BE49-F238E27FC236}">
                <a16:creationId xmlns:a16="http://schemas.microsoft.com/office/drawing/2014/main" id="{2D76869A-DE39-9BFD-153D-1D378064C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C5E5A6-0B03-F124-2E2C-4DC3E982331C}"/>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31645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8937A-E7DF-A721-B794-FF96F333F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13431A-F1CC-BD77-A49C-AA4AD63BD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018B0-A954-D558-78D3-D66C2A4348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B1BF8-1C3C-42B5-BD9E-4B860CDB93F7}" type="datetimeFigureOut">
              <a:rPr lang="en-US" smtClean="0"/>
              <a:t>3/12/2025</a:t>
            </a:fld>
            <a:endParaRPr lang="en-US"/>
          </a:p>
        </p:txBody>
      </p:sp>
      <p:sp>
        <p:nvSpPr>
          <p:cNvPr id="5" name="Footer Placeholder 4">
            <a:extLst>
              <a:ext uri="{FF2B5EF4-FFF2-40B4-BE49-F238E27FC236}">
                <a16:creationId xmlns:a16="http://schemas.microsoft.com/office/drawing/2014/main" id="{CD92CD17-E0F9-9991-F49C-A49FED50D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98158-CF40-1CA2-0391-8CF82B5BB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1CE24-6EB6-4631-B3C6-DFD6940EC000}" type="slidenum">
              <a:rPr lang="en-US" smtClean="0"/>
              <a:t>‹#›</a:t>
            </a:fld>
            <a:endParaRPr lang="en-US"/>
          </a:p>
        </p:txBody>
      </p:sp>
      <p:sp>
        <p:nvSpPr>
          <p:cNvPr id="7" name="TextBox 3">
            <a:extLst>
              <a:ext uri="{FF2B5EF4-FFF2-40B4-BE49-F238E27FC236}">
                <a16:creationId xmlns:a16="http://schemas.microsoft.com/office/drawing/2014/main" id="{E23D9535-5C0B-B0AB-3BB8-7C2E2528559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E8E3BA2C-55D7-89D4-08AC-21493C81FFE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9" name="Picture 8">
            <a:extLst>
              <a:ext uri="{FF2B5EF4-FFF2-40B4-BE49-F238E27FC236}">
                <a16:creationId xmlns:a16="http://schemas.microsoft.com/office/drawing/2014/main" id="{72D1669E-A809-D7B0-F418-A05898B937E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A82C1522-FE35-4A59-E366-660215C0FF5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98A2B05E-E08D-D92A-7319-286A582A301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CC9EE42-EEFE-F96F-FB2B-65271BC838A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1BF7B63-797F-F896-F240-3A583E5AE63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4" name="Title 1">
            <a:extLst>
              <a:ext uri="{FF2B5EF4-FFF2-40B4-BE49-F238E27FC236}">
                <a16:creationId xmlns:a16="http://schemas.microsoft.com/office/drawing/2014/main" id="{9FC0A3D1-51AD-CE74-17FC-9A3AC0D36E1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522564DD-4EEA-7525-00C5-0D31E9BA76CF}"/>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8765D1CE-1985-30A2-6451-DA619720349F}"/>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75296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48000" r="-4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1874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0" y="908614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4B714D5E-99F7-3526-2C4C-4E3C229FC647}"/>
              </a:ext>
            </a:extLst>
          </p:cNvPr>
          <p:cNvSpPr txBox="1">
            <a:spLocks/>
          </p:cNvSpPr>
          <p:nvPr userDrawn="1"/>
        </p:nvSpPr>
        <p:spPr>
          <a:xfrm>
            <a:off x="-2740886" y="2622517"/>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accent6">
                    <a:lumMod val="50000"/>
                  </a:schemeClr>
                </a:solidFill>
                <a:latin typeface="#9Slide07 Altus" pitchFamily="2" charset="0"/>
              </a:rPr>
              <a:t>By DIỆU HIỀN</a:t>
            </a:r>
            <a:endParaRPr lang="en-US" sz="24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2"/>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8" y="31562422"/>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7"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itle 1">
            <a:extLst>
              <a:ext uri="{FF2B5EF4-FFF2-40B4-BE49-F238E27FC236}">
                <a16:creationId xmlns:a16="http://schemas.microsoft.com/office/drawing/2014/main" id="{FE30EDD2-38BF-A939-1F41-DE853FDC906C}"/>
              </a:ext>
            </a:extLst>
          </p:cNvPr>
          <p:cNvSpPr txBox="1">
            <a:spLocks/>
          </p:cNvSpPr>
          <p:nvPr userDrawn="1"/>
        </p:nvSpPr>
        <p:spPr>
          <a:xfrm>
            <a:off x="3686688" y="9459073"/>
            <a:ext cx="5416208"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92D050"/>
                </a:solidFill>
                <a:latin typeface="#9Slide07 Altus" pitchFamily="2" charset="0"/>
              </a:rPr>
              <a:t>Bản quyền của Măng Non</a:t>
            </a:r>
            <a:endParaRPr lang="en-US" sz="4267" b="0" dirty="0">
              <a:solidFill>
                <a:srgbClr val="92D050"/>
              </a:solidFill>
              <a:latin typeface="#9Slide07 Altus" pitchFamily="2" charset="0"/>
            </a:endParaRPr>
          </a:p>
        </p:txBody>
      </p:sp>
    </p:spTree>
    <p:extLst>
      <p:ext uri="{BB962C8B-B14F-4D97-AF65-F5344CB8AC3E}">
        <p14:creationId xmlns:p14="http://schemas.microsoft.com/office/powerpoint/2010/main" val="359052723"/>
      </p:ext>
    </p:extLst>
  </p:cSld>
  <p:clrMap bg1="lt1" tx1="dk1" bg2="dk2" tx2="lt2" accent1="accent1" accent2="accent2" accent3="accent3" accent4="accent4" accent5="accent5" accent6="accent6" hlink="hlink" folHlink="folHlink"/>
  <p:sldLayoutIdLst>
    <p:sldLayoutId id="2147483677" r:id="rId1"/>
    <p:sldLayoutId id="214748367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slide" Target="slide6.xml"/><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2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2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audio" Target="../media/audio2.wav"/><Relationship Id="rId1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24.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15.xml"/><Relationship Id="rId7" Type="http://schemas.openxmlformats.org/officeDocument/2006/relationships/image" Target="../media/image23.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notesSlide" Target="../notesSlides/notesSlide4.xml"/><Relationship Id="rId9" Type="http://schemas.openxmlformats.org/officeDocument/2006/relationships/image" Target="../media/image25.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133113" y="713019"/>
            <a:ext cx="9400879" cy="5363689"/>
          </a:xfrm>
          <a:prstGeom prst="rect">
            <a:avLst/>
          </a:prstGeom>
        </p:spPr>
      </p:pic>
      <p:grpSp>
        <p:nvGrpSpPr>
          <p:cNvPr id="2" name="Group 1">
            <a:extLst>
              <a:ext uri="{FF2B5EF4-FFF2-40B4-BE49-F238E27FC236}">
                <a16:creationId xmlns:a16="http://schemas.microsoft.com/office/drawing/2014/main" id="{7390E35D-B892-1A1D-F2D9-32E175BF936E}"/>
              </a:ext>
            </a:extLst>
          </p:cNvPr>
          <p:cNvGrpSpPr/>
          <p:nvPr/>
        </p:nvGrpSpPr>
        <p:grpSpPr>
          <a:xfrm>
            <a:off x="1532665" y="1143106"/>
            <a:ext cx="8601774" cy="4139954"/>
            <a:chOff x="1532665" y="1143106"/>
            <a:chExt cx="8601774" cy="4139954"/>
          </a:xfrm>
        </p:grpSpPr>
        <p:sp>
          <p:nvSpPr>
            <p:cNvPr id="9" name="文本框 8">
              <a:extLst>
                <a:ext uri="{FF2B5EF4-FFF2-40B4-BE49-F238E27FC236}">
                  <a16:creationId xmlns:a16="http://schemas.microsoft.com/office/drawing/2014/main" id="{22678193-AB85-4AAB-8D8C-72F428BF7785}"/>
                </a:ext>
              </a:extLst>
            </p:cNvPr>
            <p:cNvSpPr txBox="1"/>
            <p:nvPr/>
          </p:nvSpPr>
          <p:spPr>
            <a:xfrm>
              <a:off x="5277107" y="3716622"/>
              <a:ext cx="12079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2</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3" name="Group 12">
              <a:extLst>
                <a:ext uri="{FF2B5EF4-FFF2-40B4-BE49-F238E27FC236}">
                  <a16:creationId xmlns:a16="http://schemas.microsoft.com/office/drawing/2014/main" id="{EC0210F4-4A58-ECD6-9F06-4A173271D412}"/>
                </a:ext>
              </a:extLst>
            </p:cNvPr>
            <p:cNvGrpSpPr/>
            <p:nvPr/>
          </p:nvGrpSpPr>
          <p:grpSpPr>
            <a:xfrm>
              <a:off x="1532665" y="1143106"/>
              <a:ext cx="8601774" cy="4139954"/>
              <a:chOff x="1464664" y="1953560"/>
              <a:chExt cx="8601774" cy="3915960"/>
            </a:xfrm>
          </p:grpSpPr>
          <p:pic>
            <p:nvPicPr>
              <p:cNvPr id="10" name="图片 9">
                <a:extLst>
                  <a:ext uri="{FF2B5EF4-FFF2-40B4-BE49-F238E27FC236}">
                    <a16:creationId xmlns:a16="http://schemas.microsoft.com/office/drawing/2014/main" id="{EFC4F1CD-48B6-4BC4-A41F-3D9808E95AA0}"/>
                  </a:ext>
                </a:extLst>
              </p:cNvPr>
              <p:cNvPicPr>
                <a:picLocks noChangeAspect="1"/>
              </p:cNvPicPr>
              <p:nvPr/>
            </p:nvPicPr>
            <p:blipFill rotWithShape="1">
              <a:blip r:embed="rId3">
                <a:extLst>
                  <a:ext uri="{28A0092B-C50C-407E-A947-70E740481C1C}">
                    <a14:useLocalDpi xmlns:a14="http://schemas.microsoft.com/office/drawing/2010/main" val="0"/>
                  </a:ext>
                </a:extLst>
              </a:blip>
              <a:srcRect l="23829" t="8955" r="21867" b="17316"/>
              <a:stretch/>
            </p:blipFill>
            <p:spPr>
              <a:xfrm>
                <a:off x="1464664" y="1953560"/>
                <a:ext cx="8601774" cy="3915960"/>
              </a:xfrm>
              <a:prstGeom prst="rect">
                <a:avLst/>
              </a:prstGeom>
            </p:spPr>
          </p:pic>
          <p:sp>
            <p:nvSpPr>
              <p:cNvPr id="11" name="Rectangle 10">
                <a:extLst>
                  <a:ext uri="{FF2B5EF4-FFF2-40B4-BE49-F238E27FC236}">
                    <a16:creationId xmlns:a16="http://schemas.microsoft.com/office/drawing/2014/main" id="{4D61F532-F0B7-FE97-A56A-662B5141B7C7}"/>
                  </a:ext>
                </a:extLst>
              </p:cNvPr>
              <p:cNvSpPr/>
              <p:nvPr/>
            </p:nvSpPr>
            <p:spPr>
              <a:xfrm>
                <a:off x="7413171" y="3141378"/>
                <a:ext cx="1023258" cy="446774"/>
              </a:xfrm>
              <a:prstGeom prst="rect">
                <a:avLst/>
              </a:prstGeom>
              <a:solidFill>
                <a:srgbClr val="56A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1DF569-B2A3-14E8-3E4A-73C20FB51398}"/>
                  </a:ext>
                </a:extLst>
              </p:cNvPr>
              <p:cNvSpPr/>
              <p:nvPr/>
            </p:nvSpPr>
            <p:spPr>
              <a:xfrm>
                <a:off x="3255769" y="3141378"/>
                <a:ext cx="1023258" cy="446774"/>
              </a:xfrm>
              <a:prstGeom prst="rect">
                <a:avLst/>
              </a:prstGeom>
              <a:solidFill>
                <a:srgbClr val="56A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7544650" y="1988917"/>
            <a:ext cx="4928886" cy="4869084"/>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0" y="3588153"/>
            <a:ext cx="4652937" cy="3269848"/>
          </a:xfrm>
          <a:prstGeom prst="rect">
            <a:avLst/>
          </a:prstGeom>
        </p:spPr>
      </p:pic>
      <p:pic>
        <p:nvPicPr>
          <p:cNvPr id="3" name="Picture 2">
            <a:extLst>
              <a:ext uri="{FF2B5EF4-FFF2-40B4-BE49-F238E27FC236}">
                <a16:creationId xmlns:a16="http://schemas.microsoft.com/office/drawing/2014/main" id="{700FB7D3-E58E-4C96-A7BF-D2BEABAE0F91}"/>
              </a:ext>
            </a:extLst>
          </p:cNvPr>
          <p:cNvPicPr>
            <a:picLocks noChangeAspect="1"/>
          </p:cNvPicPr>
          <p:nvPr/>
        </p:nvPicPr>
        <p:blipFill rotWithShape="1">
          <a:blip r:embed="rId5"/>
          <a:srcRect b="20154"/>
          <a:stretch/>
        </p:blipFill>
        <p:spPr>
          <a:xfrm>
            <a:off x="2777924" y="1185729"/>
            <a:ext cx="6206266" cy="2477729"/>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CCAB0A-3627-5B6C-3BFD-726F2A1F8E0D}"/>
              </a:ext>
            </a:extLst>
          </p:cNvPr>
          <p:cNvPicPr>
            <a:picLocks noChangeAspect="1"/>
          </p:cNvPicPr>
          <p:nvPr/>
        </p:nvPicPr>
        <p:blipFill rotWithShape="1">
          <a:blip r:embed="rId2"/>
          <a:srcRect l="8305" t="29819" r="8111" b="17818"/>
          <a:stretch/>
        </p:blipFill>
        <p:spPr>
          <a:xfrm>
            <a:off x="765660" y="1668780"/>
            <a:ext cx="5058790" cy="3169227"/>
          </a:xfrm>
          <a:prstGeom prst="rect">
            <a:avLst/>
          </a:prstGeom>
        </p:spPr>
      </p:pic>
      <p:grpSp>
        <p:nvGrpSpPr>
          <p:cNvPr id="6" name="Group 5">
            <a:extLst>
              <a:ext uri="{FF2B5EF4-FFF2-40B4-BE49-F238E27FC236}">
                <a16:creationId xmlns:a16="http://schemas.microsoft.com/office/drawing/2014/main" id="{5A1B5E94-05C0-3DBC-DB60-03BFA0B7AE3E}"/>
              </a:ext>
            </a:extLst>
          </p:cNvPr>
          <p:cNvGrpSpPr/>
          <p:nvPr/>
        </p:nvGrpSpPr>
        <p:grpSpPr>
          <a:xfrm>
            <a:off x="6096000" y="1127933"/>
            <a:ext cx="5336769" cy="4250919"/>
            <a:chOff x="9075816" y="675400"/>
            <a:chExt cx="8573471" cy="1183504"/>
          </a:xfrm>
        </p:grpSpPr>
        <p:sp>
          <p:nvSpPr>
            <p:cNvPr id="7" name="Rectangle: Rounded Corners 6">
              <a:extLst>
                <a:ext uri="{FF2B5EF4-FFF2-40B4-BE49-F238E27FC236}">
                  <a16:creationId xmlns:a16="http://schemas.microsoft.com/office/drawing/2014/main" id="{34313B1E-6F18-6547-1D67-56D10413DFB0}"/>
                </a:ext>
              </a:extLst>
            </p:cNvPr>
            <p:cNvSpPr/>
            <p:nvPr/>
          </p:nvSpPr>
          <p:spPr>
            <a:xfrm>
              <a:off x="9075816" y="675400"/>
              <a:ext cx="8573471" cy="1183504"/>
            </a:xfrm>
            <a:prstGeom prst="roundRect">
              <a:avLst>
                <a:gd name="adj" fmla="val 13991"/>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2CDEFA-E4B6-7828-408F-411029AB79B9}"/>
                </a:ext>
              </a:extLst>
            </p:cNvPr>
            <p:cNvSpPr txBox="1"/>
            <p:nvPr/>
          </p:nvSpPr>
          <p:spPr>
            <a:xfrm>
              <a:off x="9396317" y="710459"/>
              <a:ext cx="7932467" cy="1105382"/>
            </a:xfrm>
            <a:prstGeom prst="rect">
              <a:avLst/>
            </a:prstGeom>
            <a:noFill/>
          </p:spPr>
          <p:txBody>
            <a:bodyPr wrap="square" rtlCol="0">
              <a:spAutoFit/>
            </a:bodyPr>
            <a:lstStyle/>
            <a:p>
              <a:pPr algn="just"/>
              <a:r>
                <a:rPr lang="en-US" sz="3600" b="1" dirty="0">
                  <a:solidFill>
                    <a:prstClr val="black"/>
                  </a:solidFill>
                  <a:latin typeface="Cambria" panose="02040503050406030204" pitchFamily="18" charset="0"/>
                </a:rPr>
                <a:t>  Khi </a:t>
              </a:r>
              <a:r>
                <a:rPr lang="en-US" sz="3600" b="1" dirty="0" err="1">
                  <a:solidFill>
                    <a:prstClr val="black"/>
                  </a:solidFill>
                  <a:latin typeface="Cambria" panose="02040503050406030204" pitchFamily="18" charset="0"/>
                </a:rPr>
                <a:t>gặp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một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bất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ngờ</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tự</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động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ứng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rất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nhanh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Những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ứng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như</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vậy</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gọi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xạ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Tủy</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khiển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xạ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này</a:t>
              </a:r>
              <a:r>
                <a:rPr lang="en-US" sz="3600" b="1" dirty="0">
                  <a:solidFill>
                    <a:prstClr val="black"/>
                  </a:solidFill>
                  <a:latin typeface="Cambria" panose="02040503050406030204" pitchFamily="18" charset="0"/>
                </a:rPr>
                <a:t>.</a:t>
              </a:r>
              <a:endParaRPr lang="vi-VN" sz="36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79572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F993CD-DC2C-41E0-3DEF-1715AE483CD0}"/>
              </a:ext>
            </a:extLst>
          </p:cNvPr>
          <p:cNvGrpSpPr/>
          <p:nvPr/>
        </p:nvGrpSpPr>
        <p:grpSpPr>
          <a:xfrm>
            <a:off x="836813" y="663131"/>
            <a:ext cx="10781390" cy="1569660"/>
            <a:chOff x="637308" y="613255"/>
            <a:chExt cx="10781390" cy="1569660"/>
          </a:xfrm>
        </p:grpSpPr>
        <p:sp>
          <p:nvSpPr>
            <p:cNvPr id="4" name="Rectangle: Rounded Corners 3">
              <a:extLst>
                <a:ext uri="{FF2B5EF4-FFF2-40B4-BE49-F238E27FC236}">
                  <a16:creationId xmlns:a16="http://schemas.microsoft.com/office/drawing/2014/main" id="{06B53AAC-0ABC-96E2-6FDF-6DC995F7C3F9}"/>
                </a:ext>
              </a:extLst>
            </p:cNvPr>
            <p:cNvSpPr/>
            <p:nvPr/>
          </p:nvSpPr>
          <p:spPr>
            <a:xfrm>
              <a:off x="637308" y="705638"/>
              <a:ext cx="10781390" cy="1477277"/>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C05AEE-AACB-EE14-7922-5368BAEA0302}"/>
                </a:ext>
              </a:extLst>
            </p:cNvPr>
            <p:cNvSpPr txBox="1"/>
            <p:nvPr/>
          </p:nvSpPr>
          <p:spPr>
            <a:xfrm>
              <a:off x="773301" y="613255"/>
              <a:ext cx="10645397" cy="1569660"/>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Quan sát hình và cho biết các bạn phản ứng như thế nào trong các tình huống dưới đây? Bộ phận nào của cơ quan thần kinh giúp các bạn phản ứng như vậy?</a:t>
              </a:r>
            </a:p>
          </p:txBody>
        </p:sp>
      </p:grpSp>
      <p:grpSp>
        <p:nvGrpSpPr>
          <p:cNvPr id="10" name="Group 9">
            <a:extLst>
              <a:ext uri="{FF2B5EF4-FFF2-40B4-BE49-F238E27FC236}">
                <a16:creationId xmlns:a16="http://schemas.microsoft.com/office/drawing/2014/main" id="{208FA3AA-49FA-3AD4-41DB-70226C8C5BDA}"/>
              </a:ext>
            </a:extLst>
          </p:cNvPr>
          <p:cNvGrpSpPr/>
          <p:nvPr/>
        </p:nvGrpSpPr>
        <p:grpSpPr>
          <a:xfrm>
            <a:off x="836813" y="2421195"/>
            <a:ext cx="10518374" cy="3773674"/>
            <a:chOff x="836813" y="2421195"/>
            <a:chExt cx="10518374" cy="3773674"/>
          </a:xfrm>
        </p:grpSpPr>
        <p:pic>
          <p:nvPicPr>
            <p:cNvPr id="7" name="Picture 6">
              <a:extLst>
                <a:ext uri="{FF2B5EF4-FFF2-40B4-BE49-F238E27FC236}">
                  <a16:creationId xmlns:a16="http://schemas.microsoft.com/office/drawing/2014/main" id="{779C4FEB-0020-D0F4-1CC9-9B4585DAB3F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813" y="2421195"/>
              <a:ext cx="3649070" cy="3681291"/>
            </a:xfrm>
            <a:prstGeom prst="rect">
              <a:avLst/>
            </a:prstGeom>
          </p:spPr>
        </p:pic>
        <p:pic>
          <p:nvPicPr>
            <p:cNvPr id="9" name="Picture 8">
              <a:extLst>
                <a:ext uri="{FF2B5EF4-FFF2-40B4-BE49-F238E27FC236}">
                  <a16:creationId xmlns:a16="http://schemas.microsoft.com/office/drawing/2014/main" id="{8332A584-E3A4-62B6-1AAC-BDDA18814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500" y="2525394"/>
              <a:ext cx="6849687" cy="3669475"/>
            </a:xfrm>
            <a:prstGeom prst="rect">
              <a:avLst/>
            </a:prstGeom>
          </p:spPr>
        </p:pic>
      </p:grpSp>
    </p:spTree>
    <p:extLst>
      <p:ext uri="{BB962C8B-B14F-4D97-AF65-F5344CB8AC3E}">
        <p14:creationId xmlns:p14="http://schemas.microsoft.com/office/powerpoint/2010/main" val="195397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38FF2-D391-F68F-BC67-FDB2B1754B7F}"/>
              </a:ext>
            </a:extLst>
          </p:cNvPr>
          <p:cNvPicPr>
            <a:picLocks noChangeAspect="1"/>
          </p:cNvPicPr>
          <p:nvPr/>
        </p:nvPicPr>
        <p:blipFill>
          <a:blip r:embed="rId2"/>
          <a:stretch>
            <a:fillRect/>
          </a:stretch>
        </p:blipFill>
        <p:spPr>
          <a:xfrm>
            <a:off x="6096000" y="610006"/>
            <a:ext cx="5228586" cy="5272229"/>
          </a:xfrm>
          <a:prstGeom prst="rect">
            <a:avLst/>
          </a:prstGeom>
        </p:spPr>
      </p:pic>
      <p:grpSp>
        <p:nvGrpSpPr>
          <p:cNvPr id="3" name="Group 2">
            <a:extLst>
              <a:ext uri="{FF2B5EF4-FFF2-40B4-BE49-F238E27FC236}">
                <a16:creationId xmlns:a16="http://schemas.microsoft.com/office/drawing/2014/main" id="{35A4F206-9B9F-E507-CB2B-E348E53B1A92}"/>
              </a:ext>
            </a:extLst>
          </p:cNvPr>
          <p:cNvGrpSpPr/>
          <p:nvPr/>
        </p:nvGrpSpPr>
        <p:grpSpPr>
          <a:xfrm>
            <a:off x="705305" y="2543693"/>
            <a:ext cx="5228586" cy="2028305"/>
            <a:chOff x="637308" y="1224090"/>
            <a:chExt cx="10781390" cy="646280"/>
          </a:xfrm>
        </p:grpSpPr>
        <p:sp>
          <p:nvSpPr>
            <p:cNvPr id="4" name="Rectangle: Rounded Corners 3">
              <a:extLst>
                <a:ext uri="{FF2B5EF4-FFF2-40B4-BE49-F238E27FC236}">
                  <a16:creationId xmlns:a16="http://schemas.microsoft.com/office/drawing/2014/main" id="{A4C74F4C-0898-58A0-523D-F7DA2E6C0B37}"/>
                </a:ext>
              </a:extLst>
            </p:cNvPr>
            <p:cNvSpPr/>
            <p:nvPr/>
          </p:nvSpPr>
          <p:spPr>
            <a:xfrm>
              <a:off x="637308" y="1224090"/>
              <a:ext cx="10781390" cy="646280"/>
            </a:xfrm>
            <a:prstGeom prst="roundRect">
              <a:avLst>
                <a:gd name="adj" fmla="val 25023"/>
              </a:avLst>
            </a:prstGeom>
            <a:solidFill>
              <a:srgbClr val="F8E7D4"/>
            </a:solidFill>
            <a:ln w="38100">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3641CA-3A38-5310-BE4A-57A23EED7BC5}"/>
                </a:ext>
              </a:extLst>
            </p:cNvPr>
            <p:cNvSpPr txBox="1"/>
            <p:nvPr/>
          </p:nvSpPr>
          <p:spPr>
            <a:xfrm>
              <a:off x="637308" y="1307211"/>
              <a:ext cx="10645396" cy="500142"/>
            </a:xfrm>
            <a:prstGeom prst="rect">
              <a:avLst/>
            </a:prstGeom>
            <a:noFill/>
          </p:spPr>
          <p:txBody>
            <a:bodyPr wrap="square" rtlCol="0">
              <a:spAutoFit/>
            </a:bodyPr>
            <a:lstStyle/>
            <a:p>
              <a:pPr algn="ctr"/>
              <a:r>
                <a:rPr lang="en-US" sz="3200" b="1" dirty="0">
                  <a:solidFill>
                    <a:prstClr val="black"/>
                  </a:solidFill>
                  <a:latin typeface="Cambria" panose="02040503050406030204" pitchFamily="18" charset="0"/>
                </a:rPr>
                <a:t>Khi </a:t>
              </a:r>
              <a:r>
                <a:rPr lang="en-US" sz="3200" b="1" dirty="0" err="1">
                  <a:solidFill>
                    <a:prstClr val="black"/>
                  </a:solidFill>
                  <a:latin typeface="Cambria" panose="02040503050406030204" pitchFamily="18" charset="0"/>
                </a:rPr>
                <a:t>có</a:t>
              </a:r>
              <a:r>
                <a:rPr lang="en-US" sz="3200" b="1" dirty="0">
                  <a:solidFill>
                    <a:prstClr val="black"/>
                  </a:solidFill>
                  <a:latin typeface="Cambria" panose="02040503050406030204" pitchFamily="18" charset="0"/>
                </a:rPr>
                <a:t> con </a:t>
              </a:r>
              <a:r>
                <a:rPr lang="en-US" sz="3200" b="1" dirty="0" err="1">
                  <a:solidFill>
                    <a:prstClr val="black"/>
                  </a:solidFill>
                  <a:latin typeface="Cambria" panose="02040503050406030204" pitchFamily="18" charset="0"/>
                </a:rPr>
                <a:t>ong</a:t>
              </a:r>
              <a:r>
                <a:rPr lang="en-US" sz="3200" b="1" dirty="0">
                  <a:solidFill>
                    <a:prstClr val="black"/>
                  </a:solidFill>
                  <a:latin typeface="Cambria" panose="02040503050406030204" pitchFamily="18" charset="0"/>
                </a:rPr>
                <a:t> bay </a:t>
              </a:r>
              <a:r>
                <a:rPr lang="en-US" sz="3200" b="1" dirty="0" err="1">
                  <a:solidFill>
                    <a:prstClr val="black"/>
                  </a:solidFill>
                  <a:latin typeface="Cambria" panose="02040503050406030204" pitchFamily="18" charset="0"/>
                </a:rPr>
                <a:t>đến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thì</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nữ</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sẽ</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nháy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mắt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đưa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tay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lên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mắt</a:t>
              </a:r>
              <a:r>
                <a:rPr lang="en-US" sz="3200" b="1" dirty="0">
                  <a:solidFill>
                    <a:prstClr val="black"/>
                  </a:solidFill>
                  <a:latin typeface="Cambria" panose="02040503050406030204" pitchFamily="18" charset="0"/>
                </a:rPr>
                <a:t>. </a:t>
              </a:r>
              <a:endParaRPr lang="vi-VN" sz="32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13910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503C8-F895-4FBD-6C74-EB5726167EF9}"/>
              </a:ext>
            </a:extLst>
          </p:cNvPr>
          <p:cNvPicPr>
            <a:picLocks noChangeAspect="1"/>
          </p:cNvPicPr>
          <p:nvPr/>
        </p:nvPicPr>
        <p:blipFill rotWithShape="1">
          <a:blip r:embed="rId2">
            <a:extLst>
              <a:ext uri="{28A0092B-C50C-407E-A947-70E740481C1C}">
                <a14:useLocalDpi xmlns:a14="http://schemas.microsoft.com/office/drawing/2010/main" val="0"/>
              </a:ext>
            </a:extLst>
          </a:blip>
          <a:srcRect t="499" r="49514"/>
          <a:stretch/>
        </p:blipFill>
        <p:spPr>
          <a:xfrm>
            <a:off x="1215103" y="673102"/>
            <a:ext cx="4239489" cy="4476200"/>
          </a:xfrm>
          <a:prstGeom prst="rect">
            <a:avLst/>
          </a:prstGeom>
        </p:spPr>
      </p:pic>
      <p:pic>
        <p:nvPicPr>
          <p:cNvPr id="3" name="Picture 2">
            <a:extLst>
              <a:ext uri="{FF2B5EF4-FFF2-40B4-BE49-F238E27FC236}">
                <a16:creationId xmlns:a16="http://schemas.microsoft.com/office/drawing/2014/main" id="{F6A22475-43EF-F97E-D754-AE6E970BB7E8}"/>
              </a:ext>
            </a:extLst>
          </p:cNvPr>
          <p:cNvPicPr>
            <a:picLocks noChangeAspect="1"/>
          </p:cNvPicPr>
          <p:nvPr/>
        </p:nvPicPr>
        <p:blipFill rotWithShape="1">
          <a:blip r:embed="rId2">
            <a:extLst>
              <a:ext uri="{28A0092B-C50C-407E-A947-70E740481C1C}">
                <a14:useLocalDpi xmlns:a14="http://schemas.microsoft.com/office/drawing/2010/main" val="0"/>
              </a:ext>
            </a:extLst>
          </a:blip>
          <a:srcRect l="49892" r="-378" b="499"/>
          <a:stretch/>
        </p:blipFill>
        <p:spPr>
          <a:xfrm>
            <a:off x="6885709" y="642194"/>
            <a:ext cx="4239489" cy="4476200"/>
          </a:xfrm>
          <a:prstGeom prst="rect">
            <a:avLst/>
          </a:prstGeom>
        </p:spPr>
      </p:pic>
      <p:grpSp>
        <p:nvGrpSpPr>
          <p:cNvPr id="4" name="Group 3">
            <a:extLst>
              <a:ext uri="{FF2B5EF4-FFF2-40B4-BE49-F238E27FC236}">
                <a16:creationId xmlns:a16="http://schemas.microsoft.com/office/drawing/2014/main" id="{01B72028-4B44-B8A6-8702-93B7AA79CCE5}"/>
              </a:ext>
            </a:extLst>
          </p:cNvPr>
          <p:cNvGrpSpPr/>
          <p:nvPr/>
        </p:nvGrpSpPr>
        <p:grpSpPr>
          <a:xfrm>
            <a:off x="1036319" y="5024780"/>
            <a:ext cx="4587179" cy="1077219"/>
            <a:chOff x="637308" y="1307211"/>
            <a:chExt cx="8217635" cy="477138"/>
          </a:xfrm>
        </p:grpSpPr>
        <p:sp>
          <p:nvSpPr>
            <p:cNvPr id="5" name="Rectangle: Rounded Corners 4">
              <a:extLst>
                <a:ext uri="{FF2B5EF4-FFF2-40B4-BE49-F238E27FC236}">
                  <a16:creationId xmlns:a16="http://schemas.microsoft.com/office/drawing/2014/main" id="{73FB4F1A-FBAD-DFA2-9553-344ABEA1EFB7}"/>
                </a:ext>
              </a:extLst>
            </p:cNvPr>
            <p:cNvSpPr/>
            <p:nvPr/>
          </p:nvSpPr>
          <p:spPr>
            <a:xfrm>
              <a:off x="637308" y="1307211"/>
              <a:ext cx="8217635" cy="477138"/>
            </a:xfrm>
            <a:prstGeom prst="roundRect">
              <a:avLst>
                <a:gd name="adj" fmla="val 25023"/>
              </a:avLst>
            </a:prstGeom>
            <a:solidFill>
              <a:srgbClr val="F8E7D4"/>
            </a:solidFill>
            <a:ln w="38100">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4B9B6C-C4C7-604A-5426-458084475A9A}"/>
                </a:ext>
              </a:extLst>
            </p:cNvPr>
            <p:cNvSpPr txBox="1"/>
            <p:nvPr/>
          </p:nvSpPr>
          <p:spPr>
            <a:xfrm>
              <a:off x="637308" y="1307211"/>
              <a:ext cx="8217634" cy="477138"/>
            </a:xfrm>
            <a:prstGeom prst="rect">
              <a:avLst/>
            </a:prstGeom>
            <a:noFill/>
          </p:spPr>
          <p:txBody>
            <a:bodyPr wrap="square" rtlCol="0">
              <a:spAutoFit/>
            </a:bodyPr>
            <a:lstStyle/>
            <a:p>
              <a:pPr algn="ct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nữ</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sẽ</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kêu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lên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rụt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tay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lại</a:t>
              </a:r>
              <a:endParaRPr lang="vi-VN" sz="3200" b="1" dirty="0">
                <a:solidFill>
                  <a:prstClr val="black"/>
                </a:solidFill>
                <a:latin typeface="Cambria" panose="02040503050406030204" pitchFamily="18" charset="0"/>
              </a:endParaRPr>
            </a:p>
          </p:txBody>
        </p:sp>
      </p:grpSp>
      <p:grpSp>
        <p:nvGrpSpPr>
          <p:cNvPr id="7" name="Group 6">
            <a:extLst>
              <a:ext uri="{FF2B5EF4-FFF2-40B4-BE49-F238E27FC236}">
                <a16:creationId xmlns:a16="http://schemas.microsoft.com/office/drawing/2014/main" id="{82E6E294-5D4A-5584-D7CB-12DAA4B38AF0}"/>
              </a:ext>
            </a:extLst>
          </p:cNvPr>
          <p:cNvGrpSpPr/>
          <p:nvPr/>
        </p:nvGrpSpPr>
        <p:grpSpPr>
          <a:xfrm>
            <a:off x="6711865" y="5118394"/>
            <a:ext cx="4587179" cy="1077219"/>
            <a:chOff x="637308" y="1307211"/>
            <a:chExt cx="8217635" cy="477138"/>
          </a:xfrm>
        </p:grpSpPr>
        <p:sp>
          <p:nvSpPr>
            <p:cNvPr id="8" name="Rectangle: Rounded Corners 7">
              <a:extLst>
                <a:ext uri="{FF2B5EF4-FFF2-40B4-BE49-F238E27FC236}">
                  <a16:creationId xmlns:a16="http://schemas.microsoft.com/office/drawing/2014/main" id="{CA1BB3CC-61E7-D966-074E-259354883827}"/>
                </a:ext>
              </a:extLst>
            </p:cNvPr>
            <p:cNvSpPr/>
            <p:nvPr/>
          </p:nvSpPr>
          <p:spPr>
            <a:xfrm>
              <a:off x="637308" y="1307211"/>
              <a:ext cx="8217635" cy="477138"/>
            </a:xfrm>
            <a:prstGeom prst="roundRect">
              <a:avLst>
                <a:gd name="adj" fmla="val 25023"/>
              </a:avLst>
            </a:prstGeom>
            <a:solidFill>
              <a:srgbClr val="F8E7D4"/>
            </a:solidFill>
            <a:ln w="38100">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634C0D-43D4-A96E-E9BB-9ECFAF4E1302}"/>
                </a:ext>
              </a:extLst>
            </p:cNvPr>
            <p:cNvSpPr txBox="1"/>
            <p:nvPr/>
          </p:nvSpPr>
          <p:spPr>
            <a:xfrm>
              <a:off x="637308" y="1307211"/>
              <a:ext cx="8217633" cy="477138"/>
            </a:xfrm>
            <a:prstGeom prst="rect">
              <a:avLst/>
            </a:prstGeom>
            <a:noFill/>
          </p:spPr>
          <p:txBody>
            <a:bodyPr wrap="square" rtlCol="0">
              <a:spAutoFit/>
            </a:bodyPr>
            <a:lstStyle/>
            <a:p>
              <a:pPr algn="ct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 Nam </a:t>
              </a:r>
              <a:r>
                <a:rPr lang="en-US" sz="3200" b="1" dirty="0" err="1">
                  <a:solidFill>
                    <a:prstClr val="black"/>
                  </a:solidFill>
                  <a:latin typeface="Cambria" panose="02040503050406030204" pitchFamily="18" charset="0"/>
                </a:rPr>
                <a:t>sẽ</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kêu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đau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khóc</a:t>
              </a:r>
              <a:endParaRPr lang="vi-VN" sz="32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24371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437E7D-F5CD-A5A9-785F-9753BBADC176}"/>
              </a:ext>
            </a:extLst>
          </p:cNvPr>
          <p:cNvGrpSpPr/>
          <p:nvPr/>
        </p:nvGrpSpPr>
        <p:grpSpPr>
          <a:xfrm>
            <a:off x="836813" y="2421195"/>
            <a:ext cx="10518374" cy="3773674"/>
            <a:chOff x="836813" y="2421195"/>
            <a:chExt cx="10518374" cy="3773674"/>
          </a:xfrm>
        </p:grpSpPr>
        <p:pic>
          <p:nvPicPr>
            <p:cNvPr id="3" name="Picture 2">
              <a:extLst>
                <a:ext uri="{FF2B5EF4-FFF2-40B4-BE49-F238E27FC236}">
                  <a16:creationId xmlns:a16="http://schemas.microsoft.com/office/drawing/2014/main" id="{C6FCCE0F-101B-4462-8CF9-37B9636F049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813" y="2421195"/>
              <a:ext cx="3649070" cy="3681291"/>
            </a:xfrm>
            <a:prstGeom prst="rect">
              <a:avLst/>
            </a:prstGeom>
          </p:spPr>
        </p:pic>
        <p:pic>
          <p:nvPicPr>
            <p:cNvPr id="4" name="Picture 3">
              <a:extLst>
                <a:ext uri="{FF2B5EF4-FFF2-40B4-BE49-F238E27FC236}">
                  <a16:creationId xmlns:a16="http://schemas.microsoft.com/office/drawing/2014/main" id="{F94F9073-2FF9-43B7-4C90-57C56EF7A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500" y="2525394"/>
              <a:ext cx="6849687" cy="3669475"/>
            </a:xfrm>
            <a:prstGeom prst="rect">
              <a:avLst/>
            </a:prstGeom>
          </p:spPr>
        </p:pic>
      </p:grpSp>
      <p:grpSp>
        <p:nvGrpSpPr>
          <p:cNvPr id="5" name="Group 4">
            <a:extLst>
              <a:ext uri="{FF2B5EF4-FFF2-40B4-BE49-F238E27FC236}">
                <a16:creationId xmlns:a16="http://schemas.microsoft.com/office/drawing/2014/main" id="{28C62193-0A96-6EA2-7FE9-AD5D1E676154}"/>
              </a:ext>
            </a:extLst>
          </p:cNvPr>
          <p:cNvGrpSpPr/>
          <p:nvPr/>
        </p:nvGrpSpPr>
        <p:grpSpPr>
          <a:xfrm>
            <a:off x="836813" y="971646"/>
            <a:ext cx="10781390" cy="1077218"/>
            <a:chOff x="637308" y="705639"/>
            <a:chExt cx="10781390" cy="1077218"/>
          </a:xfrm>
        </p:grpSpPr>
        <p:sp>
          <p:nvSpPr>
            <p:cNvPr id="6" name="Rectangle: Rounded Corners 5">
              <a:extLst>
                <a:ext uri="{FF2B5EF4-FFF2-40B4-BE49-F238E27FC236}">
                  <a16:creationId xmlns:a16="http://schemas.microsoft.com/office/drawing/2014/main" id="{F2708102-0641-316F-F78D-116D0E23C97D}"/>
                </a:ext>
              </a:extLst>
            </p:cNvPr>
            <p:cNvSpPr/>
            <p:nvPr/>
          </p:nvSpPr>
          <p:spPr>
            <a:xfrm>
              <a:off x="637308" y="705639"/>
              <a:ext cx="10781390" cy="1077218"/>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F3E4A6-2C15-94C0-5DA7-6DEB5C832032}"/>
                </a:ext>
              </a:extLst>
            </p:cNvPr>
            <p:cNvSpPr txBox="1"/>
            <p:nvPr/>
          </p:nvSpPr>
          <p:spPr>
            <a:xfrm>
              <a:off x="773301" y="705639"/>
              <a:ext cx="10645397" cy="1077218"/>
            </a:xfrm>
            <a:prstGeom prst="rect">
              <a:avLst/>
            </a:prstGeom>
            <a:noFill/>
          </p:spPr>
          <p:txBody>
            <a:bodyPr wrap="square" rtlCol="0">
              <a:spAutoFit/>
            </a:bodyPr>
            <a:lstStyle/>
            <a:p>
              <a:pPr algn="ctr"/>
              <a:r>
                <a:rPr lang="en-US" sz="3200" b="1" dirty="0">
                  <a:solidFill>
                    <a:prstClr val="black"/>
                  </a:solidFill>
                  <a:latin typeface="Cambria" panose="02040503050406030204" pitchFamily="18" charset="0"/>
                </a:rPr>
                <a:t>Khi </a:t>
              </a:r>
              <a:r>
                <a:rPr lang="en-US" sz="3200" b="1" dirty="0" err="1">
                  <a:solidFill>
                    <a:prstClr val="black"/>
                  </a:solidFill>
                  <a:latin typeface="Cambria" panose="02040503050406030204" pitchFamily="18" charset="0"/>
                </a:rPr>
                <a:t>gặp</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phải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các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tình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huống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bất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ngờ</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thì</a:t>
              </a:r>
              <a:r>
                <a:rPr lang="en-US" sz="3200" b="1" dirty="0">
                  <a:solidFill>
                    <a:prstClr val="black"/>
                  </a:solidFill>
                  <a:latin typeface="Cambria" panose="02040503050406030204" pitchFamily="18" charset="0"/>
                </a:rPr>
                <a:t> b</a:t>
              </a:r>
              <a:r>
                <a:rPr lang="vi-VN" sz="3200" b="1" dirty="0">
                  <a:solidFill>
                    <a:prstClr val="black"/>
                  </a:solidFill>
                  <a:latin typeface="Cambria" panose="02040503050406030204" pitchFamily="18" charset="0"/>
                </a:rPr>
                <a:t>ộ </a:t>
              </a:r>
              <a:r>
                <a:rPr lang="en-US" sz="3200" b="1" dirty="0" err="1">
                  <a:solidFill>
                    <a:prstClr val="black"/>
                  </a:solidFill>
                  <a:latin typeface="Cambria" panose="02040503050406030204" pitchFamily="18" charset="0"/>
                </a:rPr>
                <a:t>tủy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sống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của</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cơ quan thần kinh giúp các bạn phản ứng như vậy</a:t>
              </a:r>
              <a:r>
                <a:rPr lang="en-US" sz="3200" b="1" dirty="0">
                  <a:solidFill>
                    <a:prstClr val="black"/>
                  </a:solidFill>
                  <a:latin typeface="Cambria" panose="02040503050406030204" pitchFamily="18" charset="0"/>
                </a:rPr>
                <a:t>.</a:t>
              </a:r>
              <a:endParaRPr lang="vi-VN" sz="32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270593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76D7C5-2968-7DC3-6B70-EF74D544180D}"/>
              </a:ext>
            </a:extLst>
          </p:cNvPr>
          <p:cNvGrpSpPr/>
          <p:nvPr/>
        </p:nvGrpSpPr>
        <p:grpSpPr>
          <a:xfrm>
            <a:off x="796744" y="600943"/>
            <a:ext cx="10382380" cy="1206289"/>
            <a:chOff x="637308" y="705638"/>
            <a:chExt cx="10382380" cy="1206289"/>
          </a:xfrm>
        </p:grpSpPr>
        <p:sp>
          <p:nvSpPr>
            <p:cNvPr id="3" name="Rectangle: Rounded Corners 2">
              <a:extLst>
                <a:ext uri="{FF2B5EF4-FFF2-40B4-BE49-F238E27FC236}">
                  <a16:creationId xmlns:a16="http://schemas.microsoft.com/office/drawing/2014/main" id="{64C201EA-6B40-3430-4EB3-91E1794C95FC}"/>
                </a:ext>
              </a:extLst>
            </p:cNvPr>
            <p:cNvSpPr/>
            <p:nvPr/>
          </p:nvSpPr>
          <p:spPr>
            <a:xfrm>
              <a:off x="637308" y="705638"/>
              <a:ext cx="10382380" cy="1206289"/>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B78EFB-74ED-03F0-BC28-2D9EABBECE4F}"/>
                </a:ext>
              </a:extLst>
            </p:cNvPr>
            <p:cNvSpPr txBox="1"/>
            <p:nvPr/>
          </p:nvSpPr>
          <p:spPr>
            <a:xfrm>
              <a:off x="853440" y="705638"/>
              <a:ext cx="10166248" cy="1077218"/>
            </a:xfrm>
            <a:prstGeom prst="rect">
              <a:avLst/>
            </a:prstGeom>
            <a:noFill/>
          </p:spPr>
          <p:txBody>
            <a:bodyPr wrap="square" rtlCol="0">
              <a:spAutoFit/>
            </a:bodyPr>
            <a:lstStyle/>
            <a:p>
              <a:pPr algn="ctr"/>
              <a:r>
                <a:rPr lang="en-US" sz="3200" b="1" dirty="0">
                  <a:solidFill>
                    <a:prstClr val="black"/>
                  </a:solidFill>
                  <a:latin typeface="Cambria" panose="02040503050406030204" pitchFamily="18" charset="0"/>
                </a:rPr>
                <a:t>2. Khi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em</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thường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thực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hiện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những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Các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đó</a:t>
              </a:r>
              <a:r>
                <a:rPr lang="en-US" sz="3200" b="1" dirty="0">
                  <a:solidFill>
                    <a:prstClr val="black"/>
                  </a:solidFill>
                  <a:latin typeface="Cambria" panose="02040503050406030204" pitchFamily="18" charset="0"/>
                </a:rPr>
                <a:t> do </a:t>
              </a:r>
              <a:r>
                <a:rPr lang="en-US" sz="3200" b="1" dirty="0" err="1">
                  <a:solidFill>
                    <a:prstClr val="black"/>
                  </a:solidFill>
                  <a:latin typeface="Cambria" panose="02040503050406030204" pitchFamily="18" charset="0"/>
                </a:rPr>
                <a:t>cơ</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quan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điều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khiển</a:t>
              </a:r>
              <a:r>
                <a:rPr lang="en-US" sz="3200" b="1" dirty="0">
                  <a:solidFill>
                    <a:prstClr val="black"/>
                  </a:solidFill>
                  <a:latin typeface="Cambria" panose="02040503050406030204" pitchFamily="18" charset="0"/>
                </a:rPr>
                <a:t>?</a:t>
              </a:r>
              <a:endParaRPr lang="vi-VN" sz="3200" b="1" dirty="0">
                <a:solidFill>
                  <a:prstClr val="black"/>
                </a:solidFill>
                <a:latin typeface="Cambria" panose="02040503050406030204" pitchFamily="18" charset="0"/>
              </a:endParaRPr>
            </a:p>
          </p:txBody>
        </p:sp>
      </p:grpSp>
      <p:pic>
        <p:nvPicPr>
          <p:cNvPr id="6" name="Picture 5">
            <a:extLst>
              <a:ext uri="{FF2B5EF4-FFF2-40B4-BE49-F238E27FC236}">
                <a16:creationId xmlns:a16="http://schemas.microsoft.com/office/drawing/2014/main" id="{5794AFEC-7FEA-C202-3F52-6AD2BCC4DA5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69156" y="1807232"/>
            <a:ext cx="4209968" cy="4667156"/>
          </a:xfrm>
          <a:prstGeom prst="rect">
            <a:avLst/>
          </a:prstGeom>
        </p:spPr>
      </p:pic>
      <p:sp>
        <p:nvSpPr>
          <p:cNvPr id="7" name="TextBox 6">
            <a:extLst>
              <a:ext uri="{FF2B5EF4-FFF2-40B4-BE49-F238E27FC236}">
                <a16:creationId xmlns:a16="http://schemas.microsoft.com/office/drawing/2014/main" id="{1BB9E816-7383-0D2A-A171-083A82FC8C9E}"/>
              </a:ext>
            </a:extLst>
          </p:cNvPr>
          <p:cNvSpPr txBox="1"/>
          <p:nvPr/>
        </p:nvSpPr>
        <p:spPr>
          <a:xfrm>
            <a:off x="796744" y="2401872"/>
            <a:ext cx="6185946" cy="3477875"/>
          </a:xfrm>
          <a:prstGeom prst="rect">
            <a:avLst/>
          </a:prstGeom>
          <a:noFill/>
        </p:spPr>
        <p:txBody>
          <a:bodyPr wrap="square" rtlCol="0">
            <a:spAutoFit/>
          </a:bodyPr>
          <a:lstStyle/>
          <a:p>
            <a:pPr algn="ctr"/>
            <a:r>
              <a:rPr lang="en-US" sz="4400" b="1" dirty="0">
                <a:solidFill>
                  <a:srgbClr val="DA9326"/>
                </a:solidFill>
                <a:latin typeface="Cambria" panose="02040503050406030204" pitchFamily="18" charset="0"/>
              </a:rPr>
              <a:t>Khi </a:t>
            </a:r>
            <a:r>
              <a:rPr lang="en-US" sz="4400" b="1" dirty="0" err="1">
                <a:solidFill>
                  <a:srgbClr val="DA9326"/>
                </a:solidFill>
                <a:latin typeface="Cambria" panose="02040503050406030204" pitchFamily="18" charset="0"/>
              </a:rPr>
              <a:t>viết</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bài</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em</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thực</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hiện</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những</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hành</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động</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suy</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nghĩ</a:t>
            </a:r>
            <a:r>
              <a:rPr lang="en-US" sz="4400" b="1" dirty="0">
                <a:solidFill>
                  <a:srgbClr val="DA9326"/>
                </a:solidFill>
                <a:latin typeface="Cambria" panose="02040503050406030204" pitchFamily="18" charset="0"/>
              </a:rPr>
              <a:t>, tai </a:t>
            </a:r>
            <a:r>
              <a:rPr lang="en-US" sz="4400" b="1" dirty="0" err="1">
                <a:solidFill>
                  <a:srgbClr val="DA9326"/>
                </a:solidFill>
                <a:latin typeface="Cambria" panose="02040503050406030204" pitchFamily="18" charset="0"/>
              </a:rPr>
              <a:t>nghe</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tay</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viết</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mắt</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nhìn</a:t>
            </a:r>
            <a:r>
              <a:rPr lang="en-US" sz="4400" b="1" dirty="0">
                <a:solidFill>
                  <a:srgbClr val="DA9326"/>
                </a:solidFill>
                <a:latin typeface="Cambria" panose="02040503050406030204" pitchFamily="18" charset="0"/>
              </a:rPr>
              <a:t> do </a:t>
            </a:r>
            <a:r>
              <a:rPr lang="en-US" sz="4400" b="1" dirty="0" err="1">
                <a:solidFill>
                  <a:srgbClr val="DA9326"/>
                </a:solidFill>
                <a:latin typeface="Cambria" panose="02040503050406030204" pitchFamily="18" charset="0"/>
              </a:rPr>
              <a:t>não</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điều</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khiển</a:t>
            </a:r>
            <a:r>
              <a:rPr lang="en-US" sz="4400" b="1" dirty="0">
                <a:solidFill>
                  <a:srgbClr val="DA9326"/>
                </a:solidFill>
                <a:latin typeface="Cambria" panose="02040503050406030204" pitchFamily="18" charset="0"/>
              </a:rPr>
              <a:t>.</a:t>
            </a:r>
            <a:endParaRPr lang="vi-VN" sz="4400" b="1" dirty="0">
              <a:solidFill>
                <a:srgbClr val="DA9326"/>
              </a:solidFill>
              <a:latin typeface="Cambria" panose="02040503050406030204" pitchFamily="18" charset="0"/>
            </a:endParaRPr>
          </a:p>
        </p:txBody>
      </p:sp>
    </p:spTree>
    <p:extLst>
      <p:ext uri="{BB962C8B-B14F-4D97-AF65-F5344CB8AC3E}">
        <p14:creationId xmlns:p14="http://schemas.microsoft.com/office/powerpoint/2010/main" val="91899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330278-B329-C07C-BEC0-DAF195B3E750}"/>
              </a:ext>
            </a:extLst>
          </p:cNvPr>
          <p:cNvGrpSpPr/>
          <p:nvPr/>
        </p:nvGrpSpPr>
        <p:grpSpPr>
          <a:xfrm>
            <a:off x="5461272" y="821670"/>
            <a:ext cx="6018412" cy="5214659"/>
            <a:chOff x="8269800" y="675400"/>
            <a:chExt cx="9668525" cy="1451820"/>
          </a:xfrm>
        </p:grpSpPr>
        <p:sp>
          <p:nvSpPr>
            <p:cNvPr id="3" name="Rectangle: Rounded Corners 2">
              <a:extLst>
                <a:ext uri="{FF2B5EF4-FFF2-40B4-BE49-F238E27FC236}">
                  <a16:creationId xmlns:a16="http://schemas.microsoft.com/office/drawing/2014/main" id="{6917A3C6-E2DE-290D-ABAF-3AA4B971520C}"/>
                </a:ext>
              </a:extLst>
            </p:cNvPr>
            <p:cNvSpPr/>
            <p:nvPr/>
          </p:nvSpPr>
          <p:spPr>
            <a:xfrm>
              <a:off x="8269800" y="675400"/>
              <a:ext cx="9668525" cy="1451820"/>
            </a:xfrm>
            <a:prstGeom prst="roundRect">
              <a:avLst>
                <a:gd name="adj" fmla="val 13991"/>
              </a:avLst>
            </a:prstGeom>
            <a:solidFill>
              <a:srgbClr val="F8E7D4"/>
            </a:solidFill>
            <a:ln w="57150">
              <a:solidFill>
                <a:srgbClr val="DA93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33BE4796-1493-F93B-FBC4-99E9763A0D37}"/>
                </a:ext>
              </a:extLst>
            </p:cNvPr>
            <p:cNvSpPr txBox="1"/>
            <p:nvPr/>
          </p:nvSpPr>
          <p:spPr>
            <a:xfrm>
              <a:off x="8269800" y="702949"/>
              <a:ext cx="9445953" cy="1396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Khi ta học bài và làm bài thì tai phải nghe, mắt phải nhìn, tay phải viết, ... Não tiếp nhận các thông tin từ mắt, tai, tay... và chỉ dẫn cho mắt nhìn, tai nghe, tay viết,... Như vậy cơ quan thần kinh không chỉ điều khiển mà còn phối hợp mọi hoạt động của cơ thể, giúp chúng ta học và ghi nhớ.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49E06EFC-E890-0C3D-497D-6A4317A309F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2316" y="2327785"/>
            <a:ext cx="4465527" cy="3854387"/>
          </a:xfrm>
          <a:prstGeom prst="rect">
            <a:avLst/>
          </a:prstGeom>
        </p:spPr>
      </p:pic>
    </p:spTree>
    <p:extLst>
      <p:ext uri="{BB962C8B-B14F-4D97-AF65-F5344CB8AC3E}">
        <p14:creationId xmlns:p14="http://schemas.microsoft.com/office/powerpoint/2010/main" val="1785825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4408055" y="848948"/>
            <a:ext cx="7877848" cy="5160103"/>
          </a:xfrm>
          <a:prstGeom prst="rect">
            <a:avLst/>
          </a:prstGeom>
          <a:ln>
            <a:noFill/>
          </a:ln>
        </p:spPr>
      </p:pic>
      <p:pic>
        <p:nvPicPr>
          <p:cNvPr id="5" name="图片 1">
            <a:extLst>
              <a:ext uri="{FF2B5EF4-FFF2-40B4-BE49-F238E27FC236}">
                <a16:creationId xmlns:a16="http://schemas.microsoft.com/office/drawing/2014/main" id="{5070FCD9-031B-527D-3F98-2D1FC545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681058"/>
            <a:ext cx="6858000" cy="6858000"/>
          </a:xfrm>
          <a:prstGeom prst="rect">
            <a:avLst/>
          </a:prstGeom>
        </p:spPr>
      </p:pic>
      <p:pic>
        <p:nvPicPr>
          <p:cNvPr id="3" name="Picture 2">
            <a:extLst>
              <a:ext uri="{FF2B5EF4-FFF2-40B4-BE49-F238E27FC236}">
                <a16:creationId xmlns:a16="http://schemas.microsoft.com/office/drawing/2014/main" id="{58F2C304-B495-904A-F21D-50DB465F511D}"/>
              </a:ext>
            </a:extLst>
          </p:cNvPr>
          <p:cNvPicPr>
            <a:picLocks noChangeAspect="1"/>
          </p:cNvPicPr>
          <p:nvPr/>
        </p:nvPicPr>
        <p:blipFill>
          <a:blip r:embed="rId4"/>
          <a:stretch>
            <a:fillRect/>
          </a:stretch>
        </p:blipFill>
        <p:spPr>
          <a:xfrm>
            <a:off x="5374326" y="1179490"/>
            <a:ext cx="6206266" cy="4298053"/>
          </a:xfrm>
          <a:prstGeom prst="rect">
            <a:avLst/>
          </a:prstGeom>
        </p:spPr>
      </p:pic>
    </p:spTree>
    <p:extLst>
      <p:ext uri="{BB962C8B-B14F-4D97-AF65-F5344CB8AC3E}">
        <p14:creationId xmlns:p14="http://schemas.microsoft.com/office/powerpoint/2010/main" val="3848292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CFBB8-18C4-B792-25A1-7F6A5B775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318" y="812800"/>
            <a:ext cx="5708072" cy="5232399"/>
          </a:xfrm>
          <a:prstGeom prst="rect">
            <a:avLst/>
          </a:prstGeom>
        </p:spPr>
      </p:pic>
      <p:grpSp>
        <p:nvGrpSpPr>
          <p:cNvPr id="5" name="Group 4">
            <a:extLst>
              <a:ext uri="{FF2B5EF4-FFF2-40B4-BE49-F238E27FC236}">
                <a16:creationId xmlns:a16="http://schemas.microsoft.com/office/drawing/2014/main" id="{78DA1C88-ACDC-2DBA-5BB7-FE36BD398745}"/>
              </a:ext>
            </a:extLst>
          </p:cNvPr>
          <p:cNvGrpSpPr/>
          <p:nvPr/>
        </p:nvGrpSpPr>
        <p:grpSpPr>
          <a:xfrm>
            <a:off x="1278883" y="1166208"/>
            <a:ext cx="3110238" cy="769441"/>
            <a:chOff x="637308" y="705638"/>
            <a:chExt cx="10382380" cy="769441"/>
          </a:xfrm>
        </p:grpSpPr>
        <p:sp>
          <p:nvSpPr>
            <p:cNvPr id="6" name="Rectangle: Rounded Corners 5">
              <a:extLst>
                <a:ext uri="{FF2B5EF4-FFF2-40B4-BE49-F238E27FC236}">
                  <a16:creationId xmlns:a16="http://schemas.microsoft.com/office/drawing/2014/main" id="{E03DBF0F-0BD2-E949-5119-711B67225689}"/>
                </a:ext>
              </a:extLst>
            </p:cNvPr>
            <p:cNvSpPr/>
            <p:nvPr/>
          </p:nvSpPr>
          <p:spPr>
            <a:xfrm>
              <a:off x="637308" y="705638"/>
              <a:ext cx="10382380" cy="769441"/>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8A5E97-ACF8-C024-2820-AD539220FE9A}"/>
                </a:ext>
              </a:extLst>
            </p:cNvPr>
            <p:cNvSpPr txBox="1"/>
            <p:nvPr/>
          </p:nvSpPr>
          <p:spPr>
            <a:xfrm>
              <a:off x="853440" y="705638"/>
              <a:ext cx="10166248" cy="769441"/>
            </a:xfrm>
            <a:prstGeom prst="rect">
              <a:avLst/>
            </a:prstGeom>
            <a:noFill/>
          </p:spPr>
          <p:txBody>
            <a:bodyPr wrap="square" rtlCol="0">
              <a:spAutoFit/>
            </a:bodyPr>
            <a:lstStyle/>
            <a:p>
              <a:pPr algn="ctr"/>
              <a:r>
                <a:rPr lang="en-US" sz="4400" b="1" dirty="0">
                  <a:solidFill>
                    <a:prstClr val="black"/>
                  </a:solidFill>
                  <a:latin typeface="Cambria" panose="02040503050406030204" pitchFamily="18" charset="0"/>
                </a:rPr>
                <a:t>TRÒ CHƠI</a:t>
              </a:r>
              <a:endParaRPr lang="vi-VN" sz="4400" b="1" dirty="0">
                <a:solidFill>
                  <a:prstClr val="black"/>
                </a:solidFill>
                <a:latin typeface="Cambria" panose="02040503050406030204" pitchFamily="18" charset="0"/>
              </a:endParaRPr>
            </a:p>
          </p:txBody>
        </p:sp>
      </p:grpSp>
      <p:pic>
        <p:nvPicPr>
          <p:cNvPr id="2" name="Picture 1">
            <a:extLst>
              <a:ext uri="{FF2B5EF4-FFF2-40B4-BE49-F238E27FC236}">
                <a16:creationId xmlns:a16="http://schemas.microsoft.com/office/drawing/2014/main" id="{16C8FAB1-F80F-49AF-1F5B-00C0724D4ADC}"/>
              </a:ext>
            </a:extLst>
          </p:cNvPr>
          <p:cNvPicPr>
            <a:picLocks noChangeAspect="1"/>
          </p:cNvPicPr>
          <p:nvPr/>
        </p:nvPicPr>
        <p:blipFill>
          <a:blip r:embed="rId3"/>
          <a:stretch>
            <a:fillRect/>
          </a:stretch>
        </p:blipFill>
        <p:spPr>
          <a:xfrm>
            <a:off x="253152" y="2320911"/>
            <a:ext cx="5395428" cy="2859272"/>
          </a:xfrm>
          <a:prstGeom prst="rect">
            <a:avLst/>
          </a:prstGeom>
        </p:spPr>
      </p:pic>
    </p:spTree>
    <p:extLst>
      <p:ext uri="{BB962C8B-B14F-4D97-AF65-F5344CB8AC3E}">
        <p14:creationId xmlns:p14="http://schemas.microsoft.com/office/powerpoint/2010/main" val="13473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8CC74D6-99E6-A200-816B-78156A966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878" y="747576"/>
            <a:ext cx="5899409" cy="5899409"/>
          </a:xfrm>
          <a:prstGeom prst="rect">
            <a:avLst/>
          </a:prstGeom>
        </p:spPr>
      </p:pic>
      <p:pic>
        <p:nvPicPr>
          <p:cNvPr id="6" name="Picture 5">
            <a:extLst>
              <a:ext uri="{FF2B5EF4-FFF2-40B4-BE49-F238E27FC236}">
                <a16:creationId xmlns:a16="http://schemas.microsoft.com/office/drawing/2014/main" id="{E739F616-0B46-960A-7DFD-8CF2150D27CA}"/>
              </a:ext>
            </a:extLst>
          </p:cNvPr>
          <p:cNvPicPr>
            <a:picLocks noChangeAspect="1"/>
          </p:cNvPicPr>
          <p:nvPr/>
        </p:nvPicPr>
        <p:blipFill>
          <a:blip r:embed="rId3"/>
          <a:stretch>
            <a:fillRect/>
          </a:stretch>
        </p:blipFill>
        <p:spPr>
          <a:xfrm>
            <a:off x="1376909" y="1237351"/>
            <a:ext cx="7328027" cy="3164098"/>
          </a:xfrm>
          <a:prstGeom prst="rect">
            <a:avLst/>
          </a:prstGeom>
        </p:spPr>
      </p:pic>
    </p:spTree>
    <p:extLst>
      <p:ext uri="{BB962C8B-B14F-4D97-AF65-F5344CB8AC3E}">
        <p14:creationId xmlns:p14="http://schemas.microsoft.com/office/powerpoint/2010/main" val="84241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D618E03-3CB0-D4DD-B1FE-C1FC0A903F96}"/>
              </a:ext>
            </a:extLst>
          </p:cNvPr>
          <p:cNvGrpSpPr/>
          <p:nvPr/>
        </p:nvGrpSpPr>
        <p:grpSpPr>
          <a:xfrm>
            <a:off x="452283" y="1142332"/>
            <a:ext cx="10491021" cy="4609539"/>
            <a:chOff x="452283" y="1142332"/>
            <a:chExt cx="10491021" cy="4609539"/>
          </a:xfrm>
        </p:grpSpPr>
        <p:sp>
          <p:nvSpPr>
            <p:cNvPr id="5" name="Rectangle: Rounded Corners 4">
              <a:extLst>
                <a:ext uri="{FF2B5EF4-FFF2-40B4-BE49-F238E27FC236}">
                  <a16:creationId xmlns:a16="http://schemas.microsoft.com/office/drawing/2014/main" id="{6B02BBCD-3559-888F-F0D6-7FDE4898AD4C}"/>
                </a:ext>
              </a:extLst>
            </p:cNvPr>
            <p:cNvSpPr/>
            <p:nvPr/>
          </p:nvSpPr>
          <p:spPr>
            <a:xfrm>
              <a:off x="452283" y="1142332"/>
              <a:ext cx="10491021" cy="4609539"/>
            </a:xfrm>
            <a:prstGeom prst="roundRect">
              <a:avLst/>
            </a:prstGeom>
            <a:solidFill>
              <a:srgbClr val="FFFAEC"/>
            </a:solidFill>
            <a:ln>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DD96FE-BECF-95F5-9B45-F1D01BFB94C6}"/>
                </a:ext>
              </a:extLst>
            </p:cNvPr>
            <p:cNvSpPr txBox="1"/>
            <p:nvPr/>
          </p:nvSpPr>
          <p:spPr>
            <a:xfrm>
              <a:off x="743039" y="1228397"/>
              <a:ext cx="10114366" cy="4401205"/>
            </a:xfrm>
            <a:prstGeom prst="rect">
              <a:avLst/>
            </a:prstGeom>
            <a:noFill/>
          </p:spPr>
          <p:txBody>
            <a:bodyPr wrap="square" rtlCol="0">
              <a:spAutoFit/>
            </a:bodyPr>
            <a:lstStyle/>
            <a:p>
              <a:pPr algn="just"/>
              <a:r>
                <a:rPr lang="en-US" sz="2800" b="1" dirty="0">
                  <a:solidFill>
                    <a:prstClr val="black"/>
                  </a:solidFill>
                  <a:latin typeface="Cambria" panose="02040503050406030204" pitchFamily="18" charset="0"/>
                </a:rPr>
                <a:t>1. </a:t>
              </a:r>
              <a:r>
                <a:rPr lang="vi-VN" sz="2800" b="1" dirty="0">
                  <a:solidFill>
                    <a:prstClr val="black"/>
                  </a:solidFill>
                  <a:latin typeface="Cambria" panose="02040503050406030204" pitchFamily="18" charset="0"/>
                </a:rPr>
                <a:t>Năng lực đặc thù:</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Sau khi học, học sinh sẽ:</a:t>
              </a:r>
            </a:p>
            <a:p>
              <a:pPr algn="just"/>
              <a:r>
                <a:rPr lang="vi-VN" sz="2800" b="1" dirty="0">
                  <a:solidFill>
                    <a:prstClr val="black"/>
                  </a:solidFill>
                  <a:latin typeface="Cambria" panose="02040503050406030204" pitchFamily="18" charset="0"/>
                </a:rPr>
                <a:t>- 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p>
            <a:p>
              <a:pPr algn="just"/>
              <a:r>
                <a:rPr lang="vi-VN" sz="2800" b="1" dirty="0">
                  <a:solidFill>
                    <a:prstClr val="black"/>
                  </a:solidFill>
                  <a:latin typeface="Cambria" panose="02040503050406030204" pitchFamily="18" charset="0"/>
                </a:rPr>
                <a:t>- Nêu được chức năng của não.</a:t>
              </a:r>
            </a:p>
            <a:p>
              <a:pPr algn="just"/>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Biết trao đổi chia sẻ kiến thức với bạn.</a:t>
              </a:r>
            </a:p>
            <a:p>
              <a:pPr algn="just"/>
              <a:r>
                <a:rPr lang="en-US" sz="2800" b="1" dirty="0">
                  <a:solidFill>
                    <a:prstClr val="black"/>
                  </a:solidFill>
                  <a:latin typeface="Cambria" panose="02040503050406030204" pitchFamily="18" charset="0"/>
                </a:rPr>
                <a:t>2. </a:t>
              </a:r>
              <a:r>
                <a:rPr lang="vi-VN" sz="2800" b="1" dirty="0">
                  <a:solidFill>
                    <a:prstClr val="black"/>
                  </a:solidFill>
                  <a:latin typeface="Cambria" panose="02040503050406030204" pitchFamily="18" charset="0"/>
                </a:rPr>
                <a:t>Năng lực chung</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Năng lực tự chủ, tự học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năng</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lực giải quyết vấn đề và sáng tạo</a:t>
              </a:r>
              <a:r>
                <a:rPr lang="en-US" sz="2800" b="1" dirty="0">
                  <a:solidFill>
                    <a:prstClr val="black"/>
                  </a:solidFill>
                  <a:latin typeface="Cambria" panose="02040503050406030204" pitchFamily="18" charset="0"/>
                </a:rPr>
                <a:t>, n</a:t>
              </a:r>
              <a:r>
                <a:rPr lang="vi-VN" sz="2800" b="1" dirty="0">
                  <a:solidFill>
                    <a:prstClr val="black"/>
                  </a:solidFill>
                  <a:latin typeface="Cambria" panose="02040503050406030204" pitchFamily="18" charset="0"/>
                </a:rPr>
                <a:t>ăng lực giao tiếp và hợp tác</a:t>
              </a:r>
              <a:endParaRPr lang="en-US" sz="2800" b="1" dirty="0">
                <a:solidFill>
                  <a:prstClr val="black"/>
                </a:solidFill>
                <a:latin typeface="Cambria" panose="02040503050406030204" pitchFamily="18" charset="0"/>
              </a:endParaRPr>
            </a:p>
            <a:p>
              <a:pPr algn="just"/>
              <a:r>
                <a:rPr lang="en-US" sz="2800" b="1" dirty="0">
                  <a:solidFill>
                    <a:prstClr val="black"/>
                  </a:solidFill>
                  <a:latin typeface="Cambria" panose="02040503050406030204" pitchFamily="18" charset="0"/>
                </a:rPr>
                <a:t>3.</a:t>
              </a:r>
              <a:r>
                <a:rPr lang="vi-VN" sz="2800" b="1" dirty="0">
                  <a:solidFill>
                    <a:prstClr val="black"/>
                  </a:solidFill>
                  <a:latin typeface="Cambria" panose="02040503050406030204" pitchFamily="18" charset="0"/>
                </a:rPr>
                <a:t> Phẩm chất</a:t>
              </a:r>
              <a:r>
                <a:rPr lang="en-US" sz="2800" b="1" dirty="0">
                  <a:solidFill>
                    <a:prstClr val="black"/>
                  </a:solidFill>
                  <a:latin typeface="Cambria" panose="02040503050406030204" pitchFamily="18" charset="0"/>
                </a:rPr>
                <a:t>: Nh</a:t>
              </a:r>
              <a:r>
                <a:rPr lang="vi-VN" sz="2800" b="1" dirty="0">
                  <a:solidFill>
                    <a:prstClr val="black"/>
                  </a:solidFill>
                  <a:latin typeface="Cambria" panose="02040503050406030204" pitchFamily="18" charset="0"/>
                </a:rPr>
                <a:t>ân 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trách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nhiệm</a:t>
              </a:r>
              <a:r>
                <a:rPr lang="en-US" sz="2800" b="1" dirty="0">
                  <a:solidFill>
                    <a:prstClr val="black"/>
                  </a:solidFill>
                  <a:latin typeface="Cambria" panose="02040503050406030204" pitchFamily="18" charset="0"/>
                </a:rPr>
                <a:t>.</a:t>
              </a:r>
              <a:endParaRPr lang="vi-VN" sz="2800" b="1" dirty="0">
                <a:solidFill>
                  <a:prstClr val="black"/>
                </a:solidFill>
                <a:latin typeface="Cambria" panose="02040503050406030204" pitchFamily="18" charset="0"/>
              </a:endParaRPr>
            </a:p>
          </p:txBody>
        </p:sp>
      </p:grpSp>
      <p:pic>
        <p:nvPicPr>
          <p:cNvPr id="3" name="图片 2">
            <a:extLst>
              <a:ext uri="{FF2B5EF4-FFF2-40B4-BE49-F238E27FC236}">
                <a16:creationId xmlns:a16="http://schemas.microsoft.com/office/drawing/2014/main" id="{29DE88B5-EA28-4532-A11E-91759F71136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36" t="22616" b="11561"/>
          <a:stretch/>
        </p:blipFill>
        <p:spPr>
          <a:xfrm>
            <a:off x="8858865" y="4665804"/>
            <a:ext cx="3501894" cy="2315138"/>
          </a:xfrm>
          <a:prstGeom prst="rect">
            <a:avLst/>
          </a:prstGeom>
        </p:spPr>
      </p:pic>
      <p:pic>
        <p:nvPicPr>
          <p:cNvPr id="7" name="Picture 6">
            <a:extLst>
              <a:ext uri="{FF2B5EF4-FFF2-40B4-BE49-F238E27FC236}">
                <a16:creationId xmlns:a16="http://schemas.microsoft.com/office/drawing/2014/main" id="{2BCF0004-D8AD-C2BA-1C98-A74B4C558619}"/>
              </a:ext>
            </a:extLst>
          </p:cNvPr>
          <p:cNvPicPr>
            <a:picLocks noChangeAspect="1"/>
          </p:cNvPicPr>
          <p:nvPr/>
        </p:nvPicPr>
        <p:blipFill>
          <a:blip r:embed="rId3"/>
          <a:stretch>
            <a:fillRect/>
          </a:stretch>
        </p:blipFill>
        <p:spPr>
          <a:xfrm>
            <a:off x="495671" y="260969"/>
            <a:ext cx="10114141" cy="1231499"/>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A1B5E94-05C0-3DBC-DB60-03BFA0B7AE3E}"/>
              </a:ext>
            </a:extLst>
          </p:cNvPr>
          <p:cNvGrpSpPr/>
          <p:nvPr/>
        </p:nvGrpSpPr>
        <p:grpSpPr>
          <a:xfrm>
            <a:off x="6096000" y="1510318"/>
            <a:ext cx="5336769" cy="3480110"/>
            <a:chOff x="9075816" y="675400"/>
            <a:chExt cx="8573471" cy="968902"/>
          </a:xfrm>
        </p:grpSpPr>
        <p:sp>
          <p:nvSpPr>
            <p:cNvPr id="7" name="Rectangle: Rounded Corners 6">
              <a:extLst>
                <a:ext uri="{FF2B5EF4-FFF2-40B4-BE49-F238E27FC236}">
                  <a16:creationId xmlns:a16="http://schemas.microsoft.com/office/drawing/2014/main" id="{34313B1E-6F18-6547-1D67-56D10413DFB0}"/>
                </a:ext>
              </a:extLst>
            </p:cNvPr>
            <p:cNvSpPr/>
            <p:nvPr/>
          </p:nvSpPr>
          <p:spPr>
            <a:xfrm>
              <a:off x="9075816" y="675400"/>
              <a:ext cx="8573471" cy="935724"/>
            </a:xfrm>
            <a:prstGeom prst="roundRect">
              <a:avLst>
                <a:gd name="adj" fmla="val 13991"/>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32CDEFA-E4B6-7828-408F-411029AB79B9}"/>
                </a:ext>
              </a:extLst>
            </p:cNvPr>
            <p:cNvSpPr txBox="1"/>
            <p:nvPr/>
          </p:nvSpPr>
          <p:spPr>
            <a:xfrm>
              <a:off x="9323037" y="693160"/>
              <a:ext cx="8079025" cy="9511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trưởng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lượng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trung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1220 gam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1440 gam;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tủy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khoảng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45 cm</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B84F0F37-94CF-1E6E-BF4C-BF0543CCE748}"/>
              </a:ext>
            </a:extLst>
          </p:cNvPr>
          <p:cNvPicPr>
            <a:picLocks noChangeAspect="1"/>
          </p:cNvPicPr>
          <p:nvPr/>
        </p:nvPicPr>
        <p:blipFill>
          <a:blip r:embed="rId2"/>
          <a:stretch>
            <a:fillRect/>
          </a:stretch>
        </p:blipFill>
        <p:spPr>
          <a:xfrm>
            <a:off x="958736" y="1079962"/>
            <a:ext cx="4698076" cy="4698076"/>
          </a:xfrm>
          <a:prstGeom prst="rect">
            <a:avLst/>
          </a:prstGeom>
        </p:spPr>
      </p:pic>
    </p:spTree>
    <p:extLst>
      <p:ext uri="{BB962C8B-B14F-4D97-AF65-F5344CB8AC3E}">
        <p14:creationId xmlns:p14="http://schemas.microsoft.com/office/powerpoint/2010/main" val="71926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504D2-9BD7-B086-B438-2C2E77974488}"/>
              </a:ext>
            </a:extLst>
          </p:cNvPr>
          <p:cNvPicPr>
            <a:picLocks noChangeAspect="1"/>
          </p:cNvPicPr>
          <p:nvPr/>
        </p:nvPicPr>
        <p:blipFill rotWithShape="1">
          <a:blip r:embed="rId2"/>
          <a:srcRect l="56590" t="5113"/>
          <a:stretch/>
        </p:blipFill>
        <p:spPr>
          <a:xfrm>
            <a:off x="6915803" y="688923"/>
            <a:ext cx="4655510" cy="5046859"/>
          </a:xfrm>
          <a:prstGeom prst="rect">
            <a:avLst/>
          </a:prstGeom>
        </p:spPr>
      </p:pic>
      <p:grpSp>
        <p:nvGrpSpPr>
          <p:cNvPr id="3" name="Group 2">
            <a:extLst>
              <a:ext uri="{FF2B5EF4-FFF2-40B4-BE49-F238E27FC236}">
                <a16:creationId xmlns:a16="http://schemas.microsoft.com/office/drawing/2014/main" id="{5CA9FB98-0782-0A2C-D4B9-5FE58A40963D}"/>
              </a:ext>
            </a:extLst>
          </p:cNvPr>
          <p:cNvGrpSpPr/>
          <p:nvPr/>
        </p:nvGrpSpPr>
        <p:grpSpPr>
          <a:xfrm>
            <a:off x="756269" y="1752441"/>
            <a:ext cx="6018412" cy="3638380"/>
            <a:chOff x="8269800" y="675400"/>
            <a:chExt cx="9668525" cy="1012966"/>
          </a:xfrm>
        </p:grpSpPr>
        <p:sp>
          <p:nvSpPr>
            <p:cNvPr id="4" name="Rectangle: Rounded Corners 3">
              <a:extLst>
                <a:ext uri="{FF2B5EF4-FFF2-40B4-BE49-F238E27FC236}">
                  <a16:creationId xmlns:a16="http://schemas.microsoft.com/office/drawing/2014/main" id="{59B89F06-4350-427B-DD88-FB74B743CFBC}"/>
                </a:ext>
              </a:extLst>
            </p:cNvPr>
            <p:cNvSpPr/>
            <p:nvPr/>
          </p:nvSpPr>
          <p:spPr>
            <a:xfrm>
              <a:off x="8269800" y="675400"/>
              <a:ext cx="9668525" cy="1012966"/>
            </a:xfrm>
            <a:prstGeom prst="roundRect">
              <a:avLst>
                <a:gd name="adj" fmla="val 13991"/>
              </a:avLst>
            </a:prstGeom>
            <a:solidFill>
              <a:srgbClr val="F8E7D4"/>
            </a:solidFill>
            <a:ln w="57150">
              <a:solidFill>
                <a:srgbClr val="DA93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E853B1-2D3E-E030-44D3-71CC18E2CDA7}"/>
                </a:ext>
              </a:extLst>
            </p:cNvPr>
            <p:cNvSpPr txBox="1"/>
            <p:nvPr/>
          </p:nvSpPr>
          <p:spPr>
            <a:xfrm>
              <a:off x="8269800" y="702949"/>
              <a:ext cx="9445954" cy="985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 thần kinh không chỉ điều khiển mà còn phối hợp mọi hoạt động của cơ thể, giúp chúng ta học và ghi nhớ.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Vì</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vậy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chúng</a:t>
              </a:r>
              <a:r>
                <a:rPr lang="en-US" sz="3200" b="1" dirty="0">
                  <a:solidFill>
                    <a:prstClr val="black"/>
                  </a:solidFill>
                  <a:latin typeface="Cambria" panose="02040503050406030204" pitchFamily="18" charset="0"/>
                </a:rPr>
                <a:t> ta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tập</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trung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để</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tập</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hiệu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quả</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cao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ghi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nhớ</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tốt</a:t>
              </a:r>
              <a:r>
                <a:rPr lang="en-US" sz="3200" b="1" dirty="0">
                  <a:solidFill>
                    <a:prstClr val="black"/>
                  </a:solidFill>
                  <a:latin typeface="Cambria" panose="020405030504060302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005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1EDDEF-652D-7BFC-DC50-3AF00CB70184}"/>
              </a:ext>
            </a:extLst>
          </p:cNvPr>
          <p:cNvGrpSpPr/>
          <p:nvPr/>
        </p:nvGrpSpPr>
        <p:grpSpPr>
          <a:xfrm>
            <a:off x="4673930" y="1160830"/>
            <a:ext cx="6870666" cy="4757451"/>
            <a:chOff x="7209710" y="592807"/>
            <a:chExt cx="11037664" cy="1324528"/>
          </a:xfrm>
        </p:grpSpPr>
        <p:sp>
          <p:nvSpPr>
            <p:cNvPr id="5" name="Rectangle: Rounded Corners 4">
              <a:extLst>
                <a:ext uri="{FF2B5EF4-FFF2-40B4-BE49-F238E27FC236}">
                  <a16:creationId xmlns:a16="http://schemas.microsoft.com/office/drawing/2014/main" id="{65971550-C95A-B2B1-369E-B341CE2E4800}"/>
                </a:ext>
              </a:extLst>
            </p:cNvPr>
            <p:cNvSpPr/>
            <p:nvPr/>
          </p:nvSpPr>
          <p:spPr>
            <a:xfrm>
              <a:off x="7209710" y="592807"/>
              <a:ext cx="11037664" cy="1324528"/>
            </a:xfrm>
            <a:prstGeom prst="roundRect">
              <a:avLst>
                <a:gd name="adj" fmla="val 13991"/>
              </a:avLst>
            </a:prstGeom>
            <a:solidFill>
              <a:srgbClr val="F8E7D4"/>
            </a:solidFill>
            <a:ln w="57150">
              <a:solidFill>
                <a:srgbClr val="DA93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0E3404F-702B-01AE-3484-BED5F406DCEC}"/>
                </a:ext>
              </a:extLst>
            </p:cNvPr>
            <p:cNvSpPr txBox="1"/>
            <p:nvPr/>
          </p:nvSpPr>
          <p:spPr>
            <a:xfrm>
              <a:off x="7366463" y="625261"/>
              <a:ext cx="10724157" cy="12596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gồm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tủy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quan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thần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kinh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tiếp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nhận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từ</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ngoài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khiển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phối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hợp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quan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thực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hiện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mọi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hoạt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động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của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thể</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81EF7087-AC69-36D0-823F-EF3C060053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4513" y="2239969"/>
            <a:ext cx="4286992" cy="4052764"/>
          </a:xfrm>
          <a:prstGeom prst="rect">
            <a:avLst/>
          </a:prstGeom>
        </p:spPr>
      </p:pic>
    </p:spTree>
    <p:extLst>
      <p:ext uri="{BB962C8B-B14F-4D97-AF65-F5344CB8AC3E}">
        <p14:creationId xmlns:p14="http://schemas.microsoft.com/office/powerpoint/2010/main" val="399988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8F6B623-0FBB-AC1C-06EB-D1642036A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820" y="479295"/>
            <a:ext cx="5899409" cy="5899409"/>
          </a:xfrm>
          <a:prstGeom prst="rect">
            <a:avLst/>
          </a:prstGeom>
        </p:spPr>
      </p:pic>
      <p:grpSp>
        <p:nvGrpSpPr>
          <p:cNvPr id="3" name="Group 2">
            <a:extLst>
              <a:ext uri="{FF2B5EF4-FFF2-40B4-BE49-F238E27FC236}">
                <a16:creationId xmlns:a16="http://schemas.microsoft.com/office/drawing/2014/main" id="{BF7E82C3-0A83-D907-2E00-9985CA84896E}"/>
              </a:ext>
            </a:extLst>
          </p:cNvPr>
          <p:cNvGrpSpPr/>
          <p:nvPr/>
        </p:nvGrpSpPr>
        <p:grpSpPr>
          <a:xfrm>
            <a:off x="1015125" y="237614"/>
            <a:ext cx="6858000" cy="6858000"/>
            <a:chOff x="4103750" y="603669"/>
            <a:chExt cx="6858000" cy="6858000"/>
          </a:xfrm>
        </p:grpSpPr>
        <p:pic>
          <p:nvPicPr>
            <p:cNvPr id="4" name="图片 1">
              <a:extLst>
                <a:ext uri="{FF2B5EF4-FFF2-40B4-BE49-F238E27FC236}">
                  <a16:creationId xmlns:a16="http://schemas.microsoft.com/office/drawing/2014/main" id="{BE91582F-9228-B155-3E72-7BC0EFB8E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750" y="603669"/>
              <a:ext cx="6858000" cy="6858000"/>
            </a:xfrm>
            <a:prstGeom prst="rect">
              <a:avLst/>
            </a:prstGeom>
          </p:spPr>
        </p:pic>
        <p:sp>
          <p:nvSpPr>
            <p:cNvPr id="5" name="TextBox 4">
              <a:extLst>
                <a:ext uri="{FF2B5EF4-FFF2-40B4-BE49-F238E27FC236}">
                  <a16:creationId xmlns:a16="http://schemas.microsoft.com/office/drawing/2014/main" id="{0312EF4C-D46A-8A06-D93C-A3602BD905D5}"/>
                </a:ext>
              </a:extLst>
            </p:cNvPr>
            <p:cNvSpPr txBox="1"/>
            <p:nvPr/>
          </p:nvSpPr>
          <p:spPr>
            <a:xfrm>
              <a:off x="5098280" y="2601508"/>
              <a:ext cx="4895674" cy="2862322"/>
            </a:xfrm>
            <a:prstGeom prst="rect">
              <a:avLst/>
            </a:prstGeom>
            <a:noFill/>
          </p:spPr>
          <p:txBody>
            <a:bodyPr wrap="square" rtlCol="0">
              <a:spAutoFit/>
            </a:bodyPr>
            <a:lstStyle/>
            <a:p>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a:p>
              <a:r>
                <a:rPr lang="en-US" sz="3600" b="1" dirty="0">
                  <a:latin typeface="Cambria" panose="02040503050406030204" pitchFamily="18" charset="0"/>
                </a:rPr>
                <a:t>- </a:t>
              </a: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hiểu</a:t>
              </a:r>
              <a:r>
                <a:rPr lang="en-US" sz="3600" b="1" dirty="0">
                  <a:latin typeface="Cambria" panose="02040503050406030204" pitchFamily="18" charset="0"/>
                </a:rPr>
                <a:t> </a:t>
              </a:r>
              <a:r>
                <a:rPr lang="en-US" sz="3600" b="1" dirty="0" err="1">
                  <a:latin typeface="Cambria" panose="02040503050406030204" pitchFamily="18" charset="0"/>
                </a:rPr>
                <a:t>những</a:t>
              </a:r>
              <a:r>
                <a:rPr lang="en-US" sz="3600" b="1" dirty="0">
                  <a:latin typeface="Cambria" panose="02040503050406030204" pitchFamily="18" charset="0"/>
                </a:rPr>
                <a:t> </a:t>
              </a:r>
              <a:r>
                <a:rPr lang="en-US" sz="3600" b="1" dirty="0" err="1">
                  <a:latin typeface="Cambria" panose="02040503050406030204" pitchFamily="18" charset="0"/>
                </a:rPr>
                <a:t>thông</a:t>
              </a:r>
              <a:r>
                <a:rPr lang="en-US" sz="3600" b="1" dirty="0">
                  <a:latin typeface="Cambria" panose="02040503050406030204" pitchFamily="18" charset="0"/>
                </a:rPr>
                <a:t> tin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cơ</a:t>
              </a:r>
              <a:r>
                <a:rPr lang="en-US" sz="3600" b="1" dirty="0">
                  <a:latin typeface="Cambria" panose="02040503050406030204" pitchFamily="18" charset="0"/>
                </a:rPr>
                <a:t> </a:t>
              </a:r>
              <a:r>
                <a:rPr lang="en-US" sz="3600" b="1" dirty="0" err="1">
                  <a:latin typeface="Cambria" panose="02040503050406030204" pitchFamily="18" charset="0"/>
                </a:rPr>
                <a:t>quan</a:t>
              </a:r>
              <a:r>
                <a:rPr lang="en-US" sz="3600" b="1" dirty="0">
                  <a:latin typeface="Cambria" panose="02040503050406030204" pitchFamily="18" charset="0"/>
                </a:rPr>
                <a:t> </a:t>
              </a:r>
              <a:r>
                <a:rPr lang="en-US" sz="3600" b="1" dirty="0" err="1">
                  <a:latin typeface="Cambria" panose="02040503050406030204" pitchFamily="18" charset="0"/>
                </a:rPr>
                <a:t>thần</a:t>
              </a:r>
              <a:r>
                <a:rPr lang="en-US" sz="3600" b="1" dirty="0">
                  <a:latin typeface="Cambria" panose="02040503050406030204" pitchFamily="18" charset="0"/>
                </a:rPr>
                <a:t> </a:t>
              </a:r>
              <a:r>
                <a:rPr lang="en-US" sz="3600" b="1" dirty="0" err="1">
                  <a:latin typeface="Cambria" panose="02040503050406030204" pitchFamily="18" charset="0"/>
                </a:rPr>
                <a:t>kinh</a:t>
              </a:r>
              <a:r>
                <a:rPr lang="en-US" sz="3600" b="1" dirty="0">
                  <a:latin typeface="Cambria" panose="02040503050406030204" pitchFamily="18" charset="0"/>
                </a:rPr>
                <a:t>.</a:t>
              </a:r>
            </a:p>
          </p:txBody>
        </p:sp>
      </p:grpSp>
      <p:pic>
        <p:nvPicPr>
          <p:cNvPr id="7" name="Picture 6">
            <a:extLst>
              <a:ext uri="{FF2B5EF4-FFF2-40B4-BE49-F238E27FC236}">
                <a16:creationId xmlns:a16="http://schemas.microsoft.com/office/drawing/2014/main" id="{83D2F53C-051A-C7D4-6757-7B2FED6D0675}"/>
              </a:ext>
            </a:extLst>
          </p:cNvPr>
          <p:cNvPicPr>
            <a:picLocks noChangeAspect="1"/>
          </p:cNvPicPr>
          <p:nvPr/>
        </p:nvPicPr>
        <p:blipFill>
          <a:blip r:embed="rId4"/>
          <a:stretch>
            <a:fillRect/>
          </a:stretch>
        </p:blipFill>
        <p:spPr>
          <a:xfrm>
            <a:off x="1885482" y="332469"/>
            <a:ext cx="4401693" cy="1853345"/>
          </a:xfrm>
          <a:prstGeom prst="rect">
            <a:avLst/>
          </a:prstGeom>
        </p:spPr>
      </p:pic>
    </p:spTree>
    <p:extLst>
      <p:ext uri="{BB962C8B-B14F-4D97-AF65-F5344CB8AC3E}">
        <p14:creationId xmlns:p14="http://schemas.microsoft.com/office/powerpoint/2010/main" val="2068382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508252" y="588002"/>
            <a:ext cx="9400879" cy="5363689"/>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3">
            <a:extLst>
              <a:ext uri="{28A0092B-C50C-407E-A947-70E740481C1C}">
                <a14:useLocalDpi xmlns:a14="http://schemas.microsoft.com/office/drawing/2010/main" val="0"/>
              </a:ext>
            </a:extLst>
          </a:blip>
          <a:srcRect l="71111" t="-224" r="-376" b="-238"/>
          <a:stretch/>
        </p:blipFill>
        <p:spPr>
          <a:xfrm>
            <a:off x="7685144" y="1988916"/>
            <a:ext cx="4928886" cy="4869084"/>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3">
            <a:extLst>
              <a:ext uri="{28A0092B-C50C-407E-A947-70E740481C1C}">
                <a14:useLocalDpi xmlns:a14="http://schemas.microsoft.com/office/drawing/2010/main" val="0"/>
              </a:ext>
            </a:extLst>
          </a:blip>
          <a:srcRect t="32535" r="72373"/>
          <a:stretch/>
        </p:blipFill>
        <p:spPr>
          <a:xfrm>
            <a:off x="0" y="3588153"/>
            <a:ext cx="4652937" cy="3269848"/>
          </a:xfrm>
          <a:prstGeom prst="rect">
            <a:avLst/>
          </a:prstGeom>
        </p:spPr>
      </p:pic>
      <p:pic>
        <p:nvPicPr>
          <p:cNvPr id="3" name="Picture 2">
            <a:extLst>
              <a:ext uri="{FF2B5EF4-FFF2-40B4-BE49-F238E27FC236}">
                <a16:creationId xmlns:a16="http://schemas.microsoft.com/office/drawing/2014/main" id="{2F175B91-A401-8EC8-801B-8A7A74F949CB}"/>
              </a:ext>
            </a:extLst>
          </p:cNvPr>
          <p:cNvPicPr>
            <a:picLocks noChangeAspect="1"/>
          </p:cNvPicPr>
          <p:nvPr/>
        </p:nvPicPr>
        <p:blipFill>
          <a:blip r:embed="rId4"/>
          <a:stretch>
            <a:fillRect/>
          </a:stretch>
        </p:blipFill>
        <p:spPr>
          <a:xfrm>
            <a:off x="2413548" y="1463296"/>
            <a:ext cx="7590285" cy="3359526"/>
          </a:xfrm>
          <a:prstGeom prst="rect">
            <a:avLst/>
          </a:prstGeom>
        </p:spPr>
      </p:pic>
    </p:spTree>
    <p:extLst>
      <p:ext uri="{BB962C8B-B14F-4D97-AF65-F5344CB8AC3E}">
        <p14:creationId xmlns:p14="http://schemas.microsoft.com/office/powerpoint/2010/main" val="202487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4408055" y="848948"/>
            <a:ext cx="7877848" cy="5160103"/>
          </a:xfrm>
          <a:prstGeom prst="rect">
            <a:avLst/>
          </a:prstGeom>
          <a:ln>
            <a:noFill/>
          </a:ln>
        </p:spPr>
      </p:pic>
      <p:pic>
        <p:nvPicPr>
          <p:cNvPr id="5" name="图片 1">
            <a:extLst>
              <a:ext uri="{FF2B5EF4-FFF2-40B4-BE49-F238E27FC236}">
                <a16:creationId xmlns:a16="http://schemas.microsoft.com/office/drawing/2014/main" id="{5070FCD9-031B-527D-3F98-2D1FC545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681058"/>
            <a:ext cx="6858000" cy="6858000"/>
          </a:xfrm>
          <a:prstGeom prst="rect">
            <a:avLst/>
          </a:prstGeom>
        </p:spPr>
      </p:pic>
      <p:pic>
        <p:nvPicPr>
          <p:cNvPr id="3" name="Picture 2">
            <a:extLst>
              <a:ext uri="{FF2B5EF4-FFF2-40B4-BE49-F238E27FC236}">
                <a16:creationId xmlns:a16="http://schemas.microsoft.com/office/drawing/2014/main" id="{1519CE7A-69A0-F54B-B6F3-C92F5E2BB42E}"/>
              </a:ext>
            </a:extLst>
          </p:cNvPr>
          <p:cNvPicPr>
            <a:picLocks noChangeAspect="1"/>
          </p:cNvPicPr>
          <p:nvPr/>
        </p:nvPicPr>
        <p:blipFill>
          <a:blip r:embed="rId4"/>
          <a:stretch>
            <a:fillRect/>
          </a:stretch>
        </p:blipFill>
        <p:spPr>
          <a:xfrm>
            <a:off x="5279015" y="1279973"/>
            <a:ext cx="6206266" cy="4298053"/>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7549403" y="1908459"/>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4651146"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14988" y="2058570"/>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9"/>
          <a:stretch>
            <a:fillRect/>
          </a:stretch>
        </p:blipFill>
        <p:spPr>
          <a:xfrm>
            <a:off x="1145874" y="4347920"/>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1"/>
          <a:stretch>
            <a:fillRect/>
          </a:stretch>
        </p:blipFill>
        <p:spPr>
          <a:xfrm>
            <a:off x="3765473" y="5206230"/>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3"/>
          <a:stretch>
            <a:fillRect/>
          </a:stretch>
        </p:blipFill>
        <p:spPr>
          <a:xfrm>
            <a:off x="7675192" y="3945460"/>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mbria" panose="02040503050406030204" pitchFamily="18" charset="0"/>
              </a:rPr>
              <a:t>Meeting Objectives</a:t>
            </a:r>
            <a:endParaRPr>
              <a:latin typeface="Cambria" panose="02040503050406030204" pitchFamily="18" charset="0"/>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6"/>
                          <a:gd name="connsiteX1" fmla="*/ 5221450 w 5221450"/>
                          <a:gd name="connsiteY1" fmla="*/ 0 h 1288256"/>
                          <a:gd name="connsiteX2" fmla="*/ 5221450 w 5221450"/>
                          <a:gd name="connsiteY2" fmla="*/ 1288256 h 1288256"/>
                          <a:gd name="connsiteX3" fmla="*/ 0 w 5221450"/>
                          <a:gd name="connsiteY3" fmla="*/ 1288256 h 1288256"/>
                          <a:gd name="connsiteX4" fmla="*/ 0 w 5221450"/>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6" fill="none" extrusionOk="0">
                            <a:moveTo>
                              <a:pt x="0" y="0"/>
                            </a:moveTo>
                            <a:cubicBezTo>
                              <a:pt x="2566289" y="-133017"/>
                              <a:pt x="3966322" y="-123057"/>
                              <a:pt x="5221450" y="0"/>
                            </a:cubicBezTo>
                            <a:cubicBezTo>
                              <a:pt x="5253838" y="240328"/>
                              <a:pt x="5250275" y="866881"/>
                              <a:pt x="5221450" y="1288256"/>
                            </a:cubicBezTo>
                            <a:cubicBezTo>
                              <a:pt x="4150926" y="1286055"/>
                              <a:pt x="1699776" y="1158485"/>
                              <a:pt x="0" y="1288256"/>
                            </a:cubicBezTo>
                            <a:cubicBezTo>
                              <a:pt x="86123" y="838754"/>
                              <a:pt x="-47239" y="489236"/>
                              <a:pt x="0" y="0"/>
                            </a:cubicBezTo>
                            <a:close/>
                          </a:path>
                          <a:path w="5221450" h="1288256" stroke="0" extrusionOk="0">
                            <a:moveTo>
                              <a:pt x="0" y="0"/>
                            </a:moveTo>
                            <a:cubicBezTo>
                              <a:pt x="1567358" y="-157587"/>
                              <a:pt x="4014148" y="-63908"/>
                              <a:pt x="5221450" y="0"/>
                            </a:cubicBezTo>
                            <a:cubicBezTo>
                              <a:pt x="5140888" y="203503"/>
                              <a:pt x="5112018" y="818100"/>
                              <a:pt x="5221450" y="1288256"/>
                            </a:cubicBezTo>
                            <a:cubicBezTo>
                              <a:pt x="3670815" y="1187258"/>
                              <a:pt x="150718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3902687" y="-30699"/>
                <a:ext cx="4599917" cy="1594015"/>
              </a:xfrm>
              <a:prstGeom prst="rect">
                <a:avLst/>
              </a:prstGeom>
              <a:noFill/>
            </p:spPr>
            <p:txBody>
              <a:bodyPr wrap="square">
                <a:spAutoFit/>
              </a:bodyPr>
              <a:lstStyle/>
              <a:p>
                <a:pPr defTabSz="1219170">
                  <a:spcBef>
                    <a:spcPct val="50000"/>
                  </a:spcBef>
                  <a:defRPr/>
                </a:pP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Tay</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630647" y="-12495"/>
                <a:ext cx="8670881" cy="1594015"/>
              </a:xfrm>
              <a:prstGeom prst="rect">
                <a:avLst/>
              </a:prstGeom>
              <a:noFill/>
            </p:spPr>
            <p:txBody>
              <a:bodyPr wrap="square">
                <a:spAutoFit/>
              </a:bodyPr>
              <a:lstStyle/>
              <a:p>
                <a:pPr defTabSz="1219170">
                  <a:spcBef>
                    <a:spcPct val="50000"/>
                  </a:spcBef>
                  <a:defRPr/>
                </a:pP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Tim</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235660"/>
            <a:ext cx="5646933" cy="1406240"/>
            <a:chOff x="264580" y="1676745"/>
            <a:chExt cx="4235200" cy="1054680"/>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676745"/>
              <a:ext cx="3843867" cy="1054680"/>
              <a:chOff x="129540" y="-28665"/>
              <a:chExt cx="11932920" cy="1867462"/>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544005" y="-28665"/>
                <a:ext cx="9948395" cy="1594015"/>
              </a:xfrm>
              <a:prstGeom prst="rect">
                <a:avLst/>
              </a:prstGeom>
              <a:noFill/>
            </p:spPr>
            <p:txBody>
              <a:bodyPr wrap="square">
                <a:spAutoFit/>
              </a:bodyPr>
              <a:lstStyle/>
              <a:p>
                <a:pPr defTabSz="1219170">
                  <a:spcBef>
                    <a:spcPct val="50000"/>
                  </a:spcBef>
                  <a:defRPr/>
                </a:pPr>
                <a:r>
                  <a:rPr lang="en-US" altLang="en-US" sz="72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Dạ</a:t>
                </a: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72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dày</a:t>
                </a:r>
                <a:endPar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7"/>
                          <a:gd name="connsiteX1" fmla="*/ 5296953 w 5296953"/>
                          <a:gd name="connsiteY1" fmla="*/ 0 h 1288257"/>
                          <a:gd name="connsiteX2" fmla="*/ 5296953 w 5296953"/>
                          <a:gd name="connsiteY2" fmla="*/ 1288257 h 1288257"/>
                          <a:gd name="connsiteX3" fmla="*/ 0 w 5296953"/>
                          <a:gd name="connsiteY3" fmla="*/ 1288257 h 1288257"/>
                          <a:gd name="connsiteX4" fmla="*/ 0 w 5296953"/>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7" fill="none" extrusionOk="0">
                            <a:moveTo>
                              <a:pt x="0" y="0"/>
                            </a:moveTo>
                            <a:cubicBezTo>
                              <a:pt x="1073176" y="-133017"/>
                              <a:pt x="4751055" y="-123057"/>
                              <a:pt x="5296953" y="0"/>
                            </a:cubicBezTo>
                            <a:cubicBezTo>
                              <a:pt x="5330992" y="239927"/>
                              <a:pt x="5328619" y="866786"/>
                              <a:pt x="5296953" y="1288257"/>
                            </a:cubicBezTo>
                            <a:cubicBezTo>
                              <a:pt x="3955790" y="1286056"/>
                              <a:pt x="1804640" y="1158486"/>
                              <a:pt x="0" y="1288257"/>
                            </a:cubicBezTo>
                            <a:cubicBezTo>
                              <a:pt x="85836" y="840849"/>
                              <a:pt x="-48394" y="491884"/>
                              <a:pt x="0" y="0"/>
                            </a:cubicBezTo>
                            <a:close/>
                          </a:path>
                          <a:path w="5296953" h="1288257" stroke="0" extrusionOk="0">
                            <a:moveTo>
                              <a:pt x="0" y="0"/>
                            </a:moveTo>
                            <a:cubicBezTo>
                              <a:pt x="1494375" y="-157587"/>
                              <a:pt x="3902242" y="-63908"/>
                              <a:pt x="5296953" y="0"/>
                            </a:cubicBezTo>
                            <a:cubicBezTo>
                              <a:pt x="5218327" y="200193"/>
                              <a:pt x="5188967" y="814865"/>
                              <a:pt x="5296953" y="1288257"/>
                            </a:cubicBezTo>
                            <a:cubicBezTo>
                              <a:pt x="2653537" y="1187259"/>
                              <a:pt x="2589224"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328409" y="-26648"/>
                <a:ext cx="10692980" cy="1594015"/>
              </a:xfrm>
              <a:prstGeom prst="rect">
                <a:avLst/>
              </a:prstGeom>
              <a:noFill/>
            </p:spPr>
            <p:txBody>
              <a:bodyPr wrap="square">
                <a:spAutoFit/>
              </a:bodyPr>
              <a:lstStyle/>
              <a:p>
                <a:pPr defTabSz="1219170">
                  <a:spcBef>
                    <a:spcPct val="50000"/>
                  </a:spcBef>
                  <a:defRPr/>
                </a:pPr>
                <a:r>
                  <a:rPr lang="en-US" altLang="en-US" sz="72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Não</a:t>
                </a: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mbria" panose="02040503050406030204" pitchFamily="18" charset="0"/>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67472" y="334092"/>
              <a:ext cx="7033317" cy="7756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vi-VN" sz="4000" b="1" kern="0" dirty="0">
                  <a:solidFill>
                    <a:srgbClr val="513632">
                      <a:lumMod val="75000"/>
                    </a:srgbClr>
                  </a:solidFill>
                  <a:latin typeface="Cambria" panose="02040503050406030204" pitchFamily="18" charset="0"/>
                </a:rPr>
                <a:t>Cơ</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quan</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nào</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điều</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khiển</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mọi</a:t>
              </a:r>
              <a:r>
                <a:rPr lang="en-US" sz="4000" b="1" kern="0" dirty="0">
                  <a:solidFill>
                    <a:srgbClr val="513632">
                      <a:lumMod val="75000"/>
                    </a:srgbClr>
                  </a:solidFill>
                  <a:latin typeface="Cambria" panose="02040503050406030204" pitchFamily="18" charset="0"/>
                </a:rPr>
                <a:t> </a:t>
              </a:r>
            </a:p>
            <a:p>
              <a:pPr defTabSz="1219170">
                <a:buClr>
                  <a:srgbClr val="FFFFFF"/>
                </a:buClr>
              </a:pPr>
              <a:r>
                <a:rPr lang="en-US" sz="4000" b="1" kern="0" dirty="0" err="1">
                  <a:solidFill>
                    <a:srgbClr val="513632">
                      <a:lumMod val="75000"/>
                    </a:srgbClr>
                  </a:solidFill>
                  <a:latin typeface="Cambria" panose="02040503050406030204" pitchFamily="18" charset="0"/>
                </a:rPr>
                <a:t>hoạt</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động</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của</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cơ</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thể</a:t>
              </a:r>
              <a:r>
                <a:rPr lang="en-US" sz="4000" b="1" kern="0" dirty="0">
                  <a:solidFill>
                    <a:srgbClr val="513632">
                      <a:lumMod val="75000"/>
                    </a:srgbClr>
                  </a:solidFill>
                  <a:latin typeface="Cambria" panose="0204050305040603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mbria" panose="02040503050406030204" pitchFamily="18" charset="0"/>
              </a:rPr>
              <a:t>Meeting Objectives</a:t>
            </a:r>
            <a:endParaRPr>
              <a:latin typeface="Cambria" panose="02040503050406030204" pitchFamily="18" charset="0"/>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931870" y="379250"/>
                <a:ext cx="8778232" cy="1021803"/>
              </a:xfrm>
              <a:prstGeom prst="rect">
                <a:avLst/>
              </a:prstGeom>
              <a:noFill/>
            </p:spPr>
            <p:txBody>
              <a:bodyPr wrap="square">
                <a:spAutoFit/>
              </a:bodyPr>
              <a:lstStyle/>
              <a:p>
                <a:pPr algn="ctr" defTabSz="1219170">
                  <a:spcBef>
                    <a:spcPct val="50000"/>
                  </a:spcBef>
                  <a:defRPr/>
                </a:pP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Giật</a:t>
                </a: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mình</a:t>
                </a:r>
                <a:endPar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2394952" y="284171"/>
                <a:ext cx="7447675" cy="1021804"/>
              </a:xfrm>
              <a:prstGeom prst="rect">
                <a:avLst/>
              </a:prstGeom>
              <a:noFill/>
            </p:spPr>
            <p:txBody>
              <a:bodyPr wrap="square">
                <a:spAutoFit/>
              </a:bodyPr>
              <a:lstStyle/>
              <a:p>
                <a:pPr defTabSz="1219170">
                  <a:spcBef>
                    <a:spcPct val="50000"/>
                  </a:spcBef>
                  <a:defRPr/>
                </a:pP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Đau</a:t>
                </a: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bụng</a:t>
                </a:r>
                <a:endPar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6443846" cy="1288256"/>
            <a:chOff x="264580" y="1765233"/>
            <a:chExt cx="4832885"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441552" cy="966192"/>
              <a:chOff x="129540" y="128016"/>
              <a:chExt cx="13788375"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2696020" y="456118"/>
                <a:ext cx="11221895" cy="1021804"/>
              </a:xfrm>
              <a:prstGeom prst="rect">
                <a:avLst/>
              </a:prstGeom>
              <a:noFill/>
            </p:spPr>
            <p:txBody>
              <a:bodyPr wrap="square">
                <a:spAutoFit/>
              </a:bodyPr>
              <a:lstStyle/>
              <a:p>
                <a:pPr defTabSz="1219170">
                  <a:spcBef>
                    <a:spcPct val="50000"/>
                  </a:spcBef>
                  <a:defRPr/>
                </a:pP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Mất</a:t>
                </a: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ngủ</a:t>
                </a:r>
                <a:endPar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432432" y="434635"/>
                <a:ext cx="6042548" cy="1021804"/>
              </a:xfrm>
              <a:prstGeom prst="rect">
                <a:avLst/>
              </a:prstGeom>
              <a:noFill/>
            </p:spPr>
            <p:txBody>
              <a:bodyPr wrap="square">
                <a:spAutoFit/>
              </a:bodyPr>
              <a:lstStyle/>
              <a:p>
                <a:pPr defTabSz="1219170">
                  <a:spcBef>
                    <a:spcPct val="50000"/>
                  </a:spcBef>
                  <a:defRPr/>
                </a:pP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Ho</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mbria" panose="02040503050406030204" pitchFamily="18" charset="0"/>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204342" y="299858"/>
              <a:ext cx="673531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Cambria" panose="02040503050406030204" pitchFamily="18" charset="0"/>
                </a:rPr>
                <a:t>Khi </a:t>
              </a:r>
              <a:r>
                <a:rPr lang="en-US" sz="4267" b="1" kern="0" dirty="0" err="1">
                  <a:solidFill>
                    <a:srgbClr val="513632">
                      <a:lumMod val="75000"/>
                    </a:srgbClr>
                  </a:solidFill>
                  <a:latin typeface="Cambria" panose="02040503050406030204" pitchFamily="18" charset="0"/>
                </a:rPr>
                <a:t>bị</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bất</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ngờ</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chúng</a:t>
              </a:r>
              <a:r>
                <a:rPr lang="en-US" sz="4267" b="1" kern="0" dirty="0">
                  <a:solidFill>
                    <a:srgbClr val="513632">
                      <a:lumMod val="75000"/>
                    </a:srgbClr>
                  </a:solidFill>
                  <a:latin typeface="Cambria" panose="02040503050406030204" pitchFamily="18" charset="0"/>
                </a:rPr>
                <a:t> ta </a:t>
              </a:r>
              <a:r>
                <a:rPr lang="en-US" sz="4267" b="1" kern="0" dirty="0" err="1">
                  <a:solidFill>
                    <a:srgbClr val="513632">
                      <a:lumMod val="75000"/>
                    </a:srgbClr>
                  </a:solidFill>
                  <a:latin typeface="Cambria" panose="02040503050406030204" pitchFamily="18" charset="0"/>
                </a:rPr>
                <a:t>có</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thể</a:t>
              </a:r>
              <a:endParaRPr lang="en-US" sz="4267" b="1" kern="0" dirty="0">
                <a:solidFill>
                  <a:srgbClr val="513632">
                    <a:lumMod val="75000"/>
                  </a:srgbClr>
                </a:solidFill>
                <a:latin typeface="Cambria" panose="02040503050406030204" pitchFamily="18" charset="0"/>
              </a:endParaRPr>
            </a:p>
            <a:p>
              <a:pPr defTabSz="1219170">
                <a:buClr>
                  <a:srgbClr val="FFFFFF"/>
                </a:buClr>
              </a:pP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phản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ứng</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thế</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nào</a:t>
              </a:r>
              <a:r>
                <a:rPr lang="en-US" sz="4267" b="1" kern="0" dirty="0">
                  <a:solidFill>
                    <a:srgbClr val="513632">
                      <a:lumMod val="75000"/>
                    </a:srgbClr>
                  </a:solidFill>
                  <a:latin typeface="Cambria" panose="0204050305040603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mbria" panose="02040503050406030204" pitchFamily="18" charset="0"/>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mbria" panose="02040503050406030204" pitchFamily="18" charset="0"/>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mbria" panose="02040503050406030204" pitchFamily="18" charset="0"/>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1146" b="94572" l="65351" r="78692"/>
                    </a14:imgEffect>
                    <a14:imgEffect>
                      <a14:saturation sat="300000"/>
                    </a14:imgEffect>
                  </a14:imgLayer>
                </a14:imgProps>
              </a:ext>
            </a:extLst>
          </a:blip>
          <a:srcRect l="63684" t="45719" r="19641" b="12127"/>
          <a:stretch/>
        </p:blipFill>
        <p:spPr>
          <a:xfrm rot="928165">
            <a:off x="4083114" y="3119084"/>
            <a:ext cx="2550781" cy="2951981"/>
          </a:xfrm>
          <a:prstGeom prst="rect">
            <a:avLst/>
          </a:prstGeom>
        </p:spPr>
      </p:pic>
    </p:spTree>
    <p:extLst>
      <p:ext uri="{BB962C8B-B14F-4D97-AF65-F5344CB8AC3E}">
        <p14:creationId xmlns:p14="http://schemas.microsoft.com/office/powerpoint/2010/main" val="106212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mbria" panose="02040503050406030204" pitchFamily="18" charset="0"/>
              </a:rPr>
              <a:t>Meeting Objectives</a:t>
            </a:r>
            <a:endParaRPr>
              <a:latin typeface="Cambria" panose="02040503050406030204" pitchFamily="18" charset="0"/>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59"/>
            <a:ext cx="6869625" cy="1346023"/>
            <a:chOff x="311419" y="3516443"/>
            <a:chExt cx="5152219" cy="100951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59768"/>
              <a:ext cx="4810048" cy="966192"/>
              <a:chOff x="232497" y="204729"/>
              <a:chExt cx="14656958" cy="1710781"/>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3667559" y="399535"/>
                <a:ext cx="11221896"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Não</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7"/>
            <a:ext cx="6500020" cy="1360986"/>
            <a:chOff x="4684130" y="1730750"/>
            <a:chExt cx="4875015"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4493090" cy="966192"/>
              <a:chOff x="129540" y="128016"/>
              <a:chExt cx="13444431"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2352074" y="326413"/>
                <a:ext cx="11221897" cy="1103550"/>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Tủy</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sống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5"/>
            <a:ext cx="6223256" cy="1288256"/>
            <a:chOff x="264580" y="1765233"/>
            <a:chExt cx="4667442"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276109" cy="966192"/>
              <a:chOff x="129540" y="128016"/>
              <a:chExt cx="13274774"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182417" y="274994"/>
                <a:ext cx="11221897"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Ruột</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non</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59130"/>
            <a:ext cx="5957252" cy="1317716"/>
            <a:chOff x="4739560" y="3494348"/>
            <a:chExt cx="4467939"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126211" cy="966192"/>
              <a:chOff x="129540" y="128016"/>
              <a:chExt cx="12393978"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2046013" y="289799"/>
                <a:ext cx="1047750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Dây</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thần</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kinh</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mbria" panose="02040503050406030204" pitchFamily="18" charset="0"/>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40387" y="344450"/>
              <a:ext cx="690237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Cambria" panose="02040503050406030204" pitchFamily="18" charset="0"/>
                </a:rPr>
                <a:t>Bộ</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phận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nào</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không</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thuộc</a:t>
              </a:r>
              <a:r>
                <a:rPr lang="en-US" sz="4267" b="1" kern="0" dirty="0">
                  <a:solidFill>
                    <a:srgbClr val="513632">
                      <a:lumMod val="75000"/>
                    </a:srgbClr>
                  </a:solidFill>
                  <a:latin typeface="Cambria" panose="02040503050406030204" pitchFamily="18" charset="0"/>
                </a:rPr>
                <a:t> </a:t>
              </a:r>
            </a:p>
            <a:p>
              <a:pPr defTabSz="1219170">
                <a:buClr>
                  <a:srgbClr val="FFFFFF"/>
                </a:buClr>
              </a:pPr>
              <a:r>
                <a:rPr lang="en-US" sz="4267" b="1" kern="0" dirty="0" err="1">
                  <a:solidFill>
                    <a:srgbClr val="513632">
                      <a:lumMod val="75000"/>
                    </a:srgbClr>
                  </a:solidFill>
                  <a:latin typeface="Cambria" panose="02040503050406030204" pitchFamily="18" charset="0"/>
                </a:rPr>
                <a:t>cơ</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quan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thần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kinh</a:t>
              </a:r>
              <a:r>
                <a:rPr lang="en-US" sz="4267" b="1" kern="0" dirty="0">
                  <a:solidFill>
                    <a:srgbClr val="513632">
                      <a:lumMod val="75000"/>
                    </a:srgbClr>
                  </a:solidFill>
                  <a:latin typeface="Cambria" panose="02040503050406030204" pitchFamily="18" charset="0"/>
                </a:rPr>
                <a:t>?</a:t>
              </a:r>
            </a:p>
          </p:txBody>
        </p:sp>
        <p:pic>
          <p:nvPicPr>
            <p:cNvPr id="66" name="Picture 65" descr="A picture containing diagram&#10;&#10;Description automatically generated">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mbria" panose="02040503050406030204" pitchFamily="18" charset="0"/>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mbria" panose="02040503050406030204" pitchFamily="18" charset="0"/>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mbria" panose="02040503050406030204" pitchFamily="18" charset="0"/>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4408055" y="848948"/>
            <a:ext cx="7877848" cy="5160103"/>
          </a:xfrm>
          <a:prstGeom prst="rect">
            <a:avLst/>
          </a:prstGeom>
          <a:ln>
            <a:noFill/>
          </a:ln>
        </p:spPr>
      </p:pic>
      <p:pic>
        <p:nvPicPr>
          <p:cNvPr id="5" name="图片 1">
            <a:extLst>
              <a:ext uri="{FF2B5EF4-FFF2-40B4-BE49-F238E27FC236}">
                <a16:creationId xmlns:a16="http://schemas.microsoft.com/office/drawing/2014/main" id="{5070FCD9-031B-527D-3F98-2D1FC545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681058"/>
            <a:ext cx="6858000" cy="6858000"/>
          </a:xfrm>
          <a:prstGeom prst="rect">
            <a:avLst/>
          </a:prstGeom>
        </p:spPr>
      </p:pic>
      <p:pic>
        <p:nvPicPr>
          <p:cNvPr id="3" name="Picture 2">
            <a:extLst>
              <a:ext uri="{FF2B5EF4-FFF2-40B4-BE49-F238E27FC236}">
                <a16:creationId xmlns:a16="http://schemas.microsoft.com/office/drawing/2014/main" id="{3731B7A2-5D89-787D-1C6F-899DAB8142F8}"/>
              </a:ext>
            </a:extLst>
          </p:cNvPr>
          <p:cNvPicPr>
            <a:picLocks noChangeAspect="1"/>
          </p:cNvPicPr>
          <p:nvPr/>
        </p:nvPicPr>
        <p:blipFill>
          <a:blip r:embed="rId4"/>
          <a:stretch>
            <a:fillRect/>
          </a:stretch>
        </p:blipFill>
        <p:spPr>
          <a:xfrm>
            <a:off x="5237749" y="1279972"/>
            <a:ext cx="6218459" cy="4298053"/>
          </a:xfrm>
          <a:prstGeom prst="rect">
            <a:avLst/>
          </a:prstGeom>
        </p:spPr>
      </p:pic>
    </p:spTree>
    <p:extLst>
      <p:ext uri="{BB962C8B-B14F-4D97-AF65-F5344CB8AC3E}">
        <p14:creationId xmlns:p14="http://schemas.microsoft.com/office/powerpoint/2010/main" val="2506517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8CC74D6-99E6-A200-816B-78156A966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278" y="958591"/>
            <a:ext cx="5899409" cy="5899409"/>
          </a:xfrm>
          <a:prstGeom prst="rect">
            <a:avLst/>
          </a:prstGeom>
        </p:spPr>
      </p:pic>
      <p:pic>
        <p:nvPicPr>
          <p:cNvPr id="6" name="Picture 5">
            <a:extLst>
              <a:ext uri="{FF2B5EF4-FFF2-40B4-BE49-F238E27FC236}">
                <a16:creationId xmlns:a16="http://schemas.microsoft.com/office/drawing/2014/main" id="{C311D7ED-8156-96B7-5BBD-556F889396E8}"/>
              </a:ext>
            </a:extLst>
          </p:cNvPr>
          <p:cNvPicPr>
            <a:picLocks noChangeAspect="1"/>
          </p:cNvPicPr>
          <p:nvPr/>
        </p:nvPicPr>
        <p:blipFill>
          <a:blip r:embed="rId3"/>
          <a:stretch>
            <a:fillRect/>
          </a:stretch>
        </p:blipFill>
        <p:spPr>
          <a:xfrm>
            <a:off x="1346764" y="1183759"/>
            <a:ext cx="7328027" cy="3164098"/>
          </a:xfrm>
          <a:prstGeom prst="rect">
            <a:avLst/>
          </a:prstGeom>
        </p:spPr>
      </p:pic>
    </p:spTree>
    <p:extLst>
      <p:ext uri="{BB962C8B-B14F-4D97-AF65-F5344CB8AC3E}">
        <p14:creationId xmlns:p14="http://schemas.microsoft.com/office/powerpoint/2010/main" val="330732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672</Words>
  <Application>Microsoft Office PowerPoint</Application>
  <PresentationFormat>Widescreen</PresentationFormat>
  <Paragraphs>56</Paragraphs>
  <Slides>24</Slides>
  <Notes>4</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Vogue-ExtraBold</vt:lpstr>
      <vt:lpstr>Fredoka One</vt:lpstr>
      <vt:lpstr>Calibri Light</vt:lpstr>
      <vt:lpstr>Times New Roman</vt:lpstr>
      <vt:lpstr>#9Slide05 Bodega Script</vt:lpstr>
      <vt:lpstr>SVN-Newton</vt:lpstr>
      <vt:lpstr>SVN-Ready</vt:lpstr>
      <vt:lpstr>Calibri</vt:lpstr>
      <vt:lpstr>M PLUS Rounded 1c</vt:lpstr>
      <vt:lpstr>Arial</vt:lpstr>
      <vt:lpstr>Cambria</vt:lpstr>
      <vt:lpstr>#9Slide07 HoneyCream</vt:lpstr>
      <vt:lpstr>#9Slide07 Altus</vt:lpstr>
      <vt:lpstr>Office Theme</vt:lpstr>
      <vt:lpstr>1_Office Theme</vt:lpstr>
      <vt:lpstr>Awesome Teachers Meeting by Slidesgo</vt:lpstr>
      <vt:lpstr>PowerPoint Presentation</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KhanhHuyen;KHuyen</dc:creator>
  <cp:keywords>MNT;MANGNONTEAM</cp:keywords>
  <cp:lastModifiedBy>HP</cp:lastModifiedBy>
  <cp:revision>23</cp:revision>
  <dcterms:created xsi:type="dcterms:W3CDTF">2023-01-20T12:42:14Z</dcterms:created>
  <dcterms:modified xsi:type="dcterms:W3CDTF">2025-03-12T02:31:48Z</dcterms:modified>
</cp:coreProperties>
</file>