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257" r:id="rId2"/>
    <p:sldId id="258" r:id="rId3"/>
    <p:sldId id="259" r:id="rId4"/>
    <p:sldId id="261" r:id="rId5"/>
    <p:sldId id="262" r:id="rId6"/>
    <p:sldId id="278" r:id="rId7"/>
    <p:sldId id="279" r:id="rId8"/>
    <p:sldId id="263" r:id="rId9"/>
    <p:sldId id="280" r:id="rId10"/>
    <p:sldId id="281" r:id="rId11"/>
    <p:sldId id="282" r:id="rId12"/>
    <p:sldId id="277" r:id="rId13"/>
    <p:sldId id="264" r:id="rId14"/>
    <p:sldId id="284" r:id="rId15"/>
    <p:sldId id="285" r:id="rId16"/>
    <p:sldId id="286" r:id="rId17"/>
    <p:sldId id="270" r:id="rId18"/>
    <p:sldId id="272" r:id="rId19"/>
    <p:sldId id="273" r:id="rId20"/>
    <p:sldId id="274" r:id="rId21"/>
    <p:sldId id="275" r:id="rId22"/>
  </p:sldIdLst>
  <p:sldSz cx="12192000" cy="6858000"/>
  <p:notesSz cx="6858000" cy="9144000"/>
  <p:embeddedFontLst>
    <p:embeddedFont>
      <p:font typeface="#9Slide05 Aphrodite Pro" panose="020B0604020202020204" charset="0"/>
      <p:regular r:id="rId24"/>
    </p:embeddedFont>
    <p:embeddedFont>
      <p:font typeface="#9Slide07 Altus" panose="020B0604020202020204" charset="0"/>
      <p:regular r:id="rId25"/>
    </p:embeddedFont>
    <p:embeddedFont>
      <p:font typeface="#9Slide07 HoneyCream" panose="020B0604020202020204" charset="0"/>
      <p:regular r:id="rId26"/>
    </p:embeddedFont>
    <p:embeddedFont>
      <p:font typeface="Cambria" panose="020405030504060302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189"/>
    <a:srgbClr val="00AF4E"/>
    <a:srgbClr val="03B1F0"/>
    <a:srgbClr val="FFFFFF"/>
    <a:srgbClr val="7C8BA4"/>
    <a:srgbClr val="00CA00"/>
    <a:srgbClr val="00B0F0"/>
    <a:srgbClr val="FF6500"/>
    <a:srgbClr val="FF0000"/>
    <a:srgbClr val="00A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6" autoAdjust="0"/>
    <p:restoredTop sz="94660"/>
  </p:normalViewPr>
  <p:slideViewPr>
    <p:cSldViewPr snapToGrid="0">
      <p:cViewPr varScale="1">
        <p:scale>
          <a:sx n="77" d="100"/>
          <a:sy n="77" d="100"/>
        </p:scale>
        <p:origin x="84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367FC-96A3-4808-AF1A-6234B70CB06E}"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AF8C7-B8CE-40DC-A8B5-75C1231BD2B9}" type="slidenum">
              <a:rPr lang="en-US" smtClean="0"/>
              <a:t>‹#›</a:t>
            </a:fld>
            <a:endParaRPr lang="en-US"/>
          </a:p>
        </p:txBody>
      </p:sp>
    </p:spTree>
    <p:extLst>
      <p:ext uri="{BB962C8B-B14F-4D97-AF65-F5344CB8AC3E}">
        <p14:creationId xmlns:p14="http://schemas.microsoft.com/office/powerpoint/2010/main" val="371713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1651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159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7335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4601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0395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8372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494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59644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2011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6281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0843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28652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1709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1655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2331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5283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5624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1290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2424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4674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79111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970062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536608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750652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03373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86133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9">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261370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10" name="Picture 9">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11">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4"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5"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6" name="Picture 15">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7" name="Picture 16">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8" name="Picture 17">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9" name="Picture 18">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0" name="TextBox 19">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1" name="TextBox 20">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740031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6" name="Picture 5">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7" name="Picture 6">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8" name="TextBox 7">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0"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1"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2" name="Picture 11">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987063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5" name="Picture 4">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6" name="Picture 5">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7" name="TextBox 6">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9"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0"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1" name="Picture 10">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2" name="Picture 11">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3" name="Picture 12">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4" name="Picture 13">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5" name="TextBox 14">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6" name="TextBox 15">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221977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9">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575461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9">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036970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145211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4.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0" y="-819061"/>
            <a:ext cx="11963002" cy="669271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84" y="-1011709"/>
            <a:ext cx="1449264" cy="2582519"/>
          </a:xfrm>
          <a:prstGeom prst="rect">
            <a:avLst/>
          </a:prstGeom>
        </p:spPr>
      </p:pic>
      <p:pic>
        <p:nvPicPr>
          <p:cNvPr id="9" name="Picture 8"/>
          <p:cNvPicPr>
            <a:picLocks noChangeAspect="1"/>
          </p:cNvPicPr>
          <p:nvPr/>
        </p:nvPicPr>
        <p:blipFill>
          <a:blip r:embed="rId6"/>
          <a:stretch>
            <a:fillRect/>
          </a:stretch>
        </p:blipFill>
        <p:spPr>
          <a:xfrm>
            <a:off x="7810351" y="-328125"/>
            <a:ext cx="4115157" cy="3310415"/>
          </a:xfrm>
          <a:prstGeom prst="rect">
            <a:avLst/>
          </a:prstGeom>
        </p:spPr>
      </p:pic>
      <p:pic>
        <p:nvPicPr>
          <p:cNvPr id="11" name="图片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8122960" y="3797212"/>
            <a:ext cx="4184892" cy="3060788"/>
          </a:xfrm>
          <a:prstGeom prst="rect">
            <a:avLst/>
          </a:prstGeom>
        </p:spPr>
      </p:pic>
      <p:pic>
        <p:nvPicPr>
          <p:cNvPr id="3" name="Picture 2">
            <a:extLst>
              <a:ext uri="{FF2B5EF4-FFF2-40B4-BE49-F238E27FC236}">
                <a16:creationId xmlns:a16="http://schemas.microsoft.com/office/drawing/2014/main" id="{8F25CA99-FADC-F216-2FC0-49C241D95411}"/>
              </a:ext>
            </a:extLst>
          </p:cNvPr>
          <p:cNvPicPr>
            <a:picLocks noChangeAspect="1"/>
          </p:cNvPicPr>
          <p:nvPr/>
        </p:nvPicPr>
        <p:blipFill>
          <a:blip r:embed="rId8"/>
          <a:stretch>
            <a:fillRect/>
          </a:stretch>
        </p:blipFill>
        <p:spPr>
          <a:xfrm>
            <a:off x="442671" y="1662998"/>
            <a:ext cx="9772735" cy="3023878"/>
          </a:xfrm>
          <a:prstGeom prst="rect">
            <a:avLst/>
          </a:prstGeom>
        </p:spPr>
      </p:pic>
    </p:spTree>
    <p:extLst>
      <p:ext uri="{BB962C8B-B14F-4D97-AF65-F5344CB8AC3E}">
        <p14:creationId xmlns:p14="http://schemas.microsoft.com/office/powerpoint/2010/main" val="1967223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Đọc tình huống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1026" name="Picture 2" descr="https://img.loigiaihay.com/picture/2021/1130/a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847" y="927266"/>
            <a:ext cx="5668219" cy="333615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59901" y="1190277"/>
            <a:ext cx="5626946" cy="1978651"/>
            <a:chOff x="786032" y="3556292"/>
            <a:chExt cx="7044190" cy="2410864"/>
          </a:xfrm>
        </p:grpSpPr>
        <p:sp>
          <p:nvSpPr>
            <p:cNvPr id="14" name="Rounded Rectangle 13"/>
            <p:cNvSpPr/>
            <p:nvPr/>
          </p:nvSpPr>
          <p:spPr>
            <a:xfrm>
              <a:off x="786032" y="3556292"/>
              <a:ext cx="6859901" cy="2356646"/>
            </a:xfrm>
            <a:prstGeom prst="roundRect">
              <a:avLst/>
            </a:prstGeom>
            <a:solidFill>
              <a:schemeClr val="bg1"/>
            </a:solidFill>
            <a:ln w="38100">
              <a:solidFill>
                <a:srgbClr val="7030A0"/>
              </a:solidFill>
              <a:prstDash val="sysDash"/>
            </a:ln>
            <a:effectLst>
              <a:glow rad="1397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1001209" y="3604615"/>
              <a:ext cx="6829013" cy="2362541"/>
            </a:xfrm>
            <a:prstGeom prst="rect">
              <a:avLst/>
            </a:prstGeom>
            <a:noFill/>
          </p:spPr>
          <p:txBody>
            <a:bodyPr wrap="square" rtlCol="0">
              <a:spAutoFit/>
            </a:bodyPr>
            <a:lstStyle/>
            <a:p>
              <a:pPr algn="just"/>
              <a:r>
                <a:rPr lang="vi-VN" sz="4000" i="1" dirty="0">
                  <a:latin typeface="Cambria" panose="02040503050406030204" pitchFamily="18" charset="0"/>
                  <a:ea typeface="Cambria" panose="02040503050406030204" pitchFamily="18" charset="0"/>
                </a:rPr>
                <a:t>-</a:t>
              </a:r>
              <a:r>
                <a:rPr lang="en-US" sz="4000" i="1" dirty="0">
                  <a:latin typeface="Cambria" panose="02040503050406030204" pitchFamily="18" charset="0"/>
                  <a:ea typeface="Cambria" panose="02040503050406030204" pitchFamily="18" charset="0"/>
                </a:rPr>
                <a:t> Khi </a:t>
              </a:r>
              <a:r>
                <a:rPr lang="en-US" sz="4000" i="1" dirty="0" err="1">
                  <a:latin typeface="Cambria" panose="02040503050406030204" pitchFamily="18" charset="0"/>
                  <a:ea typeface="Cambria" panose="02040503050406030204" pitchFamily="18" charset="0"/>
                </a:rPr>
                <a:t>bị</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lạc</a:t>
              </a:r>
              <a:r>
                <a:rPr lang="en-US" sz="4000" i="1" dirty="0">
                  <a:latin typeface="Cambria" panose="02040503050406030204" pitchFamily="18" charset="0"/>
                  <a:ea typeface="Cambria" panose="02040503050406030204" pitchFamily="18" charset="0"/>
                </a:rPr>
                <a:t>, Hà </a:t>
              </a:r>
              <a:r>
                <a:rPr lang="en-US" sz="4000" i="1" dirty="0" err="1">
                  <a:latin typeface="Cambria" panose="02040503050406030204" pitchFamily="18" charset="0"/>
                  <a:ea typeface="Cambria" panose="02040503050406030204" pitchFamily="18" charset="0"/>
                </a:rPr>
                <a:t>đã</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tìm</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kiếm</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sự</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hỗ</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trợ</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bằng</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cách</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nào</a:t>
              </a:r>
              <a:r>
                <a:rPr lang="vi-VN" sz="4000" i="1" dirty="0">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grpSp>
      <p:sp>
        <p:nvSpPr>
          <p:cNvPr id="3" name="Rectangle 2"/>
          <p:cNvSpPr/>
          <p:nvPr/>
        </p:nvSpPr>
        <p:spPr>
          <a:xfrm>
            <a:off x="1031786" y="4531083"/>
            <a:ext cx="10528300" cy="2308324"/>
          </a:xfrm>
          <a:prstGeom prst="rect">
            <a:avLst/>
          </a:prstGeom>
        </p:spPr>
        <p:txBody>
          <a:bodyPr wrap="square">
            <a:spAutoFit/>
          </a:bodyPr>
          <a:lstStyle/>
          <a:p>
            <a:pPr algn="ctr"/>
            <a:r>
              <a:rPr lang="en-US" sz="3600" b="1" i="0" dirty="0" err="1">
                <a:solidFill>
                  <a:schemeClr val="accent1">
                    <a:lumMod val="50000"/>
                  </a:schemeClr>
                </a:solidFill>
                <a:effectLst/>
                <a:latin typeface="Cambria" panose="02040503050406030204" pitchFamily="18" charset="0"/>
                <a:ea typeface="Cambria" panose="02040503050406030204" pitchFamily="18" charset="0"/>
              </a:rPr>
              <a:t>Khi</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bị</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lạc</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Hà</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đã</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tìm</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kiếm</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sự</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hỗ</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trợ</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bằng</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cách</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bình</a:t>
            </a:r>
            <a:r>
              <a:rPr lang="en-US" sz="3600" b="1" i="0" dirty="0">
                <a:solidFill>
                  <a:schemeClr val="accent1">
                    <a:lumMod val="50000"/>
                  </a:schemeClr>
                </a:solidFill>
                <a:effectLst/>
                <a:latin typeface="Cambria" panose="02040503050406030204" pitchFamily="18" charset="0"/>
                <a:ea typeface="Cambria" panose="02040503050406030204" pitchFamily="18" charset="0"/>
              </a:rPr>
              <a:t> t</a:t>
            </a:r>
            <a:r>
              <a:rPr lang="vi-VN" sz="3600" b="1" dirty="0">
                <a:solidFill>
                  <a:schemeClr val="accent1">
                    <a:lumMod val="50000"/>
                  </a:schemeClr>
                </a:solidFill>
                <a:latin typeface="Cambria" panose="02040503050406030204" pitchFamily="18" charset="0"/>
                <a:ea typeface="Cambria" panose="02040503050406030204" pitchFamily="18" charset="0"/>
              </a:rPr>
              <a:t>ĩ</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nh</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quan</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sát</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xung</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quanh</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tìm</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chú</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bảo</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vệ</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và</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nhờ</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chú</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giúp</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đỡ</a:t>
            </a:r>
            <a:r>
              <a:rPr lang="en-US" sz="3600" b="1" i="0" dirty="0">
                <a:solidFill>
                  <a:schemeClr val="accent1">
                    <a:lumMod val="50000"/>
                  </a:schemeClr>
                </a:solidFill>
                <a:effectLst/>
                <a:latin typeface="Cambria" panose="02040503050406030204" pitchFamily="18" charset="0"/>
                <a:ea typeface="Cambria" panose="02040503050406030204" pitchFamily="18" charset="0"/>
              </a:rPr>
              <a:t>.</a:t>
            </a:r>
            <a:br>
              <a:rPr lang="en-US" sz="3600" b="1" i="0" dirty="0">
                <a:solidFill>
                  <a:schemeClr val="accent1">
                    <a:lumMod val="50000"/>
                  </a:schemeClr>
                </a:solidFill>
                <a:effectLst/>
                <a:latin typeface="Cambria" panose="02040503050406030204" pitchFamily="18" charset="0"/>
                <a:ea typeface="Cambria" panose="02040503050406030204" pitchFamily="18" charset="0"/>
              </a:rPr>
            </a:br>
            <a:endParaRPr lang="en-US" sz="3600" b="1"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96576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Đọc tình huống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1026" name="Picture 2" descr="https://img.loigiaihay.com/picture/2021/1130/a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847" y="927266"/>
            <a:ext cx="5668219" cy="333615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59901" y="1190279"/>
            <a:ext cx="5479735" cy="1934154"/>
            <a:chOff x="786032" y="3556292"/>
            <a:chExt cx="6859901" cy="2356646"/>
          </a:xfrm>
        </p:grpSpPr>
        <p:sp>
          <p:nvSpPr>
            <p:cNvPr id="14" name="Rounded Rectangle 13"/>
            <p:cNvSpPr/>
            <p:nvPr/>
          </p:nvSpPr>
          <p:spPr>
            <a:xfrm>
              <a:off x="786032" y="3556292"/>
              <a:ext cx="6859901" cy="2356646"/>
            </a:xfrm>
            <a:prstGeom prst="roundRect">
              <a:avLst/>
            </a:prstGeom>
            <a:solidFill>
              <a:schemeClr val="bg1"/>
            </a:solidFill>
            <a:ln w="38100">
              <a:solidFill>
                <a:srgbClr val="7030A0"/>
              </a:solidFill>
              <a:prstDash val="sysDash"/>
            </a:ln>
            <a:effectLst>
              <a:glow rad="1397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1093683" y="3853350"/>
              <a:ext cx="6247250" cy="1762531"/>
            </a:xfrm>
            <a:prstGeom prst="rect">
              <a:avLst/>
            </a:prstGeom>
            <a:noFill/>
          </p:spPr>
          <p:txBody>
            <a:bodyPr wrap="square" rtlCol="0">
              <a:spAutoFit/>
            </a:bodyPr>
            <a:lstStyle/>
            <a:p>
              <a:pPr algn="just"/>
              <a:r>
                <a:rPr lang="vi-VN" sz="4400" i="1" dirty="0">
                  <a:latin typeface="Cambria" panose="02040503050406030204" pitchFamily="18" charset="0"/>
                  <a:ea typeface="Cambria" panose="02040503050406030204" pitchFamily="18" charset="0"/>
                </a:rPr>
                <a:t>Việc tìm kiếm sự hỗ trợ có lợi ích gì?</a:t>
              </a:r>
              <a:endParaRPr lang="en-US" sz="4400" dirty="0">
                <a:latin typeface="Cambria" panose="02040503050406030204" pitchFamily="18" charset="0"/>
                <a:ea typeface="Cambria" panose="02040503050406030204" pitchFamily="18" charset="0"/>
              </a:endParaRPr>
            </a:p>
          </p:txBody>
        </p:sp>
      </p:grpSp>
      <p:sp>
        <p:nvSpPr>
          <p:cNvPr id="3" name="Rectangle 2"/>
          <p:cNvSpPr/>
          <p:nvPr/>
        </p:nvSpPr>
        <p:spPr>
          <a:xfrm>
            <a:off x="1031786" y="4531083"/>
            <a:ext cx="10528300" cy="1754326"/>
          </a:xfrm>
          <a:prstGeom prst="rect">
            <a:avLst/>
          </a:prstGeom>
        </p:spPr>
        <p:txBody>
          <a:bodyPr wrap="square">
            <a:spAutoFit/>
          </a:bodyPr>
          <a:lstStyle/>
          <a:p>
            <a:pPr algn="ctr"/>
            <a:r>
              <a:rPr lang="vi-VN" sz="3600" dirty="0">
                <a:solidFill>
                  <a:schemeClr val="accent1">
                    <a:lumMod val="50000"/>
                  </a:schemeClr>
                </a:solidFill>
                <a:latin typeface="Cambria" panose="02040503050406030204" pitchFamily="18" charset="0"/>
                <a:ea typeface="Cambria" panose="02040503050406030204" pitchFamily="18" charset="0"/>
              </a:rPr>
              <a:t>Việc tìm kiếm sự hỗ trợ sẽ giúp Hà tìm thấy lớp của mình nhanh hơn, tránh khỏi những tình huống xấu như bị lạc, gặp kẻ xấu, bị bắt cóc.</a:t>
            </a:r>
            <a:endParaRPr lang="en-US" sz="6000"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4145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2619723" y="-354230"/>
            <a:ext cx="8979867" cy="6235102"/>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0605" y="1209139"/>
            <a:ext cx="6858000" cy="6858000"/>
          </a:xfrm>
          <a:prstGeom prst="rect">
            <a:avLst/>
          </a:prstGeom>
        </p:spPr>
      </p:pic>
      <p:pic>
        <p:nvPicPr>
          <p:cNvPr id="3" name="Picture 2"/>
          <p:cNvPicPr>
            <a:picLocks noChangeAspect="1"/>
          </p:cNvPicPr>
          <p:nvPr/>
        </p:nvPicPr>
        <p:blipFill>
          <a:blip r:embed="rId6"/>
          <a:stretch>
            <a:fillRect/>
          </a:stretch>
        </p:blipFill>
        <p:spPr>
          <a:xfrm>
            <a:off x="3498875" y="1014716"/>
            <a:ext cx="5992887" cy="5718544"/>
          </a:xfrm>
          <a:prstGeom prst="rect">
            <a:avLst/>
          </a:prstGeom>
        </p:spPr>
      </p:pic>
    </p:spTree>
    <p:extLst>
      <p:ext uri="{BB962C8B-B14F-4D97-AF65-F5344CB8AC3E}">
        <p14:creationId xmlns:p14="http://schemas.microsoft.com/office/powerpoint/2010/main" val="34834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5775"/>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7578" b="18984"/>
          <a:stretch/>
        </p:blipFill>
        <p:spPr>
          <a:xfrm>
            <a:off x="77752" y="4979904"/>
            <a:ext cx="4040199" cy="1754958"/>
          </a:xfrm>
          <a:prstGeom prst="rect">
            <a:avLst/>
          </a:prstGeom>
        </p:spPr>
      </p:pic>
      <p:pic>
        <p:nvPicPr>
          <p:cNvPr id="2050" name="Picture 2" descr="https://img.loigiaihay.com/picture/2021/1130/a34_1.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10262" y="1103378"/>
            <a:ext cx="4613909" cy="3876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05525" y="1009586"/>
            <a:ext cx="5410200" cy="3970318"/>
          </a:xfrm>
          <a:prstGeom prst="rect">
            <a:avLst/>
          </a:prstGeom>
        </p:spPr>
        <p:txBody>
          <a:bodyPr wrap="square">
            <a:spAutoFit/>
          </a:bodyPr>
          <a:lstStyle/>
          <a:p>
            <a:pPr algn="ctr"/>
            <a:r>
              <a:rPr lang="vi-VN" sz="3600" b="0" i="0" dirty="0">
                <a:solidFill>
                  <a:schemeClr val="accent1">
                    <a:lumMod val="50000"/>
                  </a:schemeClr>
                </a:solidFill>
                <a:effectLst/>
                <a:latin typeface="Cambria" panose="02040503050406030204" pitchFamily="18" charset="0"/>
                <a:ea typeface="Cambria" panose="02040503050406030204" pitchFamily="18" charset="0"/>
              </a:rPr>
              <a:t>Khi bạn nam quên mang ô mà trời mưa to, bạn nhỏ có thể nhờ một cách lịch sự những người đi đường cho che nhờ ô để không bị ướt, tránh bị cảm lạnh.</a:t>
            </a:r>
            <a:br>
              <a:rPr lang="vi-VN" sz="3600" b="0" i="0" dirty="0">
                <a:solidFill>
                  <a:schemeClr val="accent1">
                    <a:lumMod val="50000"/>
                  </a:schemeClr>
                </a:solidFill>
                <a:effectLst/>
                <a:latin typeface="Cambria" panose="02040503050406030204" pitchFamily="18" charset="0"/>
                <a:ea typeface="Cambria" panose="02040503050406030204" pitchFamily="18" charset="0"/>
              </a:rPr>
            </a:br>
            <a:endParaRPr lang="en-US" sz="3600" dirty="0">
              <a:solidFill>
                <a:schemeClr val="accent1">
                  <a:lumMod val="50000"/>
                </a:schemeClr>
              </a:solidFill>
              <a:latin typeface="Cambria" panose="02040503050406030204" pitchFamily="18" charset="0"/>
              <a:ea typeface="Cambria" panose="02040503050406030204" pitchFamily="18" charset="0"/>
            </a:endParaRPr>
          </a:p>
        </p:txBody>
      </p:sp>
      <p:sp>
        <p:nvSpPr>
          <p:cNvPr id="19" name="TextBox 18"/>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XỬ LÍ TÌNH HUỐNG</a:t>
            </a:r>
            <a:endParaRPr lang="en-US" sz="4000" dirty="0">
              <a:solidFill>
                <a:srgbClr val="0070C0"/>
              </a:solidFill>
              <a:latin typeface="Cambria" panose="02040503050406030204" pitchFamily="18" charset="0"/>
              <a:ea typeface="Cambria" panose="02040503050406030204" pitchFamily="18" charset="0"/>
            </a:endParaRPr>
          </a:p>
        </p:txBody>
      </p:sp>
      <p:pic>
        <p:nvPicPr>
          <p:cNvPr id="20" name="图片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8122960" y="3797212"/>
            <a:ext cx="4184892" cy="3060788"/>
          </a:xfrm>
          <a:prstGeom prst="rect">
            <a:avLst/>
          </a:prstGeom>
        </p:spPr>
      </p:pic>
    </p:spTree>
    <p:extLst>
      <p:ext uri="{BB962C8B-B14F-4D97-AF65-F5344CB8AC3E}">
        <p14:creationId xmlns:p14="http://schemas.microsoft.com/office/powerpoint/2010/main" val="108244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5775"/>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7578" b="18984"/>
          <a:stretch/>
        </p:blipFill>
        <p:spPr>
          <a:xfrm>
            <a:off x="77752" y="4979904"/>
            <a:ext cx="4040199" cy="1754958"/>
          </a:xfrm>
          <a:prstGeom prst="rect">
            <a:avLst/>
          </a:prstGeom>
        </p:spPr>
      </p:pic>
      <p:pic>
        <p:nvPicPr>
          <p:cNvPr id="7170" name="Picture 2" descr="https://img.loigiaihay.com/picture/2021/1130/a32_1.pn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 uri="{28A0092B-C50C-407E-A947-70E740481C1C}">
                <a14:useLocalDpi xmlns:a14="http://schemas.microsoft.com/office/drawing/2010/main" val="0"/>
              </a:ext>
            </a:extLst>
          </a:blip>
          <a:srcRect l="50278"/>
          <a:stretch/>
        </p:blipFill>
        <p:spPr bwMode="auto">
          <a:xfrm>
            <a:off x="842920" y="842399"/>
            <a:ext cx="4719680" cy="40143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03850" y="842399"/>
            <a:ext cx="6140450" cy="5078313"/>
          </a:xfrm>
          <a:prstGeom prst="rect">
            <a:avLst/>
          </a:prstGeom>
        </p:spPr>
        <p:txBody>
          <a:bodyPr wrap="square">
            <a:spAutoFit/>
          </a:bodyPr>
          <a:lstStyle/>
          <a:p>
            <a:pPr algn="ctr"/>
            <a:r>
              <a:rPr lang="vi-VN" sz="3600" b="0" i="0" dirty="0">
                <a:solidFill>
                  <a:schemeClr val="accent1">
                    <a:lumMod val="50000"/>
                  </a:schemeClr>
                </a:solidFill>
                <a:effectLst/>
                <a:latin typeface="Cambria" panose="02040503050406030204" pitchFamily="18" charset="0"/>
                <a:ea typeface="Cambria" panose="02040503050406030204" pitchFamily="18" charset="0"/>
              </a:rPr>
              <a:t>Bạn nhỏ đang bị một người phụ nữ lạ mặt lôi kéo, dụ dỗ. Bạn nữ nên hét to để mọi người xung quanh biết và giúp đỡ bạn thoát khỏi nguy hiểm, tránh trường hợp xấu là bạn bị bắt cóc.</a:t>
            </a:r>
            <a:br>
              <a:rPr lang="vi-VN" sz="3600" b="0" i="0" dirty="0">
                <a:solidFill>
                  <a:schemeClr val="accent1">
                    <a:lumMod val="50000"/>
                  </a:schemeClr>
                </a:solidFill>
                <a:effectLst/>
                <a:latin typeface="Cambria" panose="02040503050406030204" pitchFamily="18" charset="0"/>
                <a:ea typeface="Cambria" panose="02040503050406030204" pitchFamily="18" charset="0"/>
              </a:rPr>
            </a:br>
            <a:br>
              <a:rPr lang="vi-VN" sz="3600" b="0" i="0" dirty="0">
                <a:solidFill>
                  <a:schemeClr val="accent1">
                    <a:lumMod val="50000"/>
                  </a:schemeClr>
                </a:solidFill>
                <a:effectLst/>
                <a:latin typeface="Cambria" panose="02040503050406030204" pitchFamily="18" charset="0"/>
                <a:ea typeface="Cambria" panose="02040503050406030204" pitchFamily="18" charset="0"/>
              </a:rPr>
            </a:br>
            <a:endParaRPr lang="en-US" sz="3600" dirty="0">
              <a:solidFill>
                <a:schemeClr val="accent1">
                  <a:lumMod val="50000"/>
                </a:schemeClr>
              </a:solidFill>
              <a:latin typeface="Cambria" panose="02040503050406030204" pitchFamily="18" charset="0"/>
              <a:ea typeface="Cambria" panose="02040503050406030204" pitchFamily="18" charset="0"/>
            </a:endParaRPr>
          </a:p>
        </p:txBody>
      </p:sp>
      <p:sp>
        <p:nvSpPr>
          <p:cNvPr id="9" name="TextBox 8"/>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XỬ LÍ TÌNH HUỐNG</a:t>
            </a:r>
            <a:endParaRPr lang="en-US" sz="4000" dirty="0">
              <a:solidFill>
                <a:srgbClr val="0070C0"/>
              </a:solidFill>
              <a:latin typeface="Cambria" panose="02040503050406030204" pitchFamily="18" charset="0"/>
              <a:ea typeface="Cambria" panose="02040503050406030204" pitchFamily="18" charset="0"/>
            </a:endParaRPr>
          </a:p>
        </p:txBody>
      </p:sp>
      <p:pic>
        <p:nvPicPr>
          <p:cNvPr id="10" name="图片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8084860" y="4203699"/>
            <a:ext cx="4184892" cy="2674737"/>
          </a:xfrm>
          <a:prstGeom prst="rect">
            <a:avLst/>
          </a:prstGeom>
        </p:spPr>
      </p:pic>
    </p:spTree>
    <p:extLst>
      <p:ext uri="{BB962C8B-B14F-4D97-AF65-F5344CB8AC3E}">
        <p14:creationId xmlns:p14="http://schemas.microsoft.com/office/powerpoint/2010/main" val="4280703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5775"/>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7578" b="18984"/>
          <a:stretch/>
        </p:blipFill>
        <p:spPr>
          <a:xfrm>
            <a:off x="77752" y="4979904"/>
            <a:ext cx="4040199" cy="1754958"/>
          </a:xfrm>
          <a:prstGeom prst="rect">
            <a:avLst/>
          </a:prstGeom>
        </p:spPr>
      </p:pic>
      <p:pic>
        <p:nvPicPr>
          <p:cNvPr id="6146" name="Picture 2" descr="https://img.loigiaihay.com/picture/2021/1130/a36_1.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8049" y="927100"/>
            <a:ext cx="4857951" cy="42584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26001" y="927100"/>
            <a:ext cx="5665900" cy="5632311"/>
          </a:xfrm>
          <a:prstGeom prst="rect">
            <a:avLst/>
          </a:prstGeom>
        </p:spPr>
        <p:txBody>
          <a:bodyPr wrap="square">
            <a:spAutoFit/>
          </a:bodyPr>
          <a:lstStyle/>
          <a:p>
            <a:pPr algn="ctr"/>
            <a:r>
              <a:rPr lang="vi-VN" sz="3600" b="0" i="0" dirty="0">
                <a:solidFill>
                  <a:schemeClr val="accent1">
                    <a:lumMod val="50000"/>
                  </a:schemeClr>
                </a:solidFill>
                <a:effectLst/>
                <a:latin typeface="Cambria" panose="02040503050406030204" pitchFamily="18" charset="0"/>
                <a:ea typeface="Cambria" panose="02040503050406030204" pitchFamily="18" charset="0"/>
              </a:rPr>
              <a:t>Bạn nữ đang bị một người lạ mặt đi trên đường trêu ghẹo. Bạn nữ nên nhờ sự giúp đỡ của những người lớn trên đường, nói rõ ràng vấn đề mình gặp phải để họ giúp, đi tới những chỗ đông người để người xấu đó tránh xa.</a:t>
            </a:r>
            <a:br>
              <a:rPr lang="vi-VN" sz="3600" b="0" i="0" dirty="0">
                <a:solidFill>
                  <a:schemeClr val="accent1">
                    <a:lumMod val="50000"/>
                  </a:schemeClr>
                </a:solidFill>
                <a:effectLst/>
                <a:latin typeface="Cambria" panose="02040503050406030204" pitchFamily="18" charset="0"/>
                <a:ea typeface="Cambria" panose="02040503050406030204" pitchFamily="18" charset="0"/>
              </a:rPr>
            </a:br>
            <a:endParaRPr lang="en-US" sz="3600" dirty="0">
              <a:solidFill>
                <a:schemeClr val="accent1">
                  <a:lumMod val="50000"/>
                </a:schemeClr>
              </a:solidFill>
              <a:latin typeface="Cambria" panose="02040503050406030204" pitchFamily="18" charset="0"/>
              <a:ea typeface="Cambria" panose="02040503050406030204" pitchFamily="18" charset="0"/>
            </a:endParaRPr>
          </a:p>
        </p:txBody>
      </p:sp>
      <p:sp>
        <p:nvSpPr>
          <p:cNvPr id="9" name="TextBox 8"/>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XỬ LÍ TÌNH HUỐNG</a:t>
            </a:r>
            <a:endParaRPr lang="en-US" sz="40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41583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5775"/>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7578" b="18984"/>
          <a:stretch/>
        </p:blipFill>
        <p:spPr>
          <a:xfrm>
            <a:off x="77752" y="4979904"/>
            <a:ext cx="4040199" cy="1754958"/>
          </a:xfrm>
          <a:prstGeom prst="rect">
            <a:avLst/>
          </a:prstGeom>
        </p:spPr>
      </p:pic>
      <p:pic>
        <p:nvPicPr>
          <p:cNvPr id="5122" name="Picture 2" descr="https://img.loigiaihay.com/picture/2021/1130/a37_1.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3386" y="906462"/>
            <a:ext cx="4815889" cy="40734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83187" y="1248531"/>
            <a:ext cx="5537200" cy="5078313"/>
          </a:xfrm>
          <a:prstGeom prst="rect">
            <a:avLst/>
          </a:prstGeom>
        </p:spPr>
        <p:txBody>
          <a:bodyPr wrap="square">
            <a:spAutoFit/>
          </a:bodyPr>
          <a:lstStyle/>
          <a:p>
            <a:pPr algn="ctr"/>
            <a:r>
              <a:rPr lang="vi-VN" sz="3600" b="0" i="0" dirty="0">
                <a:solidFill>
                  <a:schemeClr val="accent1">
                    <a:lumMod val="50000"/>
                  </a:schemeClr>
                </a:solidFill>
                <a:effectLst/>
                <a:latin typeface="Cambria" panose="02040503050406030204" pitchFamily="18" charset="0"/>
                <a:ea typeface="Cambria" panose="02040503050406030204" pitchFamily="18" charset="0"/>
              </a:rPr>
              <a:t>Bạn nam bị ngã xe và chân chả máu. Bạn nam nên nhờ lịch sự người bạn đi cùng hoặc những người lớn gần đấy giúp đỡ đưa đến hiệu thuốc gần nhất để được băng bó vết thương, tránh vết thương bị nặng hơn.</a:t>
            </a:r>
            <a:br>
              <a:rPr lang="vi-VN" sz="3600" b="0" i="0" dirty="0">
                <a:solidFill>
                  <a:schemeClr val="accent1">
                    <a:lumMod val="50000"/>
                  </a:schemeClr>
                </a:solidFill>
                <a:effectLst/>
                <a:latin typeface="Cambria" panose="02040503050406030204" pitchFamily="18" charset="0"/>
                <a:ea typeface="Cambria" panose="02040503050406030204" pitchFamily="18" charset="0"/>
              </a:rPr>
            </a:br>
            <a:endParaRPr lang="en-US" sz="3600" dirty="0">
              <a:solidFill>
                <a:schemeClr val="accent1">
                  <a:lumMod val="50000"/>
                </a:schemeClr>
              </a:solidFill>
              <a:latin typeface="Cambria" panose="02040503050406030204" pitchFamily="18" charset="0"/>
              <a:ea typeface="Cambria" panose="02040503050406030204" pitchFamily="18" charset="0"/>
            </a:endParaRPr>
          </a:p>
        </p:txBody>
      </p:sp>
      <p:sp>
        <p:nvSpPr>
          <p:cNvPr id="9" name="TextBox 8"/>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XỬ LÍ TÌNH HUỐNG</a:t>
            </a:r>
            <a:endParaRPr lang="en-US" sz="40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183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2619723" y="-354230"/>
            <a:ext cx="8979867" cy="6235102"/>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55" y="639698"/>
            <a:ext cx="6333518" cy="6333518"/>
          </a:xfrm>
          <a:prstGeom prst="rect">
            <a:avLst/>
          </a:prstGeom>
        </p:spPr>
      </p:pic>
      <p:pic>
        <p:nvPicPr>
          <p:cNvPr id="6" name="Picture 5"/>
          <p:cNvPicPr>
            <a:picLocks noChangeAspect="1"/>
          </p:cNvPicPr>
          <p:nvPr/>
        </p:nvPicPr>
        <p:blipFill>
          <a:blip r:embed="rId6"/>
          <a:stretch>
            <a:fillRect/>
          </a:stretch>
        </p:blipFill>
        <p:spPr>
          <a:xfrm>
            <a:off x="2864228" y="2222323"/>
            <a:ext cx="7683470" cy="1862659"/>
          </a:xfrm>
          <a:prstGeom prst="rect">
            <a:avLst/>
          </a:prstGeom>
        </p:spPr>
      </p:pic>
    </p:spTree>
    <p:extLst>
      <p:ext uri="{BB962C8B-B14F-4D97-AF65-F5344CB8AC3E}">
        <p14:creationId xmlns:p14="http://schemas.microsoft.com/office/powerpoint/2010/main" val="3372769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5775"/>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8" name="Group 17"/>
          <p:cNvGrpSpPr/>
          <p:nvPr/>
        </p:nvGrpSpPr>
        <p:grpSpPr>
          <a:xfrm>
            <a:off x="4178301" y="838201"/>
            <a:ext cx="7040026" cy="4936648"/>
            <a:chOff x="1303365" y="876663"/>
            <a:chExt cx="5578494" cy="5106127"/>
          </a:xfrm>
        </p:grpSpPr>
        <p:grpSp>
          <p:nvGrpSpPr>
            <p:cNvPr id="19" name="Group 18"/>
            <p:cNvGrpSpPr/>
            <p:nvPr/>
          </p:nvGrpSpPr>
          <p:grpSpPr>
            <a:xfrm>
              <a:off x="1303365" y="2059289"/>
              <a:ext cx="5578494" cy="3923501"/>
              <a:chOff x="1852993" y="4979474"/>
              <a:chExt cx="8975983" cy="961902"/>
            </a:xfrm>
          </p:grpSpPr>
          <p:grpSp>
            <p:nvGrpSpPr>
              <p:cNvPr id="21" name="Group 20"/>
              <p:cNvGrpSpPr/>
              <p:nvPr/>
            </p:nvGrpSpPr>
            <p:grpSpPr>
              <a:xfrm>
                <a:off x="1852993" y="4979474"/>
                <a:ext cx="8975983" cy="961902"/>
                <a:chOff x="1632805" y="5316232"/>
                <a:chExt cx="8647269" cy="705394"/>
              </a:xfrm>
            </p:grpSpPr>
            <p:sp>
              <p:nvSpPr>
                <p:cNvPr id="24" name="Rounded Rectangle 23"/>
                <p:cNvSpPr/>
                <p:nvPr/>
              </p:nvSpPr>
              <p:spPr>
                <a:xfrm>
                  <a:off x="1632805" y="5316232"/>
                  <a:ext cx="8562673" cy="705394"/>
                </a:xfrm>
                <a:prstGeom prst="round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ed Rectangle 24"/>
                <p:cNvSpPr/>
                <p:nvPr/>
              </p:nvSpPr>
              <p:spPr>
                <a:xfrm>
                  <a:off x="1717400" y="5316232"/>
                  <a:ext cx="8562674" cy="705394"/>
                </a:xfrm>
                <a:prstGeom prst="roundRect">
                  <a:avLst/>
                </a:prstGeom>
                <a:solidFill>
                  <a:schemeClr val="bg1"/>
                </a:solidFill>
                <a:ln w="28575">
                  <a:solidFill>
                    <a:srgbClr val="00CC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TextBox 21"/>
              <p:cNvSpPr txBox="1"/>
              <p:nvPr/>
            </p:nvSpPr>
            <p:spPr>
              <a:xfrm>
                <a:off x="2137545" y="5177154"/>
                <a:ext cx="8409738" cy="710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CC00"/>
                    </a:solidFill>
                    <a:effectLst/>
                    <a:uLnTx/>
                    <a:uFillTx/>
                    <a:latin typeface="Cambria" panose="02040503050406030204" pitchFamily="18" charset="0"/>
                    <a:ea typeface="Cambria" panose="02040503050406030204" pitchFamily="18" charset="0"/>
                    <a:cs typeface="+mn-cs"/>
                  </a:rPr>
                  <a:t>Lập</a:t>
                </a:r>
                <a:r>
                  <a:rPr kumimoji="0" lang="en-US" sz="44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rPr>
                  <a:t>danh sách</a:t>
                </a:r>
                <a:r>
                  <a:rPr kumimoji="0" lang="vi-VN" sz="4400" b="1" i="0" u="none" strike="noStrike" kern="1200" cap="none" spc="0" normalizeH="0" noProof="0" dirty="0">
                    <a:ln>
                      <a:noFill/>
                    </a:ln>
                    <a:solidFill>
                      <a:srgbClr val="00CC00"/>
                    </a:solidFill>
                    <a:effectLst/>
                    <a:uLnTx/>
                    <a:uFillTx/>
                    <a:latin typeface="Cambria" panose="02040503050406030204" pitchFamily="18" charset="0"/>
                    <a:ea typeface="Cambria" panose="02040503050406030204" pitchFamily="18" charset="0"/>
                    <a:cs typeface="+mn-cs"/>
                  </a:rPr>
                  <a:t> các số điện thoại và địa chỉ cần ghi nhớ để tìm kiếm sự hỗ trợ khi cần thiết.</a:t>
                </a:r>
                <a:endParaRPr kumimoji="0" lang="en-US" sz="44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endParaRPr>
              </a:p>
            </p:txBody>
          </p:sp>
        </p:grpSp>
        <p:pic>
          <p:nvPicPr>
            <p:cNvPr id="2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753" y="876663"/>
              <a:ext cx="1789144" cy="2365251"/>
            </a:xfrm>
            <a:prstGeom prst="rect">
              <a:avLst/>
            </a:prstGeom>
          </p:spPr>
        </p:pic>
      </p:grpSp>
      <p:pic>
        <p:nvPicPr>
          <p:cNvPr id="26"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55" y="639698"/>
            <a:ext cx="6333518" cy="6333518"/>
          </a:xfrm>
          <a:prstGeom prst="rect">
            <a:avLst/>
          </a:prstGeom>
        </p:spPr>
      </p:pic>
    </p:spTree>
    <p:extLst>
      <p:ext uri="{BB962C8B-B14F-4D97-AF65-F5344CB8AC3E}">
        <p14:creationId xmlns:p14="http://schemas.microsoft.com/office/powerpoint/2010/main" val="393826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0605" y="1612899"/>
            <a:ext cx="6454239" cy="645423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07321141"/>
              </p:ext>
            </p:extLst>
          </p:nvPr>
        </p:nvGraphicFramePr>
        <p:xfrm>
          <a:off x="4016375" y="292443"/>
          <a:ext cx="8175625" cy="6565557"/>
        </p:xfrm>
        <a:graphic>
          <a:graphicData uri="http://schemas.openxmlformats.org/drawingml/2006/table">
            <a:tbl>
              <a:tblPr>
                <a:tableStyleId>{21E4AEA4-8DFA-4A89-87EB-49C32662AFE0}</a:tableStyleId>
              </a:tblPr>
              <a:tblGrid>
                <a:gridCol w="4488064">
                  <a:extLst>
                    <a:ext uri="{9D8B030D-6E8A-4147-A177-3AD203B41FA5}">
                      <a16:colId xmlns:a16="http://schemas.microsoft.com/office/drawing/2014/main" val="279992773"/>
                    </a:ext>
                  </a:extLst>
                </a:gridCol>
                <a:gridCol w="3687561">
                  <a:extLst>
                    <a:ext uri="{9D8B030D-6E8A-4147-A177-3AD203B41FA5}">
                      <a16:colId xmlns:a16="http://schemas.microsoft.com/office/drawing/2014/main" val="724811435"/>
                    </a:ext>
                  </a:extLst>
                </a:gridCol>
              </a:tblGrid>
              <a:tr h="965201">
                <a:tc>
                  <a:txBody>
                    <a:bodyPr/>
                    <a:lstStyle/>
                    <a:p>
                      <a:pPr algn="ctr" fontAlgn="t"/>
                      <a:r>
                        <a:rPr lang="en-US" sz="3600" b="1" dirty="0" err="1">
                          <a:effectLst/>
                          <a:latin typeface="Cambria" panose="02040503050406030204" pitchFamily="18" charset="0"/>
                        </a:rPr>
                        <a:t>Người</a:t>
                      </a:r>
                      <a:r>
                        <a:rPr lang="en-US" sz="3600" b="1" dirty="0">
                          <a:effectLst/>
                          <a:latin typeface="Cambria" panose="02040503050406030204" pitchFamily="18" charset="0"/>
                        </a:rPr>
                        <a:t> </a:t>
                      </a:r>
                      <a:r>
                        <a:rPr lang="en-US" sz="3600" b="1" dirty="0" err="1">
                          <a:effectLst/>
                          <a:latin typeface="Cambria" panose="02040503050406030204" pitchFamily="18" charset="0"/>
                        </a:rPr>
                        <a:t>hỗ</a:t>
                      </a:r>
                      <a:r>
                        <a:rPr lang="en-US" sz="3600" b="1" dirty="0">
                          <a:effectLst/>
                          <a:latin typeface="Cambria" panose="02040503050406030204" pitchFamily="18" charset="0"/>
                        </a:rPr>
                        <a:t> </a:t>
                      </a:r>
                      <a:r>
                        <a:rPr lang="en-US" sz="3600" b="1" dirty="0" err="1">
                          <a:effectLst/>
                          <a:latin typeface="Cambria" panose="02040503050406030204" pitchFamily="18" charset="0"/>
                        </a:rPr>
                        <a:t>trợ</a:t>
                      </a:r>
                      <a:endParaRPr lang="vi-VN"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3600" b="1" dirty="0" err="1">
                          <a:effectLst/>
                          <a:latin typeface="Cambria" panose="02040503050406030204" pitchFamily="18" charset="0"/>
                        </a:rPr>
                        <a:t>Số</a:t>
                      </a:r>
                      <a:r>
                        <a:rPr lang="en-US" sz="3600" b="1" dirty="0">
                          <a:effectLst/>
                          <a:latin typeface="Cambria" panose="02040503050406030204" pitchFamily="18" charset="0"/>
                        </a:rPr>
                        <a:t> </a:t>
                      </a:r>
                      <a:r>
                        <a:rPr lang="en-US" sz="3600" b="1" dirty="0" err="1">
                          <a:effectLst/>
                          <a:latin typeface="Cambria" panose="02040503050406030204" pitchFamily="18" charset="0"/>
                        </a:rPr>
                        <a:t>điện</a:t>
                      </a:r>
                      <a:r>
                        <a:rPr lang="en-US" sz="3600" b="1" dirty="0">
                          <a:effectLst/>
                          <a:latin typeface="Cambria" panose="02040503050406030204" pitchFamily="18" charset="0"/>
                        </a:rPr>
                        <a:t> </a:t>
                      </a:r>
                      <a:r>
                        <a:rPr lang="en-US" sz="3600" b="1" dirty="0" err="1">
                          <a:effectLst/>
                          <a:latin typeface="Cambria" panose="02040503050406030204" pitchFamily="18" charset="0"/>
                        </a:rPr>
                        <a:t>thoại</a:t>
                      </a:r>
                      <a:r>
                        <a:rPr lang="en-US" sz="3600" b="1" dirty="0">
                          <a:effectLst/>
                          <a:latin typeface="Cambria" panose="02040503050406030204" pitchFamily="18" charset="0"/>
                        </a:rPr>
                        <a:t>, </a:t>
                      </a:r>
                      <a:r>
                        <a:rPr lang="en-US" sz="3600" b="1" dirty="0" err="1">
                          <a:effectLst/>
                          <a:latin typeface="Cambria" panose="02040503050406030204" pitchFamily="18" charset="0"/>
                        </a:rPr>
                        <a:t>địa</a:t>
                      </a:r>
                      <a:r>
                        <a:rPr lang="en-US" sz="3600" b="1" dirty="0">
                          <a:effectLst/>
                          <a:latin typeface="Cambria" panose="02040503050406030204" pitchFamily="18" charset="0"/>
                        </a:rPr>
                        <a:t> </a:t>
                      </a:r>
                      <a:r>
                        <a:rPr lang="en-US" sz="3600" b="1" dirty="0" err="1">
                          <a:effectLst/>
                          <a:latin typeface="Cambria" panose="02040503050406030204" pitchFamily="18" charset="0"/>
                        </a:rPr>
                        <a:t>chỉ</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96244381"/>
                  </a:ext>
                </a:extLst>
              </a:tr>
              <a:tr h="629708">
                <a:tc>
                  <a:txBody>
                    <a:bodyPr/>
                    <a:lstStyle/>
                    <a:p>
                      <a:pPr algn="ctr" fontAlgn="t"/>
                      <a:r>
                        <a:rPr lang="en-US" sz="3600" b="1">
                          <a:effectLst/>
                          <a:latin typeface="Cambria" panose="02040503050406030204" pitchFamily="18" charset="0"/>
                        </a:rPr>
                        <a:t>Công an</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3600" b="1">
                          <a:effectLst/>
                          <a:latin typeface="Cambria" panose="02040503050406030204" pitchFamily="18" charset="0"/>
                        </a:rPr>
                        <a:t>113</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950001"/>
                  </a:ext>
                </a:extLst>
              </a:tr>
              <a:tr h="629708">
                <a:tc>
                  <a:txBody>
                    <a:bodyPr/>
                    <a:lstStyle/>
                    <a:p>
                      <a:pPr algn="ctr" fontAlgn="t"/>
                      <a:r>
                        <a:rPr lang="en-US" sz="3600" b="1" dirty="0" err="1">
                          <a:effectLst/>
                          <a:latin typeface="Cambria" panose="02040503050406030204" pitchFamily="18" charset="0"/>
                        </a:rPr>
                        <a:t>Cứu</a:t>
                      </a:r>
                      <a:r>
                        <a:rPr lang="en-US" sz="3600" b="1" dirty="0">
                          <a:effectLst/>
                          <a:latin typeface="Cambria" panose="02040503050406030204" pitchFamily="18" charset="0"/>
                        </a:rPr>
                        <a:t> </a:t>
                      </a:r>
                      <a:r>
                        <a:rPr lang="en-US" sz="3600" b="1" dirty="0" err="1">
                          <a:effectLst/>
                          <a:latin typeface="Cambria" panose="02040503050406030204" pitchFamily="18" charset="0"/>
                        </a:rPr>
                        <a:t>hỏa</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3600" b="1">
                          <a:effectLst/>
                          <a:latin typeface="Cambria" panose="02040503050406030204" pitchFamily="18" charset="0"/>
                        </a:rPr>
                        <a:t>114</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119537"/>
                  </a:ext>
                </a:extLst>
              </a:tr>
              <a:tr h="629708">
                <a:tc>
                  <a:txBody>
                    <a:bodyPr/>
                    <a:lstStyle/>
                    <a:p>
                      <a:pPr algn="ctr" fontAlgn="t"/>
                      <a:r>
                        <a:rPr lang="en-US" sz="3600" b="1">
                          <a:effectLst/>
                          <a:latin typeface="Cambria" panose="02040503050406030204" pitchFamily="18" charset="0"/>
                        </a:rPr>
                        <a:t>Cấp cứu</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3600" b="1">
                          <a:effectLst/>
                          <a:latin typeface="Cambria" panose="02040503050406030204" pitchFamily="18" charset="0"/>
                        </a:rPr>
                        <a:t>115</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728800"/>
                  </a:ext>
                </a:extLst>
              </a:tr>
              <a:tr h="1676387">
                <a:tc>
                  <a:txBody>
                    <a:bodyPr/>
                    <a:lstStyle/>
                    <a:p>
                      <a:pPr algn="ctr" fontAlgn="t"/>
                      <a:r>
                        <a:rPr lang="en-US" sz="3600" b="1">
                          <a:effectLst/>
                          <a:latin typeface="Cambria" panose="02040503050406030204" pitchFamily="18" charset="0"/>
                        </a:rPr>
                        <a:t>Yêu cầu trợ giúp khẩn cấp, tìm kiếm cứu bạn toàn quốc</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3600" b="1">
                          <a:effectLst/>
                          <a:latin typeface="Cambria" panose="02040503050406030204" pitchFamily="18" charset="0"/>
                        </a:rPr>
                        <a:t>112</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233833"/>
                  </a:ext>
                </a:extLst>
              </a:tr>
              <a:tr h="581221">
                <a:tc>
                  <a:txBody>
                    <a:bodyPr/>
                    <a:lstStyle/>
                    <a:p>
                      <a:pPr algn="ctr" fontAlgn="t"/>
                      <a:r>
                        <a:rPr lang="en-US" sz="3600" b="1" dirty="0" err="1">
                          <a:effectLst/>
                          <a:latin typeface="Cambria" panose="02040503050406030204" pitchFamily="18" charset="0"/>
                        </a:rPr>
                        <a:t>Địa</a:t>
                      </a:r>
                      <a:r>
                        <a:rPr lang="en-US" sz="3600" b="1" dirty="0">
                          <a:effectLst/>
                          <a:latin typeface="Cambria" panose="02040503050406030204" pitchFamily="18" charset="0"/>
                        </a:rPr>
                        <a:t> </a:t>
                      </a:r>
                      <a:r>
                        <a:rPr lang="en-US" sz="3600" b="1" dirty="0" err="1">
                          <a:effectLst/>
                          <a:latin typeface="Cambria" panose="02040503050406030204" pitchFamily="18" charset="0"/>
                        </a:rPr>
                        <a:t>chỉ</a:t>
                      </a:r>
                      <a:r>
                        <a:rPr lang="en-US" sz="3600" b="1" dirty="0">
                          <a:effectLst/>
                          <a:latin typeface="Cambria" panose="02040503050406030204" pitchFamily="18" charset="0"/>
                        </a:rPr>
                        <a:t> </a:t>
                      </a:r>
                      <a:r>
                        <a:rPr lang="en-US" sz="3600" b="1" dirty="0" err="1">
                          <a:effectLst/>
                          <a:latin typeface="Cambria" panose="02040503050406030204" pitchFamily="18" charset="0"/>
                        </a:rPr>
                        <a:t>nhà</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vi-VN" sz="3600" b="1" dirty="0">
                          <a:effectLst/>
                          <a:latin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091445"/>
                  </a:ext>
                </a:extLst>
              </a:tr>
              <a:tr h="1194093">
                <a:tc>
                  <a:txBody>
                    <a:bodyPr/>
                    <a:lstStyle/>
                    <a:p>
                      <a:pPr algn="ctr" fontAlgn="t"/>
                      <a:r>
                        <a:rPr lang="en-US" sz="3600" b="1" dirty="0" err="1">
                          <a:effectLst/>
                          <a:latin typeface="Cambria" panose="02040503050406030204" pitchFamily="18" charset="0"/>
                        </a:rPr>
                        <a:t>Số</a:t>
                      </a:r>
                      <a:r>
                        <a:rPr lang="en-US" sz="3600" b="1" dirty="0">
                          <a:effectLst/>
                          <a:latin typeface="Cambria" panose="02040503050406030204" pitchFamily="18" charset="0"/>
                        </a:rPr>
                        <a:t> </a:t>
                      </a:r>
                      <a:r>
                        <a:rPr lang="en-US" sz="3600" b="1" dirty="0" err="1">
                          <a:effectLst/>
                          <a:latin typeface="Cambria" panose="02040503050406030204" pitchFamily="18" charset="0"/>
                        </a:rPr>
                        <a:t>điện</a:t>
                      </a:r>
                      <a:r>
                        <a:rPr lang="en-US" sz="3600" b="1" dirty="0">
                          <a:effectLst/>
                          <a:latin typeface="Cambria" panose="02040503050406030204" pitchFamily="18" charset="0"/>
                        </a:rPr>
                        <a:t> </a:t>
                      </a:r>
                      <a:r>
                        <a:rPr lang="en-US" sz="3600" b="1" dirty="0" err="1">
                          <a:effectLst/>
                          <a:latin typeface="Cambria" panose="02040503050406030204" pitchFamily="18" charset="0"/>
                        </a:rPr>
                        <a:t>thoại</a:t>
                      </a:r>
                      <a:r>
                        <a:rPr lang="en-US" sz="3600" b="1" dirty="0">
                          <a:effectLst/>
                          <a:latin typeface="Cambria" panose="02040503050406030204" pitchFamily="18" charset="0"/>
                        </a:rPr>
                        <a:t> </a:t>
                      </a:r>
                      <a:r>
                        <a:rPr lang="en-US" sz="3600" b="1" dirty="0" err="1">
                          <a:effectLst/>
                          <a:latin typeface="Cambria" panose="02040503050406030204" pitchFamily="18" charset="0"/>
                        </a:rPr>
                        <a:t>bố</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vi-VN" sz="3600" b="1" dirty="0">
                          <a:effectLst/>
                          <a:latin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046603"/>
                  </a:ext>
                </a:extLst>
              </a:tr>
            </a:tbl>
          </a:graphicData>
        </a:graphic>
      </p:graphicFrame>
    </p:spTree>
    <p:extLst>
      <p:ext uri="{BB962C8B-B14F-4D97-AF65-F5344CB8AC3E}">
        <p14:creationId xmlns:p14="http://schemas.microsoft.com/office/powerpoint/2010/main" val="806546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3346"/>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0205714" y="5409976"/>
            <a:ext cx="346113" cy="346151"/>
          </a:xfrm>
          <a:prstGeom prst="ellipse">
            <a:avLst/>
          </a:prstGeom>
          <a:solidFill>
            <a:srgbClr val="48B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字魂37号-波纹乖乖体" panose="00000500000000000000" pitchFamily="2" charset="-122"/>
              <a:ea typeface="字魂37号-波纹乖乖体" panose="00000500000000000000" pitchFamily="2" charset="-122"/>
              <a:cs typeface="思源黑体 CN Medium" panose="020B0600000000000000" charset="-122"/>
              <a:sym typeface="+mn-lt"/>
            </a:endParaRPr>
          </a:p>
        </p:txBody>
      </p:sp>
      <p:sp>
        <p:nvSpPr>
          <p:cNvPr id="13" name="椭圆 12"/>
          <p:cNvSpPr/>
          <p:nvPr/>
        </p:nvSpPr>
        <p:spPr>
          <a:xfrm>
            <a:off x="9310566" y="3253495"/>
            <a:ext cx="346113" cy="346151"/>
          </a:xfrm>
          <a:prstGeom prst="ellipse">
            <a:avLst/>
          </a:prstGeom>
          <a:solidFill>
            <a:srgbClr val="48B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字魂37号-波纹乖乖体" panose="00000500000000000000" pitchFamily="2" charset="-122"/>
              <a:ea typeface="字魂37号-波纹乖乖体" panose="00000500000000000000" pitchFamily="2" charset="-122"/>
              <a:cs typeface="思源黑体 CN Medium" panose="020B0600000000000000" charset="-122"/>
              <a:sym typeface="+mn-lt"/>
            </a:endParaRPr>
          </a:p>
        </p:txBody>
      </p:sp>
      <p:grpSp>
        <p:nvGrpSpPr>
          <p:cNvPr id="3" name="Group 2">
            <a:extLst>
              <a:ext uri="{FF2B5EF4-FFF2-40B4-BE49-F238E27FC236}">
                <a16:creationId xmlns:a16="http://schemas.microsoft.com/office/drawing/2014/main" id="{1F37B673-9745-36C1-74B9-A9C6BFE875CD}"/>
              </a:ext>
            </a:extLst>
          </p:cNvPr>
          <p:cNvGrpSpPr/>
          <p:nvPr/>
        </p:nvGrpSpPr>
        <p:grpSpPr>
          <a:xfrm>
            <a:off x="3120893" y="483346"/>
            <a:ext cx="5950212" cy="1121761"/>
            <a:chOff x="3120893" y="483346"/>
            <a:chExt cx="5950212" cy="1121761"/>
          </a:xfrm>
        </p:grpSpPr>
        <p:grpSp>
          <p:nvGrpSpPr>
            <p:cNvPr id="4" name="组合 3"/>
            <p:cNvGrpSpPr/>
            <p:nvPr/>
          </p:nvGrpSpPr>
          <p:grpSpPr>
            <a:xfrm>
              <a:off x="4007038" y="1330082"/>
              <a:ext cx="4177923" cy="94114"/>
              <a:chOff x="770326" y="3058661"/>
              <a:chExt cx="4177923" cy="94114"/>
            </a:xfrm>
            <a:solidFill>
              <a:srgbClr val="0F8733"/>
            </a:solidFill>
            <a:effectLst>
              <a:outerShdw blurRad="50800" dist="38100" dir="8100000" algn="tr" rotWithShape="0">
                <a:prstClr val="black">
                  <a:alpha val="40000"/>
                </a:prstClr>
              </a:outerShdw>
            </a:effectLst>
          </p:grpSpPr>
          <p:cxnSp>
            <p:nvCxnSpPr>
              <p:cNvPr id="5" name="直接连接符 4"/>
              <p:cNvCxnSpPr/>
              <p:nvPr/>
            </p:nvCxnSpPr>
            <p:spPr>
              <a:xfrm>
                <a:off x="770326" y="3105718"/>
                <a:ext cx="4177923" cy="0"/>
              </a:xfrm>
              <a:prstGeom prst="line">
                <a:avLst/>
              </a:prstGeom>
              <a:grpFill/>
              <a:ln w="19050">
                <a:solidFill>
                  <a:srgbClr val="0F8733"/>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203649" y="3058661"/>
                <a:ext cx="1311277" cy="94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思源黑体 CN Medium" panose="020B0600000000000000" charset="-122"/>
                </a:endParaRPr>
              </a:p>
            </p:txBody>
          </p:sp>
        </p:grpSp>
        <p:pic>
          <p:nvPicPr>
            <p:cNvPr id="7" name="Picture 6"/>
            <p:cNvPicPr>
              <a:picLocks noChangeAspect="1"/>
            </p:cNvPicPr>
            <p:nvPr/>
          </p:nvPicPr>
          <p:blipFill>
            <a:blip r:embed="rId4"/>
            <a:stretch>
              <a:fillRect/>
            </a:stretch>
          </p:blipFill>
          <p:spPr>
            <a:xfrm>
              <a:off x="3120893" y="483346"/>
              <a:ext cx="5950212" cy="1121761"/>
            </a:xfrm>
            <a:prstGeom prst="rect">
              <a:avLst/>
            </a:prstGeom>
          </p:spPr>
        </p:pic>
      </p:grpSp>
      <p:sp>
        <p:nvSpPr>
          <p:cNvPr id="12" name="TextBox 11">
            <a:extLst>
              <a:ext uri="{FF2B5EF4-FFF2-40B4-BE49-F238E27FC236}">
                <a16:creationId xmlns:a16="http://schemas.microsoft.com/office/drawing/2014/main" id="{F5D7262C-274E-DF4D-B4BE-025E284763ED}"/>
              </a:ext>
            </a:extLst>
          </p:cNvPr>
          <p:cNvSpPr txBox="1"/>
          <p:nvPr/>
        </p:nvSpPr>
        <p:spPr>
          <a:xfrm>
            <a:off x="1054894" y="1983297"/>
            <a:ext cx="10101262" cy="4332468"/>
          </a:xfrm>
          <a:prstGeom prst="rect">
            <a:avLst/>
          </a:prstGeom>
          <a:noFill/>
        </p:spPr>
        <p:txBody>
          <a:bodyPr wrap="square">
            <a:spAutoFit/>
          </a:bodyPr>
          <a:lstStyle/>
          <a:p>
            <a:pPr algn="just">
              <a:lnSpc>
                <a:spcPct val="107000"/>
              </a:lnSpc>
              <a:spcAft>
                <a:spcPts val="800"/>
              </a:spcAft>
            </a:pP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Kiến</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 </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thức</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 </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kĩ</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 </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năng</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a:t>
            </a:r>
            <a:endParaRPr lang="en-VN" sz="2000" dirty="0">
              <a:solidFill>
                <a:srgbClr val="00AF4E"/>
              </a:solidFill>
              <a:effectLst/>
              <a:latin typeface="Cambria" panose="02040503050406030204" pitchFamily="18" charset="0"/>
              <a:ea typeface="Calibri" panose="020F0502020204030204" pitchFamily="34" charset="0"/>
              <a:cs typeface="Arial" panose="020B0604020202020204" pitchFamily="34" charset="0"/>
            </a:endParaRPr>
          </a:p>
          <a:p>
            <a:pPr marL="342900" lvl="0" indent="-342900" algn="just" fontAlgn="base">
              <a:lnSpc>
                <a:spcPct val="112000"/>
              </a:lnSpc>
              <a:spcAft>
                <a:spcPts val="480"/>
              </a:spcAft>
              <a:buClr>
                <a:srgbClr val="181717"/>
              </a:buClr>
              <a:buSzPts val="1250"/>
              <a:buFont typeface="Arial" panose="020B0604020202020204" pitchFamily="34" charset="0"/>
              <a:buChar char="–"/>
            </a:pPr>
            <a:r>
              <a:rPr lang="vi-VN"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Nêu được một số tình huống cần tìm kiếm sự hỗ trợ ở nơi công cộng.</a:t>
            </a:r>
            <a:endParaRPr lang="en-VN" sz="20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endParaRPr>
          </a:p>
          <a:p>
            <a:pPr marL="342900" lvl="0" indent="-342900" algn="just" fontAlgn="base">
              <a:lnSpc>
                <a:spcPct val="112000"/>
              </a:lnSpc>
              <a:spcAft>
                <a:spcPts val="480"/>
              </a:spcAft>
              <a:buClr>
                <a:srgbClr val="181717"/>
              </a:buClr>
              <a:buSzPts val="1250"/>
              <a:buFont typeface="Arial" panose="020B0604020202020204" pitchFamily="34" charset="0"/>
              <a:buChar char="–"/>
            </a:pPr>
            <a:r>
              <a:rPr lang="vi-VN"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Nêu được vì sao phải tìm kiếm sự hỗ trợ nơi công cộng.</a:t>
            </a:r>
          </a:p>
          <a:p>
            <a:pPr marL="342900" lvl="0" indent="-342900" algn="just" fontAlgn="base">
              <a:lnSpc>
                <a:spcPct val="112000"/>
              </a:lnSpc>
              <a:spcAft>
                <a:spcPts val="480"/>
              </a:spcAft>
              <a:buClr>
                <a:srgbClr val="181717"/>
              </a:buClr>
              <a:buSzPts val="1250"/>
              <a:buFont typeface="Arial" panose="020B0604020202020204" pitchFamily="34" charset="0"/>
              <a:buChar char="–"/>
            </a:pPr>
            <a:r>
              <a:rPr lang="vi-VN" sz="2800" dirty="0">
                <a:solidFill>
                  <a:srgbClr val="00AF4E"/>
                </a:solidFill>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Thực hiện được việc tìm kiếm sự hỗ trợ nơi công cộng.</a:t>
            </a:r>
            <a:endParaRPr lang="en-VN" sz="20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endParaRPr>
          </a:p>
          <a:p>
            <a:pPr algn="just">
              <a:lnSpc>
                <a:spcPct val="107000"/>
              </a:lnSpc>
              <a:spcAft>
                <a:spcPts val="800"/>
              </a:spcAft>
            </a:pP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Phát</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 </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triển</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 </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năng</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 </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lực</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 </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và</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 </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phẩm</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 </a:t>
            </a:r>
            <a:r>
              <a:rPr lang="en-US" sz="2800" b="1" dirty="0" err="1">
                <a:solidFill>
                  <a:srgbClr val="00AF4E"/>
                </a:solidFill>
                <a:effectLst/>
                <a:latin typeface="Cambria" panose="02040503050406030204" pitchFamily="18" charset="0"/>
                <a:ea typeface="Times New Roman" panose="02020603050405020304" pitchFamily="18" charset="0"/>
                <a:cs typeface="Arial" panose="020B0604020202020204" pitchFamily="34" charset="0"/>
              </a:rPr>
              <a:t>chất</a:t>
            </a:r>
            <a:r>
              <a:rPr lang="en-US" sz="2800" b="1" dirty="0">
                <a:solidFill>
                  <a:srgbClr val="00AF4E"/>
                </a:solidFill>
                <a:effectLst/>
                <a:latin typeface="Cambria" panose="02040503050406030204" pitchFamily="18" charset="0"/>
                <a:ea typeface="Times New Roman" panose="02020603050405020304" pitchFamily="18" charset="0"/>
                <a:cs typeface="Arial" panose="020B0604020202020204" pitchFamily="34" charset="0"/>
              </a:rPr>
              <a:t>:</a:t>
            </a:r>
            <a:endParaRPr lang="en-VN" sz="2000" dirty="0">
              <a:solidFill>
                <a:srgbClr val="00AF4E"/>
              </a:solidFill>
              <a:effectLst/>
              <a:latin typeface="Cambria" panose="02040503050406030204" pitchFamily="18" charset="0"/>
              <a:ea typeface="Calibri" panose="020F0502020204030204" pitchFamily="34" charset="0"/>
              <a:cs typeface="Arial" panose="020B0604020202020204" pitchFamily="34" charset="0"/>
            </a:endParaRPr>
          </a:p>
          <a:p>
            <a:pPr marL="342900" lvl="0" indent="-342900" algn="just" fontAlgn="base">
              <a:lnSpc>
                <a:spcPct val="112000"/>
              </a:lnSpc>
              <a:spcAft>
                <a:spcPts val="480"/>
              </a:spcAft>
              <a:buClr>
                <a:srgbClr val="181717"/>
              </a:buClr>
              <a:buSzPts val="1250"/>
              <a:buFont typeface="Arial" panose="020B0604020202020204" pitchFamily="34" charset="0"/>
              <a:buChar char="–"/>
            </a:pP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Rèn</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năng</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lực</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phát</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triển</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bản</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thân</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điều</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chỉnh</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hành</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vi.</a:t>
            </a:r>
            <a:endParaRPr lang="en-VN" sz="20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endParaRPr>
          </a:p>
          <a:p>
            <a:pPr marL="342900" lvl="0" indent="-342900" algn="just" fontAlgn="base">
              <a:lnSpc>
                <a:spcPct val="112000"/>
              </a:lnSpc>
              <a:spcAft>
                <a:spcPts val="1265"/>
              </a:spcAft>
              <a:buClr>
                <a:srgbClr val="181717"/>
              </a:buClr>
              <a:buSzPts val="1250"/>
              <a:buFont typeface="Arial" panose="020B0604020202020204" pitchFamily="34" charset="0"/>
              <a:buChar char="–"/>
            </a:pP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Hình</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thành</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phẩm</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chất</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nhân</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ái</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chăm</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a:t>
            </a:r>
            <a:r>
              <a:rPr lang="en-US" sz="2800" u="none" strike="noStrike" dirty="0" err="1">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chỉ</a:t>
            </a:r>
            <a:r>
              <a:rPr lang="vi-VN"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 biết giúp đỡ</a:t>
            </a:r>
            <a:r>
              <a:rPr lang="en-US" sz="28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rPr>
              <a:t>.</a:t>
            </a:r>
            <a:endParaRPr lang="en-VN" sz="2000" u="none" strike="noStrike" dirty="0">
              <a:solidFill>
                <a:srgbClr val="00AF4E"/>
              </a:solidFill>
              <a:effectLst/>
              <a:uFill>
                <a:solidFill>
                  <a:srgbClr val="000000"/>
                </a:solidFill>
              </a:uFill>
              <a:latin typeface="Cambria" panose="020405030504060302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28174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2619723" y="-354230"/>
            <a:ext cx="8979867" cy="6235102"/>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0605" y="1209139"/>
            <a:ext cx="6858000" cy="6858000"/>
          </a:xfrm>
          <a:prstGeom prst="rect">
            <a:avLst/>
          </a:prstGeom>
        </p:spPr>
      </p:pic>
      <p:sp>
        <p:nvSpPr>
          <p:cNvPr id="9" name="TextBox 8"/>
          <p:cNvSpPr txBox="1"/>
          <p:nvPr/>
        </p:nvSpPr>
        <p:spPr>
          <a:xfrm>
            <a:off x="3322594" y="2844225"/>
            <a:ext cx="64563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p:cNvSpPr txBox="1"/>
          <p:nvPr/>
        </p:nvSpPr>
        <p:spPr>
          <a:xfrm>
            <a:off x="3863436" y="3378955"/>
            <a:ext cx="537469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6"/>
          <a:stretch>
            <a:fillRect/>
          </a:stretch>
        </p:blipFill>
        <p:spPr>
          <a:xfrm>
            <a:off x="3501555" y="1209139"/>
            <a:ext cx="5797798" cy="3072650"/>
          </a:xfrm>
          <a:prstGeom prst="rect">
            <a:avLst/>
          </a:prstGeom>
        </p:spPr>
      </p:pic>
    </p:spTree>
    <p:extLst>
      <p:ext uri="{BB962C8B-B14F-4D97-AF65-F5344CB8AC3E}">
        <p14:creationId xmlns:p14="http://schemas.microsoft.com/office/powerpoint/2010/main" val="1392731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2619723" y="-354230"/>
            <a:ext cx="8979867" cy="6235102"/>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55" y="639698"/>
            <a:ext cx="6333518" cy="6333518"/>
          </a:xfrm>
          <a:prstGeom prst="rect">
            <a:avLst/>
          </a:prstGeom>
        </p:spPr>
      </p:pic>
      <p:pic>
        <p:nvPicPr>
          <p:cNvPr id="2" name="Picture 1"/>
          <p:cNvPicPr>
            <a:picLocks noChangeAspect="1"/>
          </p:cNvPicPr>
          <p:nvPr/>
        </p:nvPicPr>
        <p:blipFill>
          <a:blip r:embed="rId6"/>
          <a:stretch>
            <a:fillRect/>
          </a:stretch>
        </p:blipFill>
        <p:spPr>
          <a:xfrm>
            <a:off x="3434619" y="1401126"/>
            <a:ext cx="5797798" cy="4310246"/>
          </a:xfrm>
          <a:prstGeom prst="rect">
            <a:avLst/>
          </a:prstGeom>
        </p:spPr>
      </p:pic>
    </p:spTree>
    <p:extLst>
      <p:ext uri="{BB962C8B-B14F-4D97-AF65-F5344CB8AC3E}">
        <p14:creationId xmlns:p14="http://schemas.microsoft.com/office/powerpoint/2010/main" val="3198212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2619723" y="-354230"/>
            <a:ext cx="8979867" cy="6235102"/>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55" y="639698"/>
            <a:ext cx="6333518" cy="6333518"/>
          </a:xfrm>
          <a:prstGeom prst="rect">
            <a:avLst/>
          </a:prstGeom>
        </p:spPr>
      </p:pic>
      <p:pic>
        <p:nvPicPr>
          <p:cNvPr id="2" name="Picture 1"/>
          <p:cNvPicPr>
            <a:picLocks noChangeAspect="1"/>
          </p:cNvPicPr>
          <p:nvPr/>
        </p:nvPicPr>
        <p:blipFill>
          <a:blip r:embed="rId6"/>
          <a:stretch>
            <a:fillRect/>
          </a:stretch>
        </p:blipFill>
        <p:spPr>
          <a:xfrm>
            <a:off x="3404136" y="944137"/>
            <a:ext cx="5858764" cy="5724640"/>
          </a:xfrm>
          <a:prstGeom prst="rect">
            <a:avLst/>
          </a:prstGeom>
        </p:spPr>
      </p:pic>
    </p:spTree>
    <p:extLst>
      <p:ext uri="{BB962C8B-B14F-4D97-AF65-F5344CB8AC3E}">
        <p14:creationId xmlns:p14="http://schemas.microsoft.com/office/powerpoint/2010/main" val="33731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2619723" y="-354230"/>
            <a:ext cx="8979867" cy="6235102"/>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0605" y="1209139"/>
            <a:ext cx="6858000" cy="6858000"/>
          </a:xfrm>
          <a:prstGeom prst="rect">
            <a:avLst/>
          </a:prstGeom>
        </p:spPr>
      </p:pic>
      <p:pic>
        <p:nvPicPr>
          <p:cNvPr id="6" name="Picture 5"/>
          <p:cNvPicPr>
            <a:picLocks noChangeAspect="1"/>
          </p:cNvPicPr>
          <p:nvPr/>
        </p:nvPicPr>
        <p:blipFill>
          <a:blip r:embed="rId6"/>
          <a:stretch>
            <a:fillRect/>
          </a:stretch>
        </p:blipFill>
        <p:spPr>
          <a:xfrm>
            <a:off x="2774932" y="2382984"/>
            <a:ext cx="8166136" cy="1837187"/>
          </a:xfrm>
          <a:prstGeom prst="rect">
            <a:avLst/>
          </a:prstGeom>
        </p:spPr>
      </p:pic>
    </p:spTree>
    <p:extLst>
      <p:ext uri="{BB962C8B-B14F-4D97-AF65-F5344CB8AC3E}">
        <p14:creationId xmlns:p14="http://schemas.microsoft.com/office/powerpoint/2010/main" val="1553763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 name="Group 6"/>
          <p:cNvGrpSpPr/>
          <p:nvPr/>
        </p:nvGrpSpPr>
        <p:grpSpPr>
          <a:xfrm>
            <a:off x="1836726" y="5211253"/>
            <a:ext cx="8983954" cy="2167702"/>
            <a:chOff x="1977166" y="1499991"/>
            <a:chExt cx="8015920" cy="1210265"/>
          </a:xfrm>
        </p:grpSpPr>
        <p:sp>
          <p:nvSpPr>
            <p:cNvPr id="5" name="Rounded Rectangle 4"/>
            <p:cNvSpPr/>
            <p:nvPr/>
          </p:nvSpPr>
          <p:spPr>
            <a:xfrm>
              <a:off x="2116184" y="1499991"/>
              <a:ext cx="7876902" cy="666205"/>
            </a:xfrm>
            <a:prstGeom prst="roundRect">
              <a:avLst/>
            </a:prstGeom>
            <a:solidFill>
              <a:schemeClr val="bg1"/>
            </a:solidFill>
            <a:ln w="28575">
              <a:solidFill>
                <a:srgbClr val="00CC00"/>
              </a:solidFill>
              <a:prstDash val="dash"/>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977166" y="1509927"/>
              <a:ext cx="79087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rPr>
                <a:t>Vì</a:t>
              </a:r>
              <a:r>
                <a:rPr kumimoji="0" lang="vi-VN" sz="3600" b="1" i="0" u="none" strike="noStrike" kern="1200" cap="none" spc="0" normalizeH="0" noProof="0" dirty="0">
                  <a:ln>
                    <a:noFill/>
                  </a:ln>
                  <a:solidFill>
                    <a:srgbClr val="00CC00"/>
                  </a:solidFill>
                  <a:effectLst/>
                  <a:uLnTx/>
                  <a:uFillTx/>
                  <a:latin typeface="Cambria" panose="02040503050406030204" pitchFamily="18" charset="0"/>
                  <a:ea typeface="Cambria" panose="02040503050406030204" pitchFamily="18" charset="0"/>
                  <a:cs typeface="+mn-cs"/>
                </a:rPr>
                <a:t> sao em cầm tìm kiếm sự hỗ trợ trong các tình huống trên?</a:t>
              </a:r>
              <a:endParaRPr kumimoji="0" lang="en-US" sz="36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endParaRPr>
            </a:p>
          </p:txBody>
        </p:sp>
      </p:gr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Quan sát tranh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rotWithShape="1">
          <a:blip r:embed="rId4"/>
          <a:srcRect l="36250" t="29945" r="36875" b="24814"/>
          <a:stretch/>
        </p:blipFill>
        <p:spPr>
          <a:xfrm>
            <a:off x="837550" y="927266"/>
            <a:ext cx="4350467" cy="4119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35"/>
          <p:cNvPicPr>
            <a:picLocks noChangeAspect="1"/>
          </p:cNvPicPr>
          <p:nvPr/>
        </p:nvPicPr>
        <p:blipFill rotWithShape="1">
          <a:blip r:embed="rId4"/>
          <a:srcRect l="62972" t="26297" r="9167" b="24814"/>
          <a:stretch/>
        </p:blipFill>
        <p:spPr>
          <a:xfrm>
            <a:off x="6801477" y="733203"/>
            <a:ext cx="4402889" cy="4345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Group 10"/>
          <p:cNvGrpSpPr/>
          <p:nvPr/>
        </p:nvGrpSpPr>
        <p:grpSpPr>
          <a:xfrm>
            <a:off x="4305687" y="2700696"/>
            <a:ext cx="3925872" cy="2371891"/>
            <a:chOff x="4305687" y="2700696"/>
            <a:chExt cx="3925872" cy="2371891"/>
          </a:xfrm>
        </p:grpSpPr>
        <p:sp>
          <p:nvSpPr>
            <p:cNvPr id="37" name="矩形: 圆角 25">
              <a:extLst>
                <a:ext uri="{FF2B5EF4-FFF2-40B4-BE49-F238E27FC236}">
                  <a16:creationId xmlns:a16="http://schemas.microsoft.com/office/drawing/2014/main" id="{86814111-5489-4554-B2E0-CC09EB811D81}"/>
                </a:ext>
              </a:extLst>
            </p:cNvPr>
            <p:cNvSpPr/>
            <p:nvPr/>
          </p:nvSpPr>
          <p:spPr>
            <a:xfrm>
              <a:off x="4357903" y="2700696"/>
              <a:ext cx="3821441" cy="23718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8" name="文本框 28">
              <a:extLst>
                <a:ext uri="{FF2B5EF4-FFF2-40B4-BE49-F238E27FC236}">
                  <a16:creationId xmlns:a16="http://schemas.microsoft.com/office/drawing/2014/main" id="{8658BE2E-499E-43EB-8CA1-1B5233DA0EBC}"/>
                </a:ext>
              </a:extLst>
            </p:cNvPr>
            <p:cNvSpPr txBox="1"/>
            <p:nvPr/>
          </p:nvSpPr>
          <p:spPr>
            <a:xfrm>
              <a:off x="4305687" y="2751341"/>
              <a:ext cx="3925872" cy="2308324"/>
            </a:xfrm>
            <a:prstGeom prst="rect">
              <a:avLst/>
            </a:prstGeom>
            <a:noFill/>
          </p:spPr>
          <p:txBody>
            <a:bodyPr wrap="square" rtlCol="0">
              <a:spAutoFit/>
            </a:bodyPr>
            <a:lstStyle/>
            <a:p>
              <a:pPr algn="ctr">
                <a:lnSpc>
                  <a:spcPct val="150000"/>
                </a:lnSpc>
              </a:pPr>
              <a:r>
                <a:rPr lang="en-US" altLang="zh-CN" sz="4800" b="1" dirty="0" err="1">
                  <a:solidFill>
                    <a:schemeClr val="bg1"/>
                  </a:solidFill>
                  <a:latin typeface="Cambria" panose="02040503050406030204" pitchFamily="18" charset="0"/>
                  <a:ea typeface="Cambria" panose="02040503050406030204" pitchFamily="18" charset="0"/>
                </a:rPr>
                <a:t>Thảo</a:t>
              </a:r>
              <a:r>
                <a:rPr lang="en-US" altLang="zh-CN" sz="4800" b="1" dirty="0">
                  <a:solidFill>
                    <a:schemeClr val="bg1"/>
                  </a:solidFill>
                  <a:latin typeface="Cambria" panose="02040503050406030204" pitchFamily="18" charset="0"/>
                  <a:ea typeface="Cambria" panose="02040503050406030204" pitchFamily="18" charset="0"/>
                </a:rPr>
                <a:t> </a:t>
              </a:r>
              <a:r>
                <a:rPr lang="en-US" altLang="zh-CN" sz="4800" b="1" dirty="0" err="1">
                  <a:solidFill>
                    <a:schemeClr val="bg1"/>
                  </a:solidFill>
                  <a:latin typeface="Cambria" panose="02040503050406030204" pitchFamily="18" charset="0"/>
                  <a:ea typeface="Cambria" panose="02040503050406030204" pitchFamily="18" charset="0"/>
                </a:rPr>
                <a:t>luận</a:t>
              </a:r>
              <a:r>
                <a:rPr lang="en-US" altLang="zh-CN" sz="4800" b="1" dirty="0">
                  <a:solidFill>
                    <a:schemeClr val="bg1"/>
                  </a:solidFill>
                  <a:latin typeface="Cambria" panose="02040503050406030204" pitchFamily="18" charset="0"/>
                  <a:ea typeface="Cambria" panose="02040503050406030204" pitchFamily="18" charset="0"/>
                </a:rPr>
                <a:t> </a:t>
              </a:r>
              <a:r>
                <a:rPr lang="en-US" altLang="zh-CN" sz="4800" b="1" dirty="0" err="1">
                  <a:solidFill>
                    <a:schemeClr val="bg1"/>
                  </a:solidFill>
                  <a:latin typeface="Cambria" panose="02040503050406030204" pitchFamily="18" charset="0"/>
                  <a:ea typeface="Cambria" panose="02040503050406030204" pitchFamily="18" charset="0"/>
                </a:rPr>
                <a:t>nhóm</a:t>
              </a:r>
              <a:r>
                <a:rPr lang="en-US" altLang="zh-CN" sz="4800" b="1" dirty="0">
                  <a:solidFill>
                    <a:schemeClr val="bg1"/>
                  </a:solidFill>
                  <a:latin typeface="Cambria" panose="02040503050406030204" pitchFamily="18" charset="0"/>
                  <a:ea typeface="Cambria" panose="02040503050406030204" pitchFamily="18" charset="0"/>
                </a:rPr>
                <a:t> </a:t>
              </a:r>
              <a:r>
                <a:rPr lang="vi-VN" altLang="zh-CN" sz="4800" b="1" dirty="0">
                  <a:solidFill>
                    <a:schemeClr val="bg1"/>
                  </a:solidFill>
                  <a:latin typeface="Cambria" panose="02040503050406030204" pitchFamily="18" charset="0"/>
                  <a:ea typeface="Cambria" panose="02040503050406030204" pitchFamily="18" charset="0"/>
                </a:rPr>
                <a:t>bốn</a:t>
              </a:r>
              <a:endParaRPr lang="en-US" altLang="zh-CN" sz="48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52073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5" name="Group 24"/>
          <p:cNvGrpSpPr/>
          <p:nvPr/>
        </p:nvGrpSpPr>
        <p:grpSpPr>
          <a:xfrm>
            <a:off x="5597757" y="1511166"/>
            <a:ext cx="5907578" cy="4024930"/>
            <a:chOff x="796835" y="4694484"/>
            <a:chExt cx="2604182" cy="1462441"/>
          </a:xfrm>
        </p:grpSpPr>
        <p:grpSp>
          <p:nvGrpSpPr>
            <p:cNvPr id="26" name="Group 25"/>
            <p:cNvGrpSpPr/>
            <p:nvPr/>
          </p:nvGrpSpPr>
          <p:grpSpPr>
            <a:xfrm>
              <a:off x="796835" y="4754879"/>
              <a:ext cx="2604182" cy="1343727"/>
              <a:chOff x="796835" y="4754880"/>
              <a:chExt cx="2604182" cy="653793"/>
            </a:xfrm>
          </p:grpSpPr>
          <p:sp>
            <p:nvSpPr>
              <p:cNvPr id="28" name="Rectangle 27"/>
              <p:cNvSpPr/>
              <p:nvPr/>
            </p:nvSpPr>
            <p:spPr>
              <a:xfrm>
                <a:off x="796835" y="4754880"/>
                <a:ext cx="2569667" cy="64008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831350" y="4768593"/>
                <a:ext cx="2569667" cy="640080"/>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TextBox 26"/>
            <p:cNvSpPr txBox="1"/>
            <p:nvPr/>
          </p:nvSpPr>
          <p:spPr>
            <a:xfrm>
              <a:off x="796835" y="4694484"/>
              <a:ext cx="2535152" cy="1462441"/>
            </a:xfrm>
            <a:prstGeom prst="rect">
              <a:avLst/>
            </a:prstGeom>
            <a:noFill/>
          </p:spPr>
          <p:txBody>
            <a:bodyPr wrap="square" rtlCol="0">
              <a:spAutoFit/>
            </a:bodyPr>
            <a:lstStyle/>
            <a:p>
              <a:pPr lvl="0" algn="ct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lvl="0" algn="ct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a:t>
              </a:r>
              <a:r>
                <a:rPr lang="vi-VN" sz="3200" dirty="0">
                  <a:solidFill>
                    <a:prstClr val="black"/>
                  </a:solidFill>
                  <a:latin typeface="Cambria" panose="02040503050406030204" pitchFamily="18" charset="0"/>
                  <a:ea typeface="Cambria" panose="02040503050406030204" pitchFamily="18" charset="0"/>
                </a:rPr>
                <a:t>cần tìm kiếm sự hỗ trợ khi bị một người lạ mặt theo đuổi vì em không biết họ là ai, có thể họ sẽ có ý đồ xấu. Vì vậy, em cần tìm kiếm sự hỗ trợ để bản thân không gặp nguy hiểm.</a:t>
              </a:r>
              <a:endParaRPr lang="en-US" sz="3200" dirty="0">
                <a:solidFill>
                  <a:prstClr val="black"/>
                </a:solidFill>
                <a:latin typeface="Cambria" panose="02040503050406030204" pitchFamily="18" charset="0"/>
                <a:ea typeface="Cambria" panose="02040503050406030204" pitchFamily="18" charset="0"/>
              </a:endParaRPr>
            </a:p>
          </p:txBody>
        </p:sp>
      </p:gr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Quan sát tranh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rotWithShape="1">
          <a:blip r:embed="rId4"/>
          <a:srcRect l="36250" t="29945" r="36875" b="24814"/>
          <a:stretch/>
        </p:blipFill>
        <p:spPr>
          <a:xfrm>
            <a:off x="686666" y="1023651"/>
            <a:ext cx="4914900" cy="4653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158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5" name="Group 24"/>
          <p:cNvGrpSpPr/>
          <p:nvPr/>
        </p:nvGrpSpPr>
        <p:grpSpPr>
          <a:xfrm>
            <a:off x="5560978" y="1379965"/>
            <a:ext cx="5908779" cy="3778444"/>
            <a:chOff x="796835" y="4694484"/>
            <a:chExt cx="2604182" cy="1470396"/>
          </a:xfrm>
        </p:grpSpPr>
        <p:grpSp>
          <p:nvGrpSpPr>
            <p:cNvPr id="26" name="Group 25"/>
            <p:cNvGrpSpPr/>
            <p:nvPr/>
          </p:nvGrpSpPr>
          <p:grpSpPr>
            <a:xfrm>
              <a:off x="796835" y="4754879"/>
              <a:ext cx="2604182" cy="1343727"/>
              <a:chOff x="796835" y="4754880"/>
              <a:chExt cx="2604182" cy="653793"/>
            </a:xfrm>
          </p:grpSpPr>
          <p:sp>
            <p:nvSpPr>
              <p:cNvPr id="28" name="Rectangle 27"/>
              <p:cNvSpPr/>
              <p:nvPr/>
            </p:nvSpPr>
            <p:spPr>
              <a:xfrm>
                <a:off x="796835" y="4754880"/>
                <a:ext cx="2569667" cy="64008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831350" y="4768593"/>
                <a:ext cx="2569667" cy="640080"/>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TextBox 26"/>
            <p:cNvSpPr txBox="1"/>
            <p:nvPr/>
          </p:nvSpPr>
          <p:spPr>
            <a:xfrm>
              <a:off x="796835" y="4694484"/>
              <a:ext cx="2535152" cy="1470396"/>
            </a:xfrm>
            <a:prstGeom prst="rect">
              <a:avLst/>
            </a:prstGeom>
            <a:noFill/>
          </p:spPr>
          <p:txBody>
            <a:bodyPr wrap="square" rtlCol="0">
              <a:spAutoFit/>
            </a:bodyPr>
            <a:lstStyle/>
            <a:p>
              <a:pPr lvl="0" algn="just"/>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lvl="0" algn="ctr"/>
              <a:r>
                <a:rPr lang="vi-VN" sz="3200" dirty="0">
                  <a:solidFill>
                    <a:prstClr val="black"/>
                  </a:solidFill>
                  <a:latin typeface="Cambria" panose="02040503050406030204" pitchFamily="18" charset="0"/>
                  <a:ea typeface="Cambria" panose="02040503050406030204" pitchFamily="18" charset="0"/>
                </a:rPr>
                <a:t>Khi xe bị hỏng trên đường, em cần tìm kiếm sự hỗ trợ để giúp em sửa xe, tự em không thể làm được điều đó và giúp cho việc trở về nhà dễ dàng hơn.</a:t>
              </a:r>
              <a:br>
                <a:rPr lang="vi-VN" sz="3200" dirty="0">
                  <a:solidFill>
                    <a:prstClr val="black"/>
                  </a:solidFill>
                  <a:latin typeface="Cambria" panose="02040503050406030204" pitchFamily="18" charset="0"/>
                  <a:ea typeface="Cambria" panose="02040503050406030204" pitchFamily="18" charset="0"/>
                </a:rPr>
              </a:br>
              <a:endParaRPr lang="en-US" sz="3200" dirty="0">
                <a:solidFill>
                  <a:prstClr val="black"/>
                </a:solidFill>
                <a:latin typeface="Cambria" panose="02040503050406030204" pitchFamily="18" charset="0"/>
                <a:ea typeface="Cambria" panose="02040503050406030204" pitchFamily="18" charset="0"/>
              </a:endParaRPr>
            </a:p>
          </p:txBody>
        </p:sp>
      </p:gr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Quan sát tranh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36" name="Picture 35"/>
          <p:cNvPicPr>
            <a:picLocks noChangeAspect="1"/>
          </p:cNvPicPr>
          <p:nvPr/>
        </p:nvPicPr>
        <p:blipFill rotWithShape="1">
          <a:blip r:embed="rId4"/>
          <a:srcRect l="62972" t="26297" r="9167" b="24814"/>
          <a:stretch/>
        </p:blipFill>
        <p:spPr>
          <a:xfrm>
            <a:off x="529170" y="762756"/>
            <a:ext cx="509526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6099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3" name="Group 32"/>
          <p:cNvGrpSpPr/>
          <p:nvPr/>
        </p:nvGrpSpPr>
        <p:grpSpPr>
          <a:xfrm>
            <a:off x="1533738" y="-172212"/>
            <a:ext cx="9037524" cy="2478438"/>
            <a:chOff x="1214154" y="301101"/>
            <a:chExt cx="9037524" cy="1518612"/>
          </a:xfrm>
        </p:grpSpPr>
        <p:grpSp>
          <p:nvGrpSpPr>
            <p:cNvPr id="27" name="Group 26"/>
            <p:cNvGrpSpPr/>
            <p:nvPr/>
          </p:nvGrpSpPr>
          <p:grpSpPr>
            <a:xfrm>
              <a:off x="2322027" y="619384"/>
              <a:ext cx="7929651" cy="1200329"/>
              <a:chOff x="2116184" y="1461130"/>
              <a:chExt cx="7929651" cy="1200329"/>
            </a:xfrm>
          </p:grpSpPr>
          <p:sp>
            <p:nvSpPr>
              <p:cNvPr id="28" name="Rounded Rectangle 27"/>
              <p:cNvSpPr/>
              <p:nvPr/>
            </p:nvSpPr>
            <p:spPr>
              <a:xfrm>
                <a:off x="2116184" y="1499991"/>
                <a:ext cx="7876902" cy="666205"/>
              </a:xfrm>
              <a:prstGeom prst="roundRect">
                <a:avLst/>
              </a:prstGeom>
              <a:solidFill>
                <a:schemeClr val="bg1"/>
              </a:solidFill>
              <a:ln w="28575">
                <a:solidFill>
                  <a:srgbClr val="FF6699"/>
                </a:solidFill>
                <a:prstDash val="dash"/>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2137126" y="1461130"/>
                <a:ext cx="79087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FF6699"/>
                    </a:solidFill>
                    <a:latin typeface="Cambria" panose="02040503050406030204" pitchFamily="18" charset="0"/>
                    <a:ea typeface="Cambria" panose="02040503050406030204" pitchFamily="18" charset="0"/>
                  </a:rPr>
                  <a:t>Kể thêm những tình huống cần tìm kiếm sự hỗ trợ ở nơi công cộng</a:t>
                </a:r>
                <a:endParaRPr kumimoji="0" lang="en-US" sz="3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cs typeface="+mn-cs"/>
                </a:endParaRPr>
              </a:p>
            </p:txBody>
          </p:sp>
        </p:grpSp>
        <p:pic>
          <p:nvPicPr>
            <p:cNvPr id="32" name="Picture 31"/>
            <p:cNvPicPr>
              <a:picLocks noChangeAspect="1"/>
            </p:cNvPicPr>
            <p:nvPr/>
          </p:nvPicPr>
          <p:blipFill>
            <a:blip r:embed="rId4"/>
            <a:stretch>
              <a:fillRect/>
            </a:stretch>
          </p:blipFill>
          <p:spPr>
            <a:xfrm>
              <a:off x="1214154" y="301101"/>
              <a:ext cx="1055124" cy="1009514"/>
            </a:xfrm>
            <a:prstGeom prst="rect">
              <a:avLst/>
            </a:prstGeom>
          </p:spPr>
        </p:pic>
      </p:grpSp>
      <p:grpSp>
        <p:nvGrpSpPr>
          <p:cNvPr id="47" name="Group 46"/>
          <p:cNvGrpSpPr/>
          <p:nvPr/>
        </p:nvGrpSpPr>
        <p:grpSpPr>
          <a:xfrm>
            <a:off x="1533738" y="3343141"/>
            <a:ext cx="9337972" cy="4566943"/>
            <a:chOff x="1403192" y="4547600"/>
            <a:chExt cx="9337972" cy="2325569"/>
          </a:xfrm>
        </p:grpSpPr>
        <p:grpSp>
          <p:nvGrpSpPr>
            <p:cNvPr id="46" name="Group 45"/>
            <p:cNvGrpSpPr/>
            <p:nvPr/>
          </p:nvGrpSpPr>
          <p:grpSpPr>
            <a:xfrm>
              <a:off x="1403192" y="4547600"/>
              <a:ext cx="9337972" cy="1825647"/>
              <a:chOff x="1274387" y="4567477"/>
              <a:chExt cx="9337972" cy="1825647"/>
            </a:xfrm>
          </p:grpSpPr>
          <p:grpSp>
            <p:nvGrpSpPr>
              <p:cNvPr id="42" name="Group 41"/>
              <p:cNvGrpSpPr/>
              <p:nvPr/>
            </p:nvGrpSpPr>
            <p:grpSpPr>
              <a:xfrm>
                <a:off x="1724188" y="4999350"/>
                <a:ext cx="8888171" cy="1069981"/>
                <a:chOff x="1632805" y="5316232"/>
                <a:chExt cx="8562673" cy="784652"/>
              </a:xfrm>
            </p:grpSpPr>
            <p:sp>
              <p:nvSpPr>
                <p:cNvPr id="40" name="Rounded Rectangle 39"/>
                <p:cNvSpPr/>
                <p:nvPr/>
              </p:nvSpPr>
              <p:spPr>
                <a:xfrm>
                  <a:off x="1632805" y="5316232"/>
                  <a:ext cx="8562673" cy="705394"/>
                </a:xfrm>
                <a:prstGeom prst="round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ounded Rectangle 40"/>
                <p:cNvSpPr/>
                <p:nvPr/>
              </p:nvSpPr>
              <p:spPr>
                <a:xfrm>
                  <a:off x="1632805" y="5395490"/>
                  <a:ext cx="8562673" cy="705394"/>
                </a:xfrm>
                <a:prstGeom prst="roundRect">
                  <a:avLst/>
                </a:prstGeom>
                <a:solidFill>
                  <a:schemeClr val="bg1"/>
                </a:solidFill>
                <a:ln w="28575">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4387" y="4567477"/>
                <a:ext cx="1825647" cy="1825647"/>
              </a:xfrm>
              <a:prstGeom prst="rect">
                <a:avLst/>
              </a:prstGeom>
            </p:spPr>
          </p:pic>
        </p:grpSp>
        <p:sp>
          <p:nvSpPr>
            <p:cNvPr id="45" name="TextBox 44"/>
            <p:cNvSpPr txBox="1"/>
            <p:nvPr/>
          </p:nvSpPr>
          <p:spPr>
            <a:xfrm>
              <a:off x="3165095" y="5057287"/>
              <a:ext cx="7406167" cy="1815882"/>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 Khi em bị lạc người thân.</a:t>
              </a:r>
            </a:p>
            <a:p>
              <a:r>
                <a:rPr lang="vi-VN" sz="2800" dirty="0">
                  <a:latin typeface="Cambria" panose="02040503050406030204" pitchFamily="18" charset="0"/>
                  <a:ea typeface="Cambria" panose="02040503050406030204" pitchFamily="18" charset="0"/>
                </a:rPr>
                <a:t>+) Khi em không tự mình sang đường được.</a:t>
              </a:r>
            </a:p>
            <a:p>
              <a:r>
                <a:rPr lang="vi-VN" sz="2800" dirty="0">
                  <a:latin typeface="Cambria" panose="02040503050406030204" pitchFamily="18" charset="0"/>
                  <a:ea typeface="Cambria" panose="02040503050406030204" pitchFamily="18" charset="0"/>
                </a:rPr>
                <a:t>+) Khi em bị ngã xe.</a:t>
              </a:r>
            </a:p>
            <a:p>
              <a:r>
                <a:rPr lang="vi-VN" sz="2800" dirty="0">
                  <a:latin typeface="Cambria" panose="02040503050406030204" pitchFamily="18" charset="0"/>
                  <a:ea typeface="Cambria" panose="02040503050406030204" pitchFamily="18" charset="0"/>
                </a:rPr>
                <a:t>+) Khi em bị người lạ mặt lôi kéo, dụ dỗ.</a:t>
              </a:r>
            </a:p>
          </p:txBody>
        </p:sp>
      </p:grpSp>
      <p:pic>
        <p:nvPicPr>
          <p:cNvPr id="9218" name="Picture 2" descr="Sở Giáo Dục Và Đào Tạo Vĩnh Phú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600" y="1778030"/>
            <a:ext cx="3824040" cy="21542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RANH ẢNH LỚP 2 - Chủ Đề : HOẠT ĐỘNG HƯỚNG ĐẾN XÃ HỘI, BỘ TRANH TÌNH B – GD  GROU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1188" y="1771356"/>
            <a:ext cx="3218572" cy="213980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ảnh giác với hành vi dụ dỗ trẻ em đi làm ăn xa - Đài Phát thanh và Truyền  hình Điện Biê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6850" y="1675088"/>
            <a:ext cx="3666693" cy="223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37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circle(in)">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circle(in)">
                                      <p:cBhvr>
                                        <p:cTn id="19" dur="2000"/>
                                        <p:tgtEl>
                                          <p:spTgt spid="922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circle(in)">
                                      <p:cBhvr>
                                        <p:cTn id="24"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 name="Group 6"/>
          <p:cNvGrpSpPr/>
          <p:nvPr/>
        </p:nvGrpSpPr>
        <p:grpSpPr>
          <a:xfrm>
            <a:off x="786032" y="1003466"/>
            <a:ext cx="9078972" cy="4569615"/>
            <a:chOff x="2116184" y="1499991"/>
            <a:chExt cx="8100700" cy="1310802"/>
          </a:xfrm>
        </p:grpSpPr>
        <p:sp>
          <p:nvSpPr>
            <p:cNvPr id="5" name="Rounded Rectangle 4"/>
            <p:cNvSpPr/>
            <p:nvPr/>
          </p:nvSpPr>
          <p:spPr>
            <a:xfrm>
              <a:off x="2116184" y="1499991"/>
              <a:ext cx="7876902" cy="666205"/>
            </a:xfrm>
            <a:prstGeom prst="roundRect">
              <a:avLst/>
            </a:prstGeom>
            <a:solidFill>
              <a:schemeClr val="bg1"/>
            </a:solidFill>
            <a:ln w="28575">
              <a:solidFill>
                <a:srgbClr val="00CC00"/>
              </a:solidFill>
              <a:prstDash val="dash"/>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308175" y="1522016"/>
              <a:ext cx="7908709" cy="1288777"/>
            </a:xfrm>
            <a:prstGeom prst="rect">
              <a:avLst/>
            </a:prstGeom>
            <a:noFill/>
          </p:spPr>
          <p:txBody>
            <a:bodyPr wrap="square" rtlCol="0">
              <a:spAutoFit/>
            </a:bodyPr>
            <a:lstStyle/>
            <a:p>
              <a:r>
                <a:rPr lang="vi-VN" sz="3600" i="1" dirty="0">
                  <a:latin typeface="Cambria" panose="02040503050406030204" pitchFamily="18" charset="0"/>
                  <a:ea typeface="Cambria" panose="02040503050406030204" pitchFamily="18" charset="0"/>
                </a:rPr>
                <a:t>Lớp Hà đi tham quan vườn bách thú. Do mải ngắm những con vật mình yêu thích nên Hà đã bị lạc. Bạn đã bình tĩnh, quan sát xung quanh, tìm chú bảo vệ và nhớ chú giúp đỡ.</a:t>
              </a:r>
              <a:endParaRPr lang="vi-VN" sz="3600" dirty="0">
                <a:latin typeface="Cambria" panose="02040503050406030204" pitchFamily="18" charset="0"/>
                <a:ea typeface="Cambria" panose="02040503050406030204" pitchFamily="18" charset="0"/>
              </a:endParaRPr>
            </a:p>
          </p:txBody>
        </p:sp>
      </p:gr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Đọc tình huống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1026" name="Picture 2" descr="https://img.loigiaihay.com/picture/2021/1130/a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956" y="3402720"/>
            <a:ext cx="5668219" cy="333615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59901" y="3615978"/>
            <a:ext cx="5236099" cy="2920028"/>
            <a:chOff x="786032" y="3556292"/>
            <a:chExt cx="7044190" cy="2445205"/>
          </a:xfrm>
        </p:grpSpPr>
        <p:sp>
          <p:nvSpPr>
            <p:cNvPr id="14" name="Rounded Rectangle 13"/>
            <p:cNvSpPr/>
            <p:nvPr/>
          </p:nvSpPr>
          <p:spPr>
            <a:xfrm>
              <a:off x="786032" y="3556292"/>
              <a:ext cx="6859901" cy="2356646"/>
            </a:xfrm>
            <a:prstGeom prst="roundRect">
              <a:avLst/>
            </a:prstGeom>
            <a:solidFill>
              <a:schemeClr val="bg1"/>
            </a:solidFill>
            <a:ln w="38100">
              <a:solidFill>
                <a:srgbClr val="7030A0"/>
              </a:solidFill>
              <a:prstDash val="sysDash"/>
            </a:ln>
            <a:effectLst>
              <a:glow rad="1397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1001209" y="3604614"/>
              <a:ext cx="6829013" cy="2396883"/>
            </a:xfrm>
            <a:prstGeom prst="rect">
              <a:avLst/>
            </a:prstGeom>
            <a:noFill/>
          </p:spPr>
          <p:txBody>
            <a:bodyPr wrap="square" rtlCol="0">
              <a:spAutoFit/>
            </a:bodyPr>
            <a:lstStyle/>
            <a:p>
              <a:pPr algn="just"/>
              <a:r>
                <a:rPr lang="vi-VN" sz="3600" i="1" dirty="0">
                  <a:latin typeface="Cambria" panose="02040503050406030204" pitchFamily="18" charset="0"/>
                  <a:ea typeface="Cambria" panose="02040503050406030204" pitchFamily="18" charset="0"/>
                </a:rPr>
                <a:t>-</a:t>
              </a:r>
              <a:r>
                <a:rPr lang="en-US" sz="3600" i="1" dirty="0">
                  <a:latin typeface="Cambria" panose="02040503050406030204" pitchFamily="18" charset="0"/>
                  <a:ea typeface="Cambria" panose="02040503050406030204" pitchFamily="18" charset="0"/>
                </a:rPr>
                <a:t> Khi </a:t>
              </a:r>
              <a:r>
                <a:rPr lang="en-US" sz="3600" i="1" dirty="0" err="1">
                  <a:latin typeface="Cambria" panose="02040503050406030204" pitchFamily="18" charset="0"/>
                  <a:ea typeface="Cambria" panose="02040503050406030204" pitchFamily="18" charset="0"/>
                </a:rPr>
                <a:t>bị</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lạc</a:t>
              </a:r>
              <a:r>
                <a:rPr lang="en-US" sz="3600" i="1" dirty="0">
                  <a:latin typeface="Cambria" panose="02040503050406030204" pitchFamily="18" charset="0"/>
                  <a:ea typeface="Cambria" panose="02040503050406030204" pitchFamily="18" charset="0"/>
                </a:rPr>
                <a:t>, Hà </a:t>
              </a:r>
              <a:r>
                <a:rPr lang="en-US" sz="3600" i="1" dirty="0" err="1">
                  <a:latin typeface="Cambria" panose="02040503050406030204" pitchFamily="18" charset="0"/>
                  <a:ea typeface="Cambria" panose="02040503050406030204" pitchFamily="18" charset="0"/>
                </a:rPr>
                <a:t>đã</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tìm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kiếm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sự</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hỗ</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trợ</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bằng</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cách</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nào</a:t>
              </a:r>
              <a:r>
                <a:rPr lang="vi-VN" sz="3600" i="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Việc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tìm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kiếm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sự</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hỗ</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trợ</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có</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ích</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lợi</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gì</a:t>
              </a:r>
              <a:r>
                <a:rPr lang="en-US" sz="3600" i="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29819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1"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783</Words>
  <Application>Microsoft Office PowerPoint</Application>
  <PresentationFormat>Widescreen</PresentationFormat>
  <Paragraphs>77</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SVN-Newton</vt:lpstr>
      <vt:lpstr>Times New Roman</vt:lpstr>
      <vt:lpstr>Calibri Light</vt:lpstr>
      <vt:lpstr>Cambria</vt:lpstr>
      <vt:lpstr>#9Slide07 Altus</vt:lpstr>
      <vt:lpstr>#9Slide07 HoneyCream</vt:lpstr>
      <vt:lpstr>字魂37号-波纹乖乖体</vt:lpstr>
      <vt:lpstr>Calibri</vt:lpstr>
      <vt:lpstr>Arial</vt:lpstr>
      <vt:lpstr>#9Slide05 Aphrodite Pro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Thanh Hang</cp:lastModifiedBy>
  <cp:revision>12</cp:revision>
  <dcterms:created xsi:type="dcterms:W3CDTF">2023-03-30T03:41:43Z</dcterms:created>
  <dcterms:modified xsi:type="dcterms:W3CDTF">2025-04-14T03:43:01Z</dcterms:modified>
</cp:coreProperties>
</file>