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69" r:id="rId18"/>
    <p:sldId id="272" r:id="rId19"/>
    <p:sldId id="273" r:id="rId20"/>
    <p:sldId id="278" r:id="rId21"/>
    <p:sldId id="279" r:id="rId22"/>
    <p:sldId id="276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#9Slide03 SVNNeutraface 2" panose="02000600040000020004" charset="0"/>
      <p:bold r:id="rId27"/>
    </p:embeddedFont>
    <p:embeddedFont>
      <p:font typeface="#9Slide07 Altus" panose="020B0604020202020204" charset="0"/>
      <p:regular r:id="rId28"/>
    </p:embeddedFont>
    <p:embeddedFont>
      <p:font typeface="#9Slide07 HoneyCream" panose="020B0604020202020204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Poppins" panose="00000500000000000000" pitchFamily="2" charset="0"/>
      <p:regular r:id="rId39"/>
      <p:bold r:id="rId40"/>
      <p:italic r:id="rId41"/>
      <p:boldItalic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UTM Cookies" panose="02040603050506020204" pitchFamily="18" charset="0"/>
      <p:regular r:id="rId47"/>
    </p:embeddedFont>
    <p:embeddedFont>
      <p:font typeface="UTM Habano" panose="02040603050506020204" pitchFamily="18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B7F"/>
    <a:srgbClr val="FF8E68"/>
    <a:srgbClr val="FFC512"/>
    <a:srgbClr val="00C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0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F0A7-BD5B-4240-A45E-1B77A5FC77E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D84B-F706-4B4C-92C4-E131D4FA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52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38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02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17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37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160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88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511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62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58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5761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2498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090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8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8581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460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2161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409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493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88518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363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0186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97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19471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7328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187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73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3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2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23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2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41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9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85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7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7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61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4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07888" y="-833736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0448" y="7178789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92318" y="848595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8942912" y="-833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9330" y="88499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2374" y="-2713822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826" y="-2713822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8800" y="28563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90" y="28563974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904994" y="-14217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1925799" y="54579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407889" y="107802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-19939417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23059155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120113" y="-1993941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383251" y="2305915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619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5.sv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40.jpe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70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90.png"/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19" Type="http://schemas.openxmlformats.org/officeDocument/2006/relationships/image" Target="../media/image24.pn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7.png"/><Relationship Id="rId12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microsoft.com/office/2007/relationships/hdphoto" Target="../media/hdphoto1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microsoft.com/office/2007/relationships/hdphoto" Target="../media/hdphoto13.wdp"/><Relationship Id="rId4" Type="http://schemas.openxmlformats.org/officeDocument/2006/relationships/image" Target="../media/image45.jpg"/><Relationship Id="rId9" Type="http://schemas.openxmlformats.org/officeDocument/2006/relationships/image" Target="../media/image48.png"/><Relationship Id="rId1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microsoft.com/office/2007/relationships/hdphoto" Target="../media/hdphoto15.wdp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microsoft.com/office/2007/relationships/hdphoto" Target="../media/hdphoto11.wdp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5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e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6.wdp"/><Relationship Id="rId3" Type="http://schemas.openxmlformats.org/officeDocument/2006/relationships/image" Target="../media/image25.jpeg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11" Type="http://schemas.openxmlformats.org/officeDocument/2006/relationships/slide" Target="slide8.xml"/><Relationship Id="rId5" Type="http://schemas.openxmlformats.org/officeDocument/2006/relationships/slide" Target="slide10.xml"/><Relationship Id="rId10" Type="http://schemas.openxmlformats.org/officeDocument/2006/relationships/slide" Target="slide9.xml"/><Relationship Id="rId4" Type="http://schemas.openxmlformats.org/officeDocument/2006/relationships/image" Target="../media/image29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35.png"/><Relationship Id="rId5" Type="http://schemas.openxmlformats.org/officeDocument/2006/relationships/image" Target="../media/image25.jpe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slide" Target="slide6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35.png"/><Relationship Id="rId5" Type="http://schemas.openxmlformats.org/officeDocument/2006/relationships/image" Target="../media/image25.jpe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9341" y="430476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10342" y="2333415"/>
            <a:ext cx="3062669" cy="4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300069" y="2699107"/>
            <a:ext cx="321017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343049" y="835548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Toán 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9DA18-ACCA-426E-8335-832BEC8327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91" y="5343177"/>
            <a:ext cx="673126" cy="1144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3483" y="2163950"/>
            <a:ext cx="8577815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3" y="118477"/>
            <a:ext cx="12092387" cy="632570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ardrop 1"/>
          <p:cNvSpPr/>
          <p:nvPr/>
        </p:nvSpPr>
        <p:spPr>
          <a:xfrm>
            <a:off x="6651510" y="470189"/>
            <a:ext cx="4359776" cy="3196830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1674828" y="2818360"/>
            <a:ext cx="4002776" cy="925941"/>
            <a:chOff x="1087786" y="2487203"/>
            <a:chExt cx="4002776" cy="925941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6" y="2487203"/>
              <a:ext cx="4002776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3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95" y="269092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23" y="272692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288421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58" y="28612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7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873810" y="135045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23" y="26886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82" y="269683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6642861" y="1137580"/>
            <a:ext cx="44247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Mỗi đĩa có 5 quả cam, </a:t>
            </a:r>
          </a:p>
          <a:p>
            <a:pPr algn="ctr"/>
            <a:r>
              <a:rPr lang="vi-VN" sz="2300" i="1" dirty="0"/>
              <a:t>2 đĩa có 10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10 quả cam chia vào các đĩa, mỗi đĩa 5 quả. Được 2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5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2 = 10</a:t>
                </a:r>
              </a:p>
            </p:txBody>
          </p:sp>
        </mc:Choice>
        <mc:Fallback xmlns="">
          <p:sp>
            <p:nvSpPr>
              <p:cNvPr id="4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blipFill>
                <a:blip r:embed="rId6"/>
                <a:stretch>
                  <a:fillRect l="-2387" t="-3101" r="-2387" b="-20155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E76B22-64F3-47E7-ACF8-CF11A95D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72" y="28277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59DEC79-80E4-41F9-B53D-51AD715B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17" y="280485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Parallelogram 46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1681170" y="2818360"/>
            <a:ext cx="3921320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2084713" y="2957480"/>
            <a:ext cx="1450975" cy="647701"/>
            <a:chOff x="4210303" y="5351786"/>
            <a:chExt cx="1450975" cy="647701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3780421" y="2957524"/>
            <a:ext cx="1450975" cy="647701"/>
            <a:chOff x="5906011" y="5351830"/>
            <a:chExt cx="1450975" cy="64770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95" y="136676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4073321" y="481922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5181953" y="4547941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/>
              <a:t>10 : 5 = 2</a:t>
            </a:r>
          </a:p>
        </p:txBody>
      </p:sp>
      <p:pic>
        <p:nvPicPr>
          <p:cNvPr id="6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0EEA6DC-C4F6-464D-80E2-48E5BEFE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2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7D6CAF8-BE00-49D7-AA61-83AB443F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5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FC2B114-4567-4C70-8CD5-173AD48C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8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51" y="135175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73" y="135925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17" y="137426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39" y="138176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53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6146 -0.2009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004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7396 -0.2006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00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9935 -0.2062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1032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224 -0.228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145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0469 -0.2256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29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2357 -0.1078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539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4375 -0.1030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51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3386 -0.1041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520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07995 -0.1219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-611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0261 -0.1199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04987 0.22338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1412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2994 0.21898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10949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0065 0.19838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07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4.16667E-6 0.09884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-0.08177 0.09907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00"/>
                            </p:stCondLst>
                            <p:childTnLst>
                              <p:par>
                                <p:cTn id="2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000"/>
                            </p:stCondLst>
                            <p:childTnLst>
                              <p:par>
                                <p:cTn id="2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4258 0.21204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1204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02253 0.20741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0370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0.00508 0.09884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931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-0.01914 0.09861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493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-0.04206 0.09977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 uiExpand="1" build="p"/>
      <p:bldP spid="44" grpId="0" animBg="1"/>
      <p:bldP spid="47" grpId="0" animBg="1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3" y="118477"/>
            <a:ext cx="12092387" cy="632570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8D4157-CC80-47A7-9DC4-6D2AAB700F17}"/>
              </a:ext>
            </a:extLst>
          </p:cNvPr>
          <p:cNvSpPr txBox="1"/>
          <p:nvPr/>
        </p:nvSpPr>
        <p:spPr>
          <a:xfrm>
            <a:off x="1009036" y="1824355"/>
            <a:ext cx="2693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/>
              <a:t>Lập bảng chia 5 từ bảng nhân 5.</a:t>
            </a:r>
          </a:p>
        </p:txBody>
      </p:sp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11645" y="2108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849011" y="1193660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chia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5614386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5614386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91304" r="-101149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193407" r="-101149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290217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390217" r="-101149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490217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590217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690217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798901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889130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989130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0181169" y="249075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: Rounded Corners 23">
            <a:extLst>
              <a:ext uri="{FF2B5EF4-FFF2-40B4-BE49-F238E27FC236}">
                <a16:creationId xmlns:a16="http://schemas.microsoft.com/office/drawing/2014/main" id="{271AC0EC-FA0D-497D-9514-1F580A6E7D6C}"/>
              </a:ext>
            </a:extLst>
          </p:cNvPr>
          <p:cNvSpPr/>
          <p:nvPr/>
        </p:nvSpPr>
        <p:spPr>
          <a:xfrm>
            <a:off x="10181169" y="307651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0C2C782-8D4D-4BAC-996C-7FACBF6DBCF6}"/>
              </a:ext>
            </a:extLst>
          </p:cNvPr>
          <p:cNvSpPr/>
          <p:nvPr/>
        </p:nvSpPr>
        <p:spPr>
          <a:xfrm>
            <a:off x="10181169" y="361856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7" name="Rectangle: Rounded Corners 27">
            <a:extLst>
              <a:ext uri="{FF2B5EF4-FFF2-40B4-BE49-F238E27FC236}">
                <a16:creationId xmlns:a16="http://schemas.microsoft.com/office/drawing/2014/main" id="{3225BAB8-65EF-4BD1-AB70-8C262D47568C}"/>
              </a:ext>
            </a:extLst>
          </p:cNvPr>
          <p:cNvSpPr/>
          <p:nvPr/>
        </p:nvSpPr>
        <p:spPr>
          <a:xfrm>
            <a:off x="10181169" y="419708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ectangle: Rounded Corners 28">
            <a:extLst>
              <a:ext uri="{FF2B5EF4-FFF2-40B4-BE49-F238E27FC236}">
                <a16:creationId xmlns:a16="http://schemas.microsoft.com/office/drawing/2014/main" id="{6B0ED627-F93B-47EF-9E49-9218569A2437}"/>
              </a:ext>
            </a:extLst>
          </p:cNvPr>
          <p:cNvSpPr/>
          <p:nvPr/>
        </p:nvSpPr>
        <p:spPr>
          <a:xfrm>
            <a:off x="10181169" y="475354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Rectangle: Rounded Corners 30">
            <a:extLst>
              <a:ext uri="{FF2B5EF4-FFF2-40B4-BE49-F238E27FC236}">
                <a16:creationId xmlns:a16="http://schemas.microsoft.com/office/drawing/2014/main" id="{C66A8BF1-6DE8-436D-838F-380CCA4157E8}"/>
              </a:ext>
            </a:extLst>
          </p:cNvPr>
          <p:cNvSpPr/>
          <p:nvPr/>
        </p:nvSpPr>
        <p:spPr>
          <a:xfrm>
            <a:off x="10181169" y="531000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70B5F0-77DA-49A5-BDA2-250EDB60CE05}"/>
              </a:ext>
            </a:extLst>
          </p:cNvPr>
          <p:cNvSpPr/>
          <p:nvPr/>
        </p:nvSpPr>
        <p:spPr>
          <a:xfrm>
            <a:off x="8805878" y="813174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2FFF4-0548-40A7-B51E-EC10B092392E}"/>
              </a:ext>
            </a:extLst>
          </p:cNvPr>
          <p:cNvSpPr txBox="1"/>
          <p:nvPr/>
        </p:nvSpPr>
        <p:spPr>
          <a:xfrm>
            <a:off x="3431994" y="3426793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BA4FC5-4B69-4EB8-9A91-EE9CE7F9BAC4}"/>
              </a:ext>
            </a:extLst>
          </p:cNvPr>
          <p:cNvSpPr/>
          <p:nvPr/>
        </p:nvSpPr>
        <p:spPr>
          <a:xfrm>
            <a:off x="9497963" y="813174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DF1AF6-154B-4C86-ACAE-89D2FB89B3F7}"/>
              </a:ext>
            </a:extLst>
          </p:cNvPr>
          <p:cNvSpPr/>
          <p:nvPr/>
        </p:nvSpPr>
        <p:spPr>
          <a:xfrm>
            <a:off x="10118099" y="813174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8C99D2-60D4-426C-A9C6-9B30C1BC6E69}"/>
              </a:ext>
            </a:extLst>
          </p:cNvPr>
          <p:cNvSpPr txBox="1"/>
          <p:nvPr/>
        </p:nvSpPr>
        <p:spPr>
          <a:xfrm>
            <a:off x="2659102" y="395300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Số chia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Thương là các số tự nhiên tăng dần từ 1 đến 10.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24" l="3091" r="90000">
                        <a14:foregroundMark x1="36303" y1="24121" x2="43394" y2="28667"/>
                        <a14:foregroundMark x1="55576" y1="23273" x2="48485" y2="2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4839" y="2243338"/>
            <a:ext cx="4609454" cy="48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848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2" grpId="0" animBg="1"/>
      <p:bldP spid="34" grpId="0" animBg="1"/>
      <p:bldP spid="35" grpId="0" animBg="1"/>
      <p:bldP spid="3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613392"/>
            <a:ext cx="857747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UTM Cookies" panose="02040603050506020204" pitchFamily="18" charset="0"/>
              </a:rPr>
              <a:t>HOẠT ĐỘNG</a:t>
            </a:r>
            <a:endParaRPr kumimoji="0" lang="en-US" sz="100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290565" y="386953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44" name="图形 1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9388" y="5426593"/>
            <a:ext cx="3268660" cy="1495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797669" y="878096"/>
            <a:ext cx="768707" cy="7645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/>
              <a:t>1</a:t>
            </a:r>
            <a:endParaRPr lang="vi-VN" sz="5000" b="1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634075" y="839186"/>
            <a:ext cx="1753748" cy="866883"/>
            <a:chOff x="1939750" y="1087604"/>
            <a:chExt cx="1753748" cy="8478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939750" y="1092600"/>
              <a:ext cx="1596959" cy="842815"/>
              <a:chOff x="1939750" y="1092600"/>
              <a:chExt cx="1596959" cy="842815"/>
            </a:xfrm>
          </p:grpSpPr>
          <p:sp>
            <p:nvSpPr>
              <p:cNvPr id="33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939750" y="1182739"/>
                <a:ext cx="1205147" cy="640069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2028840" y="1092600"/>
                <a:ext cx="1507869" cy="842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dirty="0"/>
                  <a:t>Số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3152965" y="1087604"/>
              <a:ext cx="540533" cy="842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0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6930049"/>
                  </p:ext>
                </p:extLst>
              </p:nvPr>
            </p:nvGraphicFramePr>
            <p:xfrm>
              <a:off x="797669" y="1913092"/>
              <a:ext cx="10317116" cy="273502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8017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1164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2895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9738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893317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5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5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9331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948389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6930049"/>
                  </p:ext>
                </p:extLst>
              </p:nvPr>
            </p:nvGraphicFramePr>
            <p:xfrm>
              <a:off x="797669" y="1913092"/>
              <a:ext cx="10317116" cy="273502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8017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1164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2895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9738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89331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8"/>
                          <a:stretch>
                            <a:fillRect l="-625" t="-6803" r="-430625" b="-69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9331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948389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4049372" y="3757108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5232777" y="3778792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6481291" y="3757242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7669176" y="3770823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516543-AE42-447D-A522-8878595E7A38}"/>
              </a:ext>
            </a:extLst>
          </p:cNvPr>
          <p:cNvSpPr txBox="1"/>
          <p:nvPr/>
        </p:nvSpPr>
        <p:spPr>
          <a:xfrm>
            <a:off x="8897369" y="3776563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41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3" y="4026420"/>
            <a:ext cx="3322722" cy="332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8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/>
      <p:bldP spid="29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39751" r="43750" b="27198"/>
          <a:stretch/>
        </p:blipFill>
        <p:spPr>
          <a:xfrm rot="5400000">
            <a:off x="-365078" y="365077"/>
            <a:ext cx="6858000" cy="61278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330" y="3439139"/>
            <a:ext cx="2606794" cy="3018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714547" y="456118"/>
            <a:ext cx="789340" cy="75811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558220" y="456118"/>
            <a:ext cx="3389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+mj-lt"/>
              </a:rPr>
              <a:t>Tính nhẩm.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1CA17C-597E-4C0C-B26F-D4E80C21FA04}"/>
              </a:ext>
            </a:extLst>
          </p:cNvPr>
          <p:cNvSpPr/>
          <p:nvPr/>
        </p:nvSpPr>
        <p:spPr>
          <a:xfrm>
            <a:off x="444318" y="3975486"/>
            <a:ext cx="3337773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10  :  5 =       </a:t>
            </a:r>
            <a:endParaRPr lang="vi-VN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648ED4-5EFF-498A-A31F-833EB09631D0}"/>
              </a:ext>
            </a:extLst>
          </p:cNvPr>
          <p:cNvSpPr/>
          <p:nvPr/>
        </p:nvSpPr>
        <p:spPr>
          <a:xfrm>
            <a:off x="457787" y="4775664"/>
            <a:ext cx="3315220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12 :   2 =       </a:t>
            </a:r>
            <a:endParaRPr lang="vi-VN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B67F95-BDED-4122-B138-80E3B5D82FE2}"/>
              </a:ext>
            </a:extLst>
          </p:cNvPr>
          <p:cNvSpPr/>
          <p:nvPr/>
        </p:nvSpPr>
        <p:spPr>
          <a:xfrm>
            <a:off x="444317" y="5678515"/>
            <a:ext cx="3337773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20  :  5 =       </a:t>
            </a:r>
            <a:endParaRPr lang="vi-VN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1683FE-46F3-43B5-AE9C-9DF1FBA4AE6F}"/>
              </a:ext>
            </a:extLst>
          </p:cNvPr>
          <p:cNvSpPr/>
          <p:nvPr/>
        </p:nvSpPr>
        <p:spPr>
          <a:xfrm>
            <a:off x="6182996" y="3841725"/>
            <a:ext cx="333777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14  :  2 =       </a:t>
            </a:r>
            <a:endParaRPr lang="vi-VN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A9E79C-F8D3-4F85-880B-B258BB905196}"/>
              </a:ext>
            </a:extLst>
          </p:cNvPr>
          <p:cNvSpPr/>
          <p:nvPr/>
        </p:nvSpPr>
        <p:spPr>
          <a:xfrm>
            <a:off x="6215969" y="4683372"/>
            <a:ext cx="3162131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15  :  5 =       </a:t>
            </a:r>
            <a:endParaRPr lang="vi-VN" sz="4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D2BDCF-69AD-4C8B-84E4-AF74DAEB7C0E}"/>
              </a:ext>
            </a:extLst>
          </p:cNvPr>
          <p:cNvSpPr/>
          <p:nvPr/>
        </p:nvSpPr>
        <p:spPr>
          <a:xfrm>
            <a:off x="6182995" y="5536779"/>
            <a:ext cx="333777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40  :  5 =       </a:t>
            </a:r>
            <a:endParaRPr lang="vi-VN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77F690-914C-4443-BF30-BBA1EFE0EC8B}"/>
              </a:ext>
            </a:extLst>
          </p:cNvPr>
          <p:cNvSpPr txBox="1"/>
          <p:nvPr/>
        </p:nvSpPr>
        <p:spPr>
          <a:xfrm>
            <a:off x="2915852" y="3981811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34F8A7-294B-4349-9E55-A4F93411CE01}"/>
              </a:ext>
            </a:extLst>
          </p:cNvPr>
          <p:cNvSpPr txBox="1"/>
          <p:nvPr/>
        </p:nvSpPr>
        <p:spPr>
          <a:xfrm>
            <a:off x="2910704" y="4827463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868598-127A-454D-828C-3EC2CAB7CFDF}"/>
              </a:ext>
            </a:extLst>
          </p:cNvPr>
          <p:cNvSpPr txBox="1"/>
          <p:nvPr/>
        </p:nvSpPr>
        <p:spPr>
          <a:xfrm>
            <a:off x="2910704" y="5749646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8C26DC-65E5-40D7-B0C7-C1B177A57174}"/>
              </a:ext>
            </a:extLst>
          </p:cNvPr>
          <p:cNvSpPr txBox="1"/>
          <p:nvPr/>
        </p:nvSpPr>
        <p:spPr>
          <a:xfrm>
            <a:off x="8645373" y="3862036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B0622-2695-4D99-A450-B74A80B93B9B}"/>
              </a:ext>
            </a:extLst>
          </p:cNvPr>
          <p:cNvSpPr txBox="1"/>
          <p:nvPr/>
        </p:nvSpPr>
        <p:spPr>
          <a:xfrm>
            <a:off x="8647586" y="4683372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FD9452-0015-4441-A168-9AF156110B8C}"/>
              </a:ext>
            </a:extLst>
          </p:cNvPr>
          <p:cNvSpPr txBox="1"/>
          <p:nvPr/>
        </p:nvSpPr>
        <p:spPr>
          <a:xfrm>
            <a:off x="8593949" y="5557090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CB9C60-D64C-4DD2-B2EB-E4C0D8B241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2722" y="1038337"/>
            <a:ext cx="9003743" cy="3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164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31234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4" name="图形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5382" y="-419293"/>
            <a:ext cx="3820864" cy="135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形 1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3027" y="-275543"/>
            <a:ext cx="3268660" cy="1495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2" name="Round Diagonal Corner Rectangle 34"/>
          <p:cNvSpPr/>
          <p:nvPr/>
        </p:nvSpPr>
        <p:spPr>
          <a:xfrm>
            <a:off x="628105" y="818263"/>
            <a:ext cx="10704292" cy="1927584"/>
          </a:xfrm>
          <a:prstGeom prst="round2DiagRect">
            <a:avLst/>
          </a:prstGeom>
          <a:solidFill>
            <a:srgbClr val="9DE8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806737" y="121977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/>
              <a:t>3</a:t>
            </a:r>
            <a:endParaRPr lang="vi-VN" sz="34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1025398" y="920549"/>
            <a:ext cx="985570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/>
              <a:t>Cửa hàng có 40 bông cúc. Cô bán hàng đã bó hoa cúc thành các bó, mỗi bó 5 bông. Hỏi có bao nhiêu bó hoa cúc?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CD2CAC7-0622-43E1-8F06-A21ED075BA7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5" y="2981038"/>
            <a:ext cx="6472719" cy="3794170"/>
          </a:xfrm>
          <a:prstGeom prst="rect">
            <a:avLst/>
          </a:prstGeom>
        </p:spPr>
      </p:pic>
      <p:pic>
        <p:nvPicPr>
          <p:cNvPr id="47" name="图片 5"/>
          <p:cNvPicPr>
            <a:picLocks noChangeAspect="1"/>
          </p:cNvPicPr>
          <p:nvPr/>
        </p:nvPicPr>
        <p:blipFill rotWithShape="1">
          <a:blip r:embed="rId9"/>
          <a:srcRect l="39751" r="43750" b="27198"/>
          <a:stretch/>
        </p:blipFill>
        <p:spPr>
          <a:xfrm>
            <a:off x="6556849" y="2649553"/>
            <a:ext cx="5386745" cy="419133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7728093" y="3322078"/>
            <a:ext cx="3079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i="1" u="sng" dirty="0"/>
              <a:t>Bài giải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6351849" y="3933667"/>
            <a:ext cx="5176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Có số bó hoa cúc là: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6351849" y="4460851"/>
            <a:ext cx="5065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40 : 5 = 8 (bó)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7710711" y="4984071"/>
            <a:ext cx="4010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4000" dirty="0">
                <a:solidFill>
                  <a:srgbClr val="FF0000"/>
                </a:solidFill>
              </a:rPr>
              <a:t>Đáp số</a:t>
            </a:r>
            <a:r>
              <a:rPr lang="vi-VN" sz="4000">
                <a:solidFill>
                  <a:srgbClr val="FF0000"/>
                </a:solidFill>
              </a:rPr>
              <a:t>: 8 bó hoa cúc.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/>
      <p:bldP spid="34" grpId="0" animBg="1"/>
      <p:bldP spid="35" grpId="0"/>
      <p:bldP spid="49" grpId="0"/>
      <p:bldP spid="50" grpId="0"/>
      <p:bldP spid="5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ỨNG DỤNG</a:t>
            </a: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3549139" y="157214"/>
            <a:ext cx="5815283" cy="1295400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054540" y="4043652"/>
            <a:ext cx="2962289" cy="2814346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19023" y="4815237"/>
              <a:ext cx="887030" cy="1237433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9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5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296074" y="3785481"/>
            <a:ext cx="2467696" cy="3118822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04827" y="4865517"/>
              <a:ext cx="834354" cy="1066739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728629" y="4089957"/>
            <a:ext cx="2615559" cy="2814346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694743" y="4804788"/>
              <a:ext cx="883224" cy="119865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5116861" y="671550"/>
            <a:ext cx="2582239" cy="2578385"/>
            <a:chOff x="1596101" y="3146678"/>
            <a:chExt cx="27473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930670">
              <a:off x="1596101" y="3749049"/>
              <a:ext cx="1751676" cy="58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45:5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8507940" y="473322"/>
            <a:ext cx="3447015" cy="2556088"/>
            <a:chOff x="511547" y="3146678"/>
            <a:chExt cx="3831854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815376">
              <a:off x="511547" y="3687134"/>
              <a:ext cx="2958718" cy="592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 : 5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1553417" y="208817"/>
            <a:ext cx="3172018" cy="2844155"/>
            <a:chOff x="977885" y="3274704"/>
            <a:chExt cx="3478225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910" y="3274704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825357">
              <a:off x="977885" y="3866421"/>
              <a:ext cx="2686104" cy="53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25:5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1 -0.0831 C -0.05026 -0.07477 -0.05078 -0.0662 -0.05156 -0.05787 C -0.05325 -0.03866 -0.05169 -0.06412 -0.05286 -0.0456 C -0.0539 -0.03009 -0.05221 -0.05 -0.05377 -0.03403 C -0.05416 -0.02523 -0.05416 -0.01759 -0.05495 -0.00995 C -0.05534 0.00139 -0.05599 0.0125 -0.05625 0.02338 C -0.05638 0.02824 -0.05638 0.03264 -0.05651 0.0375 C -0.05651 0.04097 -0.05677 0.04398 -0.05677 0.04769 C -0.05781 0.15695 -0.05703 0.26713 -0.05703 0.37824 " pathEditMode="relative" rAng="0" ptsTypes="AAAAAAAAA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C 0.00977 0.00602 0.01953 0.00972 0.0293 0.01597 C 0.03815 0.02199 0.05 0.03333 0.05977 0.03727 C 0.09479 0.05069 0.12878 0.0713 0.16263 0.08681 C 0.17136 0.09977 0.18229 0.10995 0.19427 0.11528 C 0.20833 0.12893 0.22162 0.14421 0.23568 0.15764 C 0.24011 0.1669 0.24557 0.17384 0.25104 0.18148 C 0.25534 0.20069 0.26198 0.21921 0.26641 0.23843 C 0.27292 0.26528 0.26641 0.29514 0.26641 0.32384 " pathEditMode="relative" rAng="0" ptsTypes="AAAAAAAAA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C -2.70833E-6 0.01412 -2.70833E-6 0.02801 -0.01966 0.03912 C -0.01966 0.04885 -0.02955 0.05764 -0.03606 0.06505 C -0.03606 0.06991 -0.04583 0.07616 -0.04583 0.07824 C -0.05573 0.08218 -0.072 0.08774 -0.0819 0.09329 C -0.10156 0.1007 -0.12773 0.11204 -0.1375 0.11551 C -0.14401 0.1169 -0.14401 0.11852 -0.14401 0.11968 C -0.1539 0.12153 -0.16367 0.12454 -0.16367 0.12477 C -0.17356 0.13033 -0.18008 0.13449 -0.18984 0.13727 C -0.19974 0.14746 -0.18984 0.13612 -0.2095 0.14607 C -0.22591 0.15811 -0.2095 0.15255 -0.22591 0.15695 C -0.23567 0.16713 -0.24557 0.16852 -0.26185 0.17894 C -0.27174 0.19028 -0.28151 0.20533 -0.28802 0.21621 C -0.29791 0.23565 -0.30768 0.25649 -0.31419 0.27547 C -0.31419 0.30024 -0.31419 0.32894 -0.30768 0.35024 C -0.29791 0.3632 -0.29791 0.35718 -0.29791 0.3680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14847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1466" y="1456661"/>
            <a:ext cx="1062566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</a:rPr>
              <a:t>MỤC TIÊU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3000" i="1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thức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kĩ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năng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3000" i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3000" dirty="0">
                <a:latin typeface="UTM Avo" panose="02040603050506020204" pitchFamily="18" charset="0"/>
              </a:rPr>
              <a:t>-</a:t>
            </a:r>
            <a:r>
              <a:rPr lang="en-US" sz="3000" dirty="0" err="1">
                <a:latin typeface="UTM Avo" panose="02040603050506020204" pitchFamily="18" charset="0"/>
              </a:rPr>
              <a:t>Biết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hình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thành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bảng</a:t>
            </a:r>
            <a:r>
              <a:rPr lang="en-US" sz="3000" dirty="0">
                <a:latin typeface="UTM Avo" panose="02040603050506020204" pitchFamily="18" charset="0"/>
              </a:rPr>
              <a:t> chia 5 </a:t>
            </a:r>
            <a:r>
              <a:rPr lang="en-US" sz="3000" dirty="0" err="1">
                <a:latin typeface="UTM Avo" panose="02040603050506020204" pitchFamily="18" charset="0"/>
              </a:rPr>
              <a:t>từ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bảng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nhân</a:t>
            </a:r>
            <a:r>
              <a:rPr lang="en-US" sz="3000" dirty="0">
                <a:latin typeface="UTM Avo" panose="02040603050506020204" pitchFamily="18" charset="0"/>
              </a:rPr>
              <a:t> 5; </a:t>
            </a:r>
            <a:r>
              <a:rPr lang="en-US" sz="3000" dirty="0" err="1">
                <a:latin typeface="UTM Avo" panose="02040603050506020204" pitchFamily="18" charset="0"/>
              </a:rPr>
              <a:t>viết</a:t>
            </a:r>
            <a:r>
              <a:rPr lang="en-US" sz="3000" dirty="0">
                <a:latin typeface="UTM Avo" panose="02040603050506020204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</a:rPr>
              <a:t>đọc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được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bảng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nhân</a:t>
            </a:r>
            <a:r>
              <a:rPr lang="en-US" sz="3000" dirty="0">
                <a:latin typeface="UTM Avo" panose="02040603050506020204" pitchFamily="18" charset="0"/>
              </a:rPr>
              <a:t> 5.</a:t>
            </a:r>
          </a:p>
          <a:p>
            <a:r>
              <a:rPr lang="en-US" sz="3000" dirty="0">
                <a:latin typeface="UTM Avo" panose="02040603050506020204" pitchFamily="18" charset="0"/>
              </a:rPr>
              <a:t>-</a:t>
            </a:r>
            <a:r>
              <a:rPr lang="en-US" sz="3000" dirty="0" err="1">
                <a:latin typeface="UTM Avo" panose="02040603050506020204" pitchFamily="18" charset="0"/>
              </a:rPr>
              <a:t>Vận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dụng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tính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nhẩm</a:t>
            </a:r>
            <a:r>
              <a:rPr lang="en-US" sz="3000" dirty="0">
                <a:latin typeface="UTM Avo" panose="02040603050506020204" pitchFamily="18" charset="0"/>
              </a:rPr>
              <a:t> ( </a:t>
            </a:r>
            <a:r>
              <a:rPr lang="en-US" sz="3000" dirty="0" err="1">
                <a:latin typeface="UTM Avo" panose="02040603050506020204" pitchFamily="18" charset="0"/>
              </a:rPr>
              <a:t>dựa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vào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bảng</a:t>
            </a:r>
            <a:r>
              <a:rPr lang="en-US" sz="3000" dirty="0">
                <a:latin typeface="UTM Avo" panose="02040603050506020204" pitchFamily="18" charset="0"/>
              </a:rPr>
              <a:t> chia 5).</a:t>
            </a:r>
          </a:p>
          <a:p>
            <a:r>
              <a:rPr lang="en-US" sz="3000" dirty="0">
                <a:latin typeface="UTM Avo" panose="02040603050506020204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</a:rPr>
              <a:t>Giải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một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số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bài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</a:rPr>
              <a:t>bài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toán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thực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tế</a:t>
            </a:r>
            <a:r>
              <a:rPr lang="en-US" sz="3000" dirty="0">
                <a:latin typeface="UTM Avo" panose="02040603050506020204" pitchFamily="18" charset="0"/>
              </a:rPr>
              <a:t> lien </a:t>
            </a:r>
            <a:r>
              <a:rPr lang="en-US" sz="3000" dirty="0" err="1">
                <a:latin typeface="UTM Avo" panose="02040603050506020204" pitchFamily="18" charset="0"/>
              </a:rPr>
              <a:t>quan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đến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các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phép</a:t>
            </a:r>
            <a:r>
              <a:rPr lang="en-US" sz="3000" dirty="0">
                <a:latin typeface="UTM Avo" panose="02040603050506020204" pitchFamily="18" charset="0"/>
              </a:rPr>
              <a:t> chia ở </a:t>
            </a:r>
            <a:r>
              <a:rPr lang="en-US" sz="3000" dirty="0" err="1">
                <a:latin typeface="UTM Avo" panose="02040603050506020204" pitchFamily="18" charset="0"/>
              </a:rPr>
              <a:t>bảng</a:t>
            </a:r>
            <a:r>
              <a:rPr lang="en-US" sz="3000" dirty="0">
                <a:latin typeface="UTM Avo" panose="02040603050506020204" pitchFamily="18" charset="0"/>
              </a:rPr>
              <a:t> chia 5.</a:t>
            </a:r>
          </a:p>
          <a:p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Phát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triển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năng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lực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phẩm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chất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3000" i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3000" dirty="0">
                <a:latin typeface="UTM Avo" panose="02040603050506020204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</a:rPr>
              <a:t>Phát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triển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năng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lực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tính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toán</a:t>
            </a:r>
            <a:r>
              <a:rPr lang="en-US" sz="3000" dirty="0">
                <a:latin typeface="UTM Avo" panose="02040603050506020204" pitchFamily="18" charset="0"/>
              </a:rPr>
              <a:t>.</a:t>
            </a:r>
          </a:p>
          <a:p>
            <a:r>
              <a:rPr lang="en-US" sz="3000" dirty="0">
                <a:latin typeface="UTM Avo" panose="02040603050506020204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</a:rPr>
              <a:t>Phát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triển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kĩ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năng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hợp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tác</a:t>
            </a:r>
            <a:r>
              <a:rPr lang="en-US" sz="3000" dirty="0">
                <a:latin typeface="UTM Avo" panose="02040603050506020204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</a:rPr>
              <a:t>rèn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tính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cẩn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thận</a:t>
            </a:r>
            <a:r>
              <a:rPr lang="en-US" sz="3000" dirty="0">
                <a:latin typeface="UTM Avo" panose="020406030505060202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81361"/>
      </p:ext>
    </p:extLst>
  </p:cSld>
  <p:clrMapOvr>
    <a:masterClrMapping/>
  </p:clrMapOvr>
  <p:transition spd="slow" advClick="0">
    <p:push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284681" y="2894365"/>
            <a:ext cx="1036397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CÁC EM HỌC TỐT</a:t>
            </a: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!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4"/>
          <p:cNvGrpSpPr/>
          <p:nvPr/>
        </p:nvGrpSpPr>
        <p:grpSpPr>
          <a:xfrm>
            <a:off x="0" y="700392"/>
            <a:ext cx="12192000" cy="5330758"/>
            <a:chOff x="0" y="2187034"/>
            <a:chExt cx="12192000" cy="2470265"/>
          </a:xfrm>
        </p:grpSpPr>
        <p:pic>
          <p:nvPicPr>
            <p:cNvPr id="31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2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3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53" name="矩形 52"/>
          <p:cNvSpPr/>
          <p:nvPr/>
        </p:nvSpPr>
        <p:spPr>
          <a:xfrm>
            <a:off x="12665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Habano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0" y="3141988"/>
            <a:ext cx="1228753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>
            <a:off x="1417302" y="1415492"/>
            <a:ext cx="2441743" cy="4306217"/>
            <a:chOff x="1362712" y="1726388"/>
            <a:chExt cx="2441743" cy="4306217"/>
          </a:xfrm>
        </p:grpSpPr>
        <p:grpSp>
          <p:nvGrpSpPr>
            <p:cNvPr id="19" name="组合 18"/>
            <p:cNvGrpSpPr/>
            <p:nvPr/>
          </p:nvGrpSpPr>
          <p:grpSpPr>
            <a:xfrm>
              <a:off x="1869742" y="2625500"/>
              <a:ext cx="1610437" cy="1610437"/>
              <a:chOff x="1869742" y="2402005"/>
              <a:chExt cx="1610437" cy="1610437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1869742" y="2402005"/>
                <a:ext cx="1610437" cy="16104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230057" y="2717990"/>
                <a:ext cx="881633" cy="971596"/>
              </a:xfrm>
              <a:prstGeom prst="rect">
                <a:avLst/>
              </a:prstGeom>
            </p:spPr>
          </p:pic>
        </p:grpSp>
        <p:sp>
          <p:nvSpPr>
            <p:cNvPr id="30" name="文本框 29"/>
            <p:cNvSpPr txBox="1"/>
            <p:nvPr/>
          </p:nvSpPr>
          <p:spPr>
            <a:xfrm>
              <a:off x="1362712" y="4278279"/>
              <a:ext cx="219681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Khởi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động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540777" y="1726388"/>
              <a:ext cx="22636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1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3844987" y="1138827"/>
            <a:ext cx="2263678" cy="4582882"/>
            <a:chOff x="3790397" y="1449723"/>
            <a:chExt cx="2263678" cy="4582882"/>
          </a:xfrm>
        </p:grpSpPr>
        <p:grpSp>
          <p:nvGrpSpPr>
            <p:cNvPr id="21" name="组合 20"/>
            <p:cNvGrpSpPr/>
            <p:nvPr/>
          </p:nvGrpSpPr>
          <p:grpSpPr>
            <a:xfrm>
              <a:off x="4162566" y="2622064"/>
              <a:ext cx="1610437" cy="1610437"/>
              <a:chOff x="4162566" y="2398569"/>
              <a:chExt cx="1610437" cy="1610437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4162566" y="2398569"/>
                <a:ext cx="1610437" cy="1610437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9" name="图形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599296" y="2746286"/>
                <a:ext cx="736978" cy="888708"/>
              </a:xfrm>
              <a:prstGeom prst="rect">
                <a:avLst/>
              </a:prstGeom>
            </p:spPr>
          </p:pic>
        </p:grpSp>
        <p:sp>
          <p:nvSpPr>
            <p:cNvPr id="37" name="文本框 36"/>
            <p:cNvSpPr txBox="1"/>
            <p:nvPr/>
          </p:nvSpPr>
          <p:spPr>
            <a:xfrm rot="21353531">
              <a:off x="4237132" y="1449723"/>
              <a:ext cx="1460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2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790397" y="4278279"/>
              <a:ext cx="2263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Khám</a:t>
              </a: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6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phá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956994" y="1432326"/>
            <a:ext cx="2681642" cy="4260474"/>
            <a:chOff x="5902404" y="1743222"/>
            <a:chExt cx="2681642" cy="4260474"/>
          </a:xfrm>
        </p:grpSpPr>
        <p:grpSp>
          <p:nvGrpSpPr>
            <p:cNvPr id="22" name="组合 21"/>
            <p:cNvGrpSpPr/>
            <p:nvPr/>
          </p:nvGrpSpPr>
          <p:grpSpPr>
            <a:xfrm>
              <a:off x="6455390" y="2622064"/>
              <a:ext cx="1610437" cy="1610437"/>
              <a:chOff x="6455390" y="2398569"/>
              <a:chExt cx="1610437" cy="1610437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6455390" y="2398569"/>
                <a:ext cx="1610437" cy="16104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808881" y="2717990"/>
                <a:ext cx="915752" cy="878374"/>
              </a:xfrm>
              <a:prstGeom prst="rect">
                <a:avLst/>
              </a:prstGeom>
            </p:spPr>
          </p:pic>
        </p:grpSp>
        <p:sp>
          <p:nvSpPr>
            <p:cNvPr id="47" name="文本框 46"/>
            <p:cNvSpPr txBox="1"/>
            <p:nvPr/>
          </p:nvSpPr>
          <p:spPr>
            <a:xfrm>
              <a:off x="5902404" y="4249370"/>
              <a:ext cx="268164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130120" y="1743222"/>
              <a:ext cx="22636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3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536212" y="1215441"/>
            <a:ext cx="2263678" cy="4460490"/>
            <a:chOff x="8481622" y="1526337"/>
            <a:chExt cx="2263678" cy="4460490"/>
          </a:xfrm>
        </p:grpSpPr>
        <p:grpSp>
          <p:nvGrpSpPr>
            <p:cNvPr id="23" name="组合 22"/>
            <p:cNvGrpSpPr/>
            <p:nvPr/>
          </p:nvGrpSpPr>
          <p:grpSpPr>
            <a:xfrm>
              <a:off x="8748214" y="2622064"/>
              <a:ext cx="1610437" cy="1610437"/>
              <a:chOff x="8748214" y="2398569"/>
              <a:chExt cx="1610437" cy="1610437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8748214" y="2398569"/>
                <a:ext cx="1610437" cy="1610437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11" name="图形 1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138820" y="2799878"/>
                <a:ext cx="851341" cy="873745"/>
              </a:xfrm>
              <a:prstGeom prst="rect">
                <a:avLst/>
              </a:prstGeom>
            </p:spPr>
          </p:pic>
        </p:grpSp>
        <p:sp>
          <p:nvSpPr>
            <p:cNvPr id="42" name="文本框 41"/>
            <p:cNvSpPr txBox="1"/>
            <p:nvPr/>
          </p:nvSpPr>
          <p:spPr>
            <a:xfrm rot="21353531">
              <a:off x="8512817" y="1526337"/>
              <a:ext cx="1460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4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481622" y="4232501"/>
              <a:ext cx="2263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Vận</a:t>
              </a: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6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dụng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32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9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10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1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857367"/>
              <a:ext cx="828426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000" b="1" kern="0" dirty="0">
                  <a:solidFill>
                    <a:srgbClr val="00B0F0"/>
                  </a:solidFill>
                  <a:latin typeface="Cambria" panose="02040503050406030204" pitchFamily="18" charset="0"/>
                </a:rPr>
                <a:t>5 X 2 = ?</a:t>
              </a:r>
              <a:endPara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49574" y="914030"/>
              <a:ext cx="82842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5 x 5 = ?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15679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89407"/>
            <a:ext cx="8427960" cy="1513980"/>
            <a:chOff x="2615178" y="740366"/>
            <a:chExt cx="8427960" cy="151398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740366"/>
              <a:ext cx="82842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10 </a:t>
              </a:r>
              <a:r>
                <a:rPr lang="vi-VN" sz="8000" b="1" kern="0" noProof="0" dirty="0">
                  <a:solidFill>
                    <a:prstClr val="black"/>
                  </a:solidFill>
                  <a:latin typeface="Cambria" panose="02040503050406030204" pitchFamily="18" charset="0"/>
                </a:rPr>
                <a:t>:  2 = ?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67" y="83198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585</Words>
  <Application>Microsoft Office PowerPoint</Application>
  <PresentationFormat>Widescreen</PresentationFormat>
  <Paragraphs>162</Paragraphs>
  <Slides>20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inpin heiti</vt:lpstr>
      <vt:lpstr>UTM Cookies</vt:lpstr>
      <vt:lpstr>Arial</vt:lpstr>
      <vt:lpstr>Poppins</vt:lpstr>
      <vt:lpstr>Times New Roman</vt:lpstr>
      <vt:lpstr>Calibri</vt:lpstr>
      <vt:lpstr>Cambria</vt:lpstr>
      <vt:lpstr>#9Slide07 Altus</vt:lpstr>
      <vt:lpstr>等线</vt:lpstr>
      <vt:lpstr>#9Slide03 SVNNeutraface 2</vt:lpstr>
      <vt:lpstr>UTM Avo</vt:lpstr>
      <vt:lpstr>Open Sans</vt:lpstr>
      <vt:lpstr>Cambria Math</vt:lpstr>
      <vt:lpstr>SVN-Newton</vt:lpstr>
      <vt:lpstr>#9Slide07 HoneyCream</vt:lpstr>
      <vt:lpstr>Neucha</vt:lpstr>
      <vt:lpstr>UTM Habano</vt:lpstr>
      <vt:lpstr>Office 主题​​</vt:lpstr>
      <vt:lpstr>Class Awards Certificates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Thanh Hang</cp:lastModifiedBy>
  <cp:revision>16</cp:revision>
  <dcterms:created xsi:type="dcterms:W3CDTF">2022-01-22T16:59:33Z</dcterms:created>
  <dcterms:modified xsi:type="dcterms:W3CDTF">2025-02-11T01:27:42Z</dcterms:modified>
</cp:coreProperties>
</file>