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0" r:id="rId3"/>
    <p:sldId id="267" r:id="rId4"/>
    <p:sldId id="263" r:id="rId5"/>
    <p:sldId id="264" r:id="rId6"/>
    <p:sldId id="265" r:id="rId7"/>
    <p:sldId id="270" r:id="rId8"/>
    <p:sldId id="272" r:id="rId9"/>
    <p:sldId id="262" r:id="rId10"/>
    <p:sldId id="273" r:id="rId11"/>
    <p:sldId id="274" r:id="rId12"/>
    <p:sldId id="275" r:id="rId13"/>
    <p:sldId id="276" r:id="rId14"/>
    <p:sldId id="278" r:id="rId15"/>
  </p:sldIdLst>
  <p:sldSz cx="12192000" cy="6858000"/>
  <p:notesSz cx="6858000" cy="9144000"/>
  <p:embeddedFontLst>
    <p:embeddedFont>
      <p:font typeface="#9Slide05 Aphrodite Pro" panose="020B0604020202020204" charset="0"/>
      <p:regular r:id="rId16"/>
    </p:embeddedFont>
    <p:embeddedFont>
      <p:font typeface="#9Slide05 VL Fadilla" panose="020B0604020202020204" charset="0"/>
      <p:regular r:id="rId17"/>
    </p:embeddedFont>
    <p:embeddedFont>
      <p:font typeface="#9Slide07 HoneyCream" panose="020B0604020202020204" charset="0"/>
      <p:regular r:id="rId18"/>
    </p:embeddedFont>
    <p:embeddedFont>
      <p:font typeface="Colonna MT" panose="04020805060202030203" pitchFamily="82" charset="0"/>
      <p:regular r:id="rId19"/>
    </p:embeddedFont>
    <p:embeddedFont>
      <p:font typeface="UTM Aptima" panose="02040603050506020204" pitchFamily="18" charset="0"/>
      <p:regular r:id="rId20"/>
      <p:bold r:id="rId21"/>
      <p:italic r:id="rId22"/>
      <p:boldItalic r:id="rId23"/>
    </p:embeddedFont>
    <p:embeddedFont>
      <p:font typeface="UTM Arruba KT" panose="02040603050506020204" pitchFamily="18" charset="0"/>
      <p:regular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UTM Davida" panose="0204060305050602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547-2DAE-4D97-AD20-F584CC68107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7477-96E8-41FA-9740-182F3AD9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6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4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8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01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6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0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0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11547-2DAE-4D97-AD20-F584CC68107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7477-96E8-41FA-9740-182F3AD9BD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9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9124A-C818-6A99-FC39-8B05D4EF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04" t="46524" r="72496" b="5573"/>
          <a:stretch/>
        </p:blipFill>
        <p:spPr>
          <a:xfrm flipH="1">
            <a:off x="-2168690" y="-493783"/>
            <a:ext cx="8964789" cy="5890688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327749" y="1513031"/>
            <a:ext cx="1052891" cy="11981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555118" y="1362125"/>
            <a:ext cx="843438" cy="95981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5D36C76-DABB-2F9D-A684-9CEEAF36F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101990" y="653935"/>
            <a:ext cx="666713" cy="758706"/>
          </a:xfrm>
          <a:prstGeom prst="rect">
            <a:avLst/>
          </a:prstGeom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884435"/>
            <a:ext cx="5177960" cy="3930975"/>
          </a:xfrm>
          <a:prstGeom prst="rect">
            <a:avLst/>
          </a:prstGeom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843EA261-5086-BF1D-34F4-F4FEC65E50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61723" y="348507"/>
            <a:ext cx="1801097" cy="11572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595" y="-86255"/>
            <a:ext cx="1173607" cy="116198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003125" y="653935"/>
            <a:ext cx="2811440" cy="1105510"/>
            <a:chOff x="-856881" y="1091821"/>
            <a:chExt cx="2811440" cy="1105510"/>
          </a:xfrm>
        </p:grpSpPr>
        <p:sp>
          <p:nvSpPr>
            <p:cNvPr id="40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41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265" y="494739"/>
            <a:ext cx="6947828" cy="3926172"/>
          </a:xfrm>
          <a:prstGeom prst="rect">
            <a:avLst/>
          </a:prstGeom>
        </p:spPr>
      </p:pic>
      <p:sp>
        <p:nvSpPr>
          <p:cNvPr id="84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4291701" y="1786844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r>
              <a:rPr kumimoji="0" lang="en-US" altLang="zh-CN" sz="8000" b="0" i="0" u="none" strike="noStrike" kern="1200" cap="none" spc="0" normalizeH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gửi bố </a:t>
            </a:r>
            <a:endParaRPr kumimoji="0" lang="en-US" altLang="zh-CN" sz="8000" b="0" i="0" u="none" strike="noStrike" kern="1200" cap="none" spc="0" normalizeH="0" baseline="0" noProof="0" dirty="0">
              <a:ln w="0"/>
              <a:gradFill flip="none" rotWithShape="1"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875124" y="741442"/>
            <a:ext cx="2463020" cy="937185"/>
            <a:chOff x="4951288" y="1452919"/>
            <a:chExt cx="2463020" cy="937185"/>
          </a:xfrm>
        </p:grpSpPr>
        <p:sp>
          <p:nvSpPr>
            <p:cNvPr id="86" name="TextBox 85"/>
            <p:cNvSpPr txBox="1"/>
            <p:nvPr/>
          </p:nvSpPr>
          <p:spPr>
            <a:xfrm>
              <a:off x="4951288" y="1452919"/>
              <a:ext cx="2429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n w="13017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Bài 22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85009" y="1466774"/>
              <a:ext cx="2429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Bài 22</a:t>
              </a:r>
            </a:p>
          </p:txBody>
        </p:sp>
      </p:grpSp>
      <p:sp>
        <p:nvSpPr>
          <p:cNvPr id="88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5954248" y="2839789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>
                <a:ln w="0"/>
                <a:solidFill>
                  <a:srgbClr val="002060"/>
                </a:soli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 đảo</a:t>
            </a:r>
            <a:endParaRPr kumimoji="0" lang="en-US" altLang="zh-CN" sz="8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50442" y="650799"/>
            <a:ext cx="742683" cy="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6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5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6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5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8" grpId="0" build="p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>
                <a:solidFill>
                  <a:srgbClr val="C00000"/>
                </a:solidFill>
                <a:latin typeface="UTM Aptima" panose="02040603050506020204" pitchFamily="18" charset="0"/>
              </a:rPr>
              <a:t>3. Bạn nhỏ đã gửi gì cho bố?</a:t>
            </a:r>
            <a:endParaRPr lang="en-US" altLang="en-US" sz="40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2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51116" y="2409446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a. Bánh chưng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3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30114" y="3580466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 b. hoa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4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62030" y="4731747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 c. thư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69" y="1625450"/>
            <a:ext cx="2220891" cy="2220891"/>
          </a:xfrm>
          <a:prstGeom prst="rect">
            <a:avLst/>
          </a:prstGeom>
        </p:spPr>
      </p:pic>
      <p:pic>
        <p:nvPicPr>
          <p:cNvPr id="277" name="Picture 27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48" y="3290459"/>
            <a:ext cx="1929670" cy="1206044"/>
          </a:xfrm>
          <a:prstGeom prst="rect">
            <a:avLst/>
          </a:prstGeom>
        </p:spPr>
      </p:pic>
      <p:pic>
        <p:nvPicPr>
          <p:cNvPr id="278" name="Picture 277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66" y="4399800"/>
            <a:ext cx="1333037" cy="1237821"/>
          </a:xfrm>
          <a:prstGeom prst="rect">
            <a:avLst/>
          </a:prstGeom>
        </p:spPr>
      </p:pic>
      <p:pic>
        <p:nvPicPr>
          <p:cNvPr id="279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98139" y="4406012"/>
            <a:ext cx="1094734" cy="16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2" grpId="0" animBg="1"/>
      <p:bldP spid="273" grpId="0" animBg="1"/>
      <p:bldP spid="2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072303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UTM Aptima" panose="02040603050506020204" pitchFamily="18" charset="0"/>
              </a:rPr>
              <a:t>4. Theo em khổ thơ cuối muốn nói điều gì?</a:t>
            </a:r>
            <a:endParaRPr lang="en-US" altLang="en-US" sz="36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604193" y="5205047"/>
            <a:ext cx="1646483" cy="325866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938319" y="3987812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5830462" y="548640"/>
            <a:ext cx="5338281" cy="2312126"/>
            <a:chOff x="5830462" y="548640"/>
            <a:chExt cx="5338281" cy="2312126"/>
          </a:xfrm>
        </p:grpSpPr>
        <p:sp>
          <p:nvSpPr>
            <p:cNvPr id="274" name="Rectangle: Rounded Corners 24">
              <a:extLst>
                <a:ext uri="{FF2B5EF4-FFF2-40B4-BE49-F238E27FC236}">
                  <a16:creationId xmlns:a16="http://schemas.microsoft.com/office/drawing/2014/main" id="{2AD8FA34-AB1B-3592-E209-030D4DDD998D}"/>
                </a:ext>
              </a:extLst>
            </p:cNvPr>
            <p:cNvSpPr/>
            <p:nvPr/>
          </p:nvSpPr>
          <p:spPr>
            <a:xfrm>
              <a:off x="5830462" y="548640"/>
              <a:ext cx="5090088" cy="23121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0CE28DED-901F-40EB-99B4-E4A0E0C17020}"/>
                </a:ext>
              </a:extLst>
            </p:cNvPr>
            <p:cNvSpPr txBox="1"/>
            <p:nvPr/>
          </p:nvSpPr>
          <p:spPr>
            <a:xfrm>
              <a:off x="6046514" y="672376"/>
              <a:ext cx="51222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bảo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: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hàng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rào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biển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đấy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ơi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Giữ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đảo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giữ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trời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276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61996" y="3691193"/>
            <a:ext cx="7036422" cy="9445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TM Avo" panose="02040603050506020204" pitchFamily="18" charset="0"/>
              </a:rPr>
              <a:t>a. Bố và các chú bảo vệ vùng biển, vùng trời quê hương.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7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75540" y="4733317"/>
            <a:ext cx="7160871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800">
                <a:latin typeface="UTM Avo" panose="02040603050506020204" pitchFamily="18" charset="0"/>
              </a:rPr>
              <a:t>b. Bố và các chú xây hàng rào ở đảo.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8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842070" y="5714692"/>
            <a:ext cx="6811347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TM Avo" panose="02040603050506020204" pitchFamily="18" charset="0"/>
              </a:rPr>
              <a:t> c. Bố và các chú là hàng rào chắn song, chắn gió.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6" grpId="0" animBg="1"/>
      <p:bldP spid="277" grpId="0" animBg="1"/>
      <p:bldP spid="277" grpId="1" animBg="1"/>
      <p:bldP spid="278" grpId="0" animBg="1"/>
      <p:bldP spid="27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775912" y="451127"/>
            <a:ext cx="10928408" cy="1339632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Từ ngữ nào chỉ hành động của bố? Từ ngữ nào chỉ hành động của con?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70402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4184056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755144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16695" y="4184056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912014" y="3355033"/>
            <a:ext cx="1604681" cy="12199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11" idx="2"/>
            <a:endCxn id="3" idx="3"/>
          </p:cNvCxnSpPr>
          <p:nvPr/>
        </p:nvCxnSpPr>
        <p:spPr>
          <a:xfrm flipH="1" flipV="1">
            <a:off x="3670149" y="3094909"/>
            <a:ext cx="1565041" cy="476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</p:cNvCxnSpPr>
          <p:nvPr/>
        </p:nvCxnSpPr>
        <p:spPr>
          <a:xfrm flipV="1">
            <a:off x="6579165" y="3277780"/>
            <a:ext cx="2011680" cy="1005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  <a:stCxn id="14" idx="2"/>
            <a:endCxn id="4" idx="3"/>
          </p:cNvCxnSpPr>
          <p:nvPr/>
        </p:nvCxnSpPr>
        <p:spPr>
          <a:xfrm flipH="1" flipV="1">
            <a:off x="3670149" y="4574937"/>
            <a:ext cx="1565041" cy="66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1" y="1280160"/>
            <a:ext cx="11512212" cy="5303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815581" y="320498"/>
            <a:ext cx="10484271" cy="1270933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Thay lời bạn nhỏ, nói một câu thể hiện tình cảm đối với bố.</a:t>
            </a:r>
            <a:endParaRPr lang="en-US" sz="34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57716" y="1839625"/>
            <a:ext cx="6918960" cy="6128717"/>
            <a:chOff x="6057716" y="1839625"/>
            <a:chExt cx="6918960" cy="6128717"/>
          </a:xfrm>
        </p:grpSpPr>
        <p:sp>
          <p:nvSpPr>
            <p:cNvPr id="4" name="Oval 3"/>
            <p:cNvSpPr/>
            <p:nvPr/>
          </p:nvSpPr>
          <p:spPr>
            <a:xfrm>
              <a:off x="6057716" y="1839625"/>
              <a:ext cx="6918960" cy="6128717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文本框 223"/>
            <p:cNvSpPr txBox="1"/>
            <p:nvPr/>
          </p:nvSpPr>
          <p:spPr>
            <a:xfrm>
              <a:off x="6788772" y="3546613"/>
              <a:ext cx="48813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3600" b="1">
                  <a:solidFill>
                    <a:srgbClr val="0070C0"/>
                  </a:solidFill>
                  <a:latin typeface="UTM Aptima" panose="02040603050506020204" pitchFamily="18" charset="0"/>
                </a:rPr>
                <a:t>Con rất yêu và nhớ bố. Bố hãy yên tâm công tác. Con và mẹ luôn mong và chờ bố về.</a:t>
              </a:r>
              <a:endParaRPr lang="en-US" altLang="en-US" sz="3600" b="1" dirty="0">
                <a:solidFill>
                  <a:srgbClr val="0070C0"/>
                </a:solidFill>
                <a:latin typeface="UTM Aptim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0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93" y="4649535"/>
            <a:ext cx="2311816" cy="2311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89" y="309387"/>
            <a:ext cx="8854567" cy="492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688" y="5143723"/>
            <a:ext cx="4481764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Bạn nhỏ đang cầm bút viết thư.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3618" y="5143723"/>
            <a:ext cx="5306647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Chú bộ đội hải quân đang cầm súng đứng gác ở đảo Trường Sa.</a:t>
            </a:r>
          </a:p>
        </p:txBody>
      </p:sp>
    </p:spTree>
    <p:extLst>
      <p:ext uri="{BB962C8B-B14F-4D97-AF65-F5344CB8AC3E}">
        <p14:creationId xmlns:p14="http://schemas.microsoft.com/office/powerpoint/2010/main" val="41154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9124A-C818-6A99-FC39-8B05D4EF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04" t="46524" r="72496" b="5573"/>
          <a:stretch/>
        </p:blipFill>
        <p:spPr>
          <a:xfrm flipH="1">
            <a:off x="-2168690" y="-493783"/>
            <a:ext cx="8964789" cy="5890688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327749" y="1513031"/>
            <a:ext cx="1052891" cy="11981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555118" y="1362125"/>
            <a:ext cx="843438" cy="95981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5D36C76-DABB-2F9D-A684-9CEEAF36F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101990" y="653935"/>
            <a:ext cx="666713" cy="758706"/>
          </a:xfrm>
          <a:prstGeom prst="rect">
            <a:avLst/>
          </a:prstGeom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884435"/>
            <a:ext cx="5177960" cy="3930975"/>
          </a:xfrm>
          <a:prstGeom prst="rect">
            <a:avLst/>
          </a:prstGeom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843EA261-5086-BF1D-34F4-F4FEC65E50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61723" y="348507"/>
            <a:ext cx="1801097" cy="11572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595" y="-86255"/>
            <a:ext cx="1173607" cy="116198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003125" y="653935"/>
            <a:ext cx="2811440" cy="1105510"/>
            <a:chOff x="-856881" y="1091821"/>
            <a:chExt cx="2811440" cy="1105510"/>
          </a:xfrm>
        </p:grpSpPr>
        <p:sp>
          <p:nvSpPr>
            <p:cNvPr id="40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41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265" y="494739"/>
            <a:ext cx="6947828" cy="3926172"/>
          </a:xfrm>
          <a:prstGeom prst="rect">
            <a:avLst/>
          </a:prstGeom>
        </p:spPr>
      </p:pic>
      <p:sp>
        <p:nvSpPr>
          <p:cNvPr id="84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4291701" y="1786844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r>
              <a:rPr kumimoji="0" lang="en-US" altLang="zh-CN" sz="8000" b="0" i="0" u="none" strike="noStrike" kern="1200" cap="none" spc="0" normalizeH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gửi bố </a:t>
            </a:r>
            <a:endParaRPr kumimoji="0" lang="en-US" altLang="zh-CN" sz="8000" b="0" i="0" u="none" strike="noStrike" kern="1200" cap="none" spc="0" normalizeH="0" baseline="0" noProof="0" dirty="0">
              <a:ln w="0"/>
              <a:gradFill flip="none" rotWithShape="1"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08092" y="827709"/>
            <a:ext cx="4046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VL Fadilla" pitchFamily="2" charset="0"/>
              </a:rPr>
              <a:t>Tiết 1 +2: Đọc</a:t>
            </a:r>
          </a:p>
        </p:txBody>
      </p:sp>
      <p:sp>
        <p:nvSpPr>
          <p:cNvPr id="88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5954248" y="2839789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>
                <a:ln w="0"/>
                <a:solidFill>
                  <a:srgbClr val="002060"/>
                </a:soli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 đảo</a:t>
            </a:r>
            <a:endParaRPr kumimoji="0" lang="en-US" altLang="zh-CN" sz="8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50442" y="650799"/>
            <a:ext cx="742683" cy="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7" grpId="0"/>
          <p:bldP spid="8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7" grpId="0"/>
          <p:bldP spid="88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60134" y="437917"/>
            <a:ext cx="7802433" cy="108130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Mục tiêu</a:t>
            </a:r>
            <a:r>
              <a:rPr kumimoji="0" lang="en-US" altLang="zh-CN" sz="66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US" altLang="zh-CN" sz="66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665307" y="287680"/>
            <a:ext cx="1259544" cy="152898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73C6FA3-A2D7-4E36-863C-6DEF0FC585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63" y="3808778"/>
            <a:ext cx="2758716" cy="275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589" y="1548083"/>
            <a:ext cx="112686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>
                <a:latin typeface="UTM Avo" panose="02040603050506020204" pitchFamily="18" charset="0"/>
              </a:rPr>
              <a:t>*Kiến thức, kĩ năng:</a:t>
            </a:r>
            <a:endParaRPr lang="en-US" sz="2500">
              <a:latin typeface="UTM Avo" panose="02040603050506020204" pitchFamily="18" charset="0"/>
            </a:endParaRP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Đọc đúng các tiếng dễ đọc sai, lẫn do ảnh hưởng của cách phát âm địa phương.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Đọc đúng, rõ ràng, diễn cảm bài thơ, biết ngắt nghỉ theo nhịp thơ.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Trả lời được các câu hỏi của bài.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Hiểu nội dung bài: cảm nhận được tình cảm của bạn nhỏ đối với bố trong bài thơ.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Nhận biết được địa điểm, thời gian và các hình ảnh trong bài thơ.</a:t>
            </a:r>
          </a:p>
          <a:p>
            <a:pPr algn="just"/>
            <a:r>
              <a:rPr lang="en-US" sz="2500" b="1">
                <a:latin typeface="UTM Avo" panose="02040603050506020204" pitchFamily="18" charset="0"/>
              </a:rPr>
              <a:t>*Phát triển năng lực và phẩm chất:</a:t>
            </a:r>
            <a:endParaRPr lang="en-US" sz="2500">
              <a:latin typeface="UTM Avo" panose="02040603050506020204" pitchFamily="18" charset="0"/>
            </a:endParaRP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Giúp hình thành và phát triển năng lực văn học: phát triển kĩ năng nghe, nói, đọc, hiểu văn bản.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Biết trình bày ý kiến cá nhân, có tinh thần hợp tác trong làm việc nhóm.</a:t>
            </a:r>
          </a:p>
        </p:txBody>
      </p:sp>
    </p:spTree>
    <p:extLst>
      <p:ext uri="{BB962C8B-B14F-4D97-AF65-F5344CB8AC3E}">
        <p14:creationId xmlns:p14="http://schemas.microsoft.com/office/powerpoint/2010/main" val="5594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5894" y="3467375"/>
            <a:ext cx="4785616" cy="3828309"/>
          </a:xfrm>
          <a:prstGeom prst="rect">
            <a:avLst/>
          </a:prstGeom>
        </p:spPr>
      </p:pic>
      <p:sp>
        <p:nvSpPr>
          <p:cNvPr id="57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4804795" y="2246187"/>
            <a:ext cx="4804255" cy="1964843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44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khổ thơ 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8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4831579" y="2244206"/>
            <a:ext cx="4804255" cy="1964843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khổ thơ.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6" name="文本框 38"/>
          <p:cNvSpPr txBox="1"/>
          <p:nvPr/>
        </p:nvSpPr>
        <p:spPr>
          <a:xfrm>
            <a:off x="3648178" y="2281748"/>
            <a:ext cx="77511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đọc nối tiếp theo khổ</a:t>
            </a:r>
            <a:endParaRPr lang="zh-CN" alt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2 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442902" y="3440909"/>
            <a:ext cx="77511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Tìm hiểu bài</a:t>
            </a:r>
            <a:endParaRPr lang="zh-CN" alt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04598" y="2227264"/>
            <a:ext cx="5350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r>
              <a:rPr lang="en-US" altLang="en-US" sz="3500" b="1">
                <a:solidFill>
                  <a:srgbClr val="C00000"/>
                </a:solidFill>
                <a:latin typeface="UTM Avo" panose="02040603050506020204" pitchFamily="18" charset="0"/>
              </a:rPr>
              <a:t>. Bạn nhỏ viết thư cho bố vào dịp nào?</a:t>
            </a:r>
            <a:endParaRPr lang="en-US" altLang="en-US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文本框 224"/>
          <p:cNvSpPr txBox="1"/>
          <p:nvPr/>
        </p:nvSpPr>
        <p:spPr>
          <a:xfrm>
            <a:off x="6205292" y="3002006"/>
            <a:ext cx="5111790" cy="202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Bạn nhỏ viết thư cho bố vào dịp sắp đến Tết.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1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UTM Aptima" panose="02040603050506020204" pitchFamily="18" charset="0"/>
              </a:rPr>
              <a:t>2. Bố bạn nhỏ đang làm công việc gì ở đảo?</a:t>
            </a:r>
            <a:endParaRPr lang="en-US" altLang="en-US" sz="36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文本框 224"/>
          <p:cNvSpPr txBox="1"/>
          <p:nvPr/>
        </p:nvSpPr>
        <p:spPr>
          <a:xfrm>
            <a:off x="6153040" y="3002006"/>
            <a:ext cx="53564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Bố bạn nhỏ đang làm công việc giữ đảo và giữ trời của Tổ quốc.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1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581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#9Slide05 Aphrodite Pro</vt:lpstr>
      <vt:lpstr>UTM Arruba KT</vt:lpstr>
      <vt:lpstr>SVN-Newton</vt:lpstr>
      <vt:lpstr>Colonna MT</vt:lpstr>
      <vt:lpstr>Calibri</vt:lpstr>
      <vt:lpstr>#9Slide05 VL Fadilla</vt:lpstr>
      <vt:lpstr>UTM Davida</vt:lpstr>
      <vt:lpstr>#9Slide07 HoneyCream</vt:lpstr>
      <vt:lpstr>UTM Aptima</vt:lpstr>
      <vt:lpstr>Arial</vt:lpstr>
      <vt:lpstr>Calibri Light</vt:lpstr>
      <vt:lpstr>UTM Avo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32</cp:revision>
  <dcterms:created xsi:type="dcterms:W3CDTF">2023-03-26T09:46:09Z</dcterms:created>
  <dcterms:modified xsi:type="dcterms:W3CDTF">2025-04-14T03:30:06Z</dcterms:modified>
</cp:coreProperties>
</file>