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3"/>
  </p:notesMasterIdLst>
  <p:sldIdLst>
    <p:sldId id="285" r:id="rId2"/>
    <p:sldId id="292" r:id="rId3"/>
    <p:sldId id="290" r:id="rId4"/>
    <p:sldId id="293" r:id="rId5"/>
    <p:sldId id="294" r:id="rId6"/>
    <p:sldId id="288" r:id="rId7"/>
    <p:sldId id="295" r:id="rId8"/>
    <p:sldId id="291" r:id="rId9"/>
    <p:sldId id="297" r:id="rId10"/>
    <p:sldId id="298" r:id="rId11"/>
    <p:sldId id="30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A4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6052" autoAdjust="0"/>
  </p:normalViewPr>
  <p:slideViewPr>
    <p:cSldViewPr snapToGrid="0">
      <p:cViewPr varScale="1">
        <p:scale>
          <a:sx n="55" d="100"/>
          <a:sy n="55" d="100"/>
        </p:scale>
        <p:origin x="12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FEB0DA-8FF9-4D6E-BB36-1FF66D2A835B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4DD8E0-9F16-4352-ADE6-E05E00753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960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1204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4DD8E0-9F16-4352-ADE6-E05E0075369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64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580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17491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10652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23542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5039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21457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50353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5640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062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749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204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86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8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02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157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288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99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370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2025/10/22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3469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12" Type="http://schemas.microsoft.com/office/2007/relationships/hdphoto" Target="../media/hdphoto5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33.png"/><Relationship Id="rId1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4.jpe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4.png"/><Relationship Id="rId5" Type="http://schemas.openxmlformats.org/officeDocument/2006/relationships/image" Target="../media/image7.emf"/><Relationship Id="rId15" Type="http://schemas.openxmlformats.org/officeDocument/2006/relationships/image" Target="../media/image22.png"/><Relationship Id="rId10" Type="http://schemas.openxmlformats.org/officeDocument/2006/relationships/image" Target="../media/image13.png"/><Relationship Id="rId4" Type="http://schemas.openxmlformats.org/officeDocument/2006/relationships/image" Target="../media/image5.jpeg"/><Relationship Id="rId9" Type="http://schemas.openxmlformats.org/officeDocument/2006/relationships/image" Target="../media/image12.png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5.jpg"/><Relationship Id="rId3" Type="http://schemas.openxmlformats.org/officeDocument/2006/relationships/image" Target="../media/image4.jpeg"/><Relationship Id="rId7" Type="http://schemas.openxmlformats.org/officeDocument/2006/relationships/image" Target="../media/image11.png"/><Relationship Id="rId12" Type="http://schemas.openxmlformats.org/officeDocument/2006/relationships/image" Target="../media/image2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23.jpg"/><Relationship Id="rId5" Type="http://schemas.openxmlformats.org/officeDocument/2006/relationships/image" Target="../media/image6.png"/><Relationship Id="rId10" Type="http://schemas.openxmlformats.org/officeDocument/2006/relationships/image" Target="../media/image15.png"/><Relationship Id="rId4" Type="http://schemas.openxmlformats.org/officeDocument/2006/relationships/image" Target="../media/image5.jpe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1200839" y="1513937"/>
            <a:ext cx="10741446" cy="2674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Bài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2: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VẼ NHÀ KẾT HỢP VỚI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KHUNG CẢNH THIÊN NHIÊN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6"/>
          <p:cNvSpPr txBox="1"/>
          <p:nvPr/>
        </p:nvSpPr>
        <p:spPr>
          <a:xfrm>
            <a:off x="2069391" y="522184"/>
            <a:ext cx="86642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 err="1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胖娃繁体" panose="03000509000000000000" pitchFamily="65" charset="-122"/>
                <a:cs typeface="Times New Roman" panose="02020603050405020304" pitchFamily="18" charset="0"/>
              </a:rPr>
              <a:t>Chủ</a:t>
            </a:r>
            <a:r>
              <a:rPr lang="en-US" altLang="zh-CN" sz="4800" b="1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胖娃繁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胖娃繁体" panose="03000509000000000000" pitchFamily="65" charset="-122"/>
                <a:cs typeface="Times New Roman" panose="02020603050405020304" pitchFamily="18" charset="0"/>
              </a:rPr>
              <a:t>đề</a:t>
            </a:r>
            <a:r>
              <a:rPr lang="en-US" altLang="zh-CN" sz="4800" b="1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胖娃繁体" panose="03000509000000000000" pitchFamily="65" charset="-122"/>
                <a:cs typeface="Times New Roman" panose="02020603050405020304" pitchFamily="18" charset="0"/>
              </a:rPr>
              <a:t> 2: NGÔI NHÀ CỦA EM</a:t>
            </a:r>
            <a:endParaRPr kumimoji="0" lang="zh-CN" altLang="en-US" sz="48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方正胖娃繁体" panose="03000509000000000000" pitchFamily="65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9820" y="-49409"/>
            <a:ext cx="8566785" cy="687451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416325" y="1910519"/>
            <a:ext cx="65219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胖娃繁体" panose="03000509000000000000" pitchFamily="65" charset="-122"/>
                <a:cs typeface="Times New Roman" panose="02020603050405020304" pitchFamily="18" charset="0"/>
              </a:rPr>
              <a:t>Hoạt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胖娃繁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胖娃繁体" panose="03000509000000000000" pitchFamily="65" charset="-122"/>
                <a:cs typeface="Times New Roman" panose="02020603050405020304" pitchFamily="18" charset="0"/>
              </a:rPr>
              <a:t>động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胖娃繁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胖娃繁体" panose="03000509000000000000" pitchFamily="65" charset="-122"/>
                <a:cs typeface="Times New Roman" panose="02020603050405020304" pitchFamily="18" charset="0"/>
              </a:rPr>
              <a:t>5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胖娃繁体" panose="03000509000000000000" pitchFamily="65" charset="-122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 err="1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胖娃繁体" panose="03000509000000000000" pitchFamily="65" charset="-122"/>
                <a:cs typeface="Times New Roman" panose="02020603050405020304" pitchFamily="18" charset="0"/>
              </a:rPr>
              <a:t>Vận</a:t>
            </a:r>
            <a:r>
              <a:rPr lang="en-US" altLang="zh-CN" sz="4800" b="1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胖娃繁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胖娃繁体" panose="03000509000000000000" pitchFamily="65" charset="-122"/>
                <a:cs typeface="Times New Roman" panose="02020603050405020304" pitchFamily="18" charset="0"/>
              </a:rPr>
              <a:t>dụng</a:t>
            </a:r>
            <a:r>
              <a:rPr lang="en-US" altLang="zh-CN" sz="4800" b="1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胖娃繁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胖娃繁体" panose="03000509000000000000" pitchFamily="65" charset="-122"/>
                <a:cs typeface="Times New Roman" panose="02020603050405020304" pitchFamily="18" charset="0"/>
              </a:rPr>
              <a:t>và</a:t>
            </a:r>
            <a:r>
              <a:rPr lang="en-US" altLang="zh-CN" sz="4800" b="1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胖娃繁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胖娃繁体" panose="03000509000000000000" pitchFamily="65" charset="-122"/>
                <a:cs typeface="Times New Roman" panose="02020603050405020304" pitchFamily="18" charset="0"/>
              </a:rPr>
              <a:t>phát</a:t>
            </a:r>
            <a:r>
              <a:rPr lang="en-US" altLang="zh-CN" sz="4800" b="1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胖娃繁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胖娃繁体" panose="03000509000000000000" pitchFamily="65" charset="-122"/>
                <a:cs typeface="Times New Roman" panose="02020603050405020304" pitchFamily="18" charset="0"/>
              </a:rPr>
              <a:t>triển</a:t>
            </a:r>
            <a:endParaRPr kumimoji="0" lang="en-US" altLang="zh-CN" sz="48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方正胖娃繁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 descr="5947678d5d2f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605" y="1499235"/>
            <a:ext cx="5520055" cy="534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79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E180D4A7-C9FB-4DFB-919C-405C955672EB}">
      <p14:showEvtLst xmlns:p14="http://schemas.microsoft.com/office/powerpoint/2010/main">
        <p14:playEvt time="163" objId="4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6D76A-034E-4F3F-BBFD-F052B2034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HÌNH THAM KHẢO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5FCF4-A914-47C8-AE8D-396DF1EAC8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22FB84-A4AF-4883-8931-7C5FD27478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938" y="1647624"/>
            <a:ext cx="2769572" cy="18189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917C79-E512-4116-8982-946F038A60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497"/>
          <a:stretch/>
        </p:blipFill>
        <p:spPr>
          <a:xfrm>
            <a:off x="4452151" y="1647624"/>
            <a:ext cx="2997200" cy="18189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70CB27-B103-4907-8A92-4E4321667DB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92" r="7854"/>
          <a:stretch/>
        </p:blipFill>
        <p:spPr>
          <a:xfrm>
            <a:off x="7868993" y="1647624"/>
            <a:ext cx="2846233" cy="18189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C3976C-1036-467E-810D-52055C6A34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938" y="3953812"/>
            <a:ext cx="2774658" cy="21632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2B551F-BBC1-4F87-9384-30F4762F5DB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151" y="3953812"/>
            <a:ext cx="2997200" cy="21632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B3D7BC-9D37-4726-A5DD-1F74F136AAE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907" y="3953811"/>
            <a:ext cx="2851320" cy="216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81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3470" y="-18415"/>
            <a:ext cx="8566785" cy="687451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854111" y="2511742"/>
            <a:ext cx="65517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胖娃繁体" panose="03000509000000000000" pitchFamily="65" charset="-122"/>
                <a:cs typeface="Times New Roman" panose="02020603050405020304" pitchFamily="18" charset="0"/>
              </a:rPr>
              <a:t>Hoạt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胖娃繁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胖娃繁体" panose="03000509000000000000" pitchFamily="65" charset="-122"/>
                <a:cs typeface="Times New Roman" panose="02020603050405020304" pitchFamily="18" charset="0"/>
              </a:rPr>
              <a:t>động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胖娃繁体" panose="03000509000000000000" pitchFamily="65" charset="-122"/>
                <a:cs typeface="Times New Roman" panose="02020603050405020304" pitchFamily="18" charset="0"/>
              </a:rPr>
              <a:t> 1: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胖娃繁体" panose="03000509000000000000" pitchFamily="65" charset="-122"/>
                <a:cs typeface="Times New Roman" panose="02020603050405020304" pitchFamily="18" charset="0"/>
              </a:rPr>
              <a:t>Khám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胖娃繁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胖娃繁体" panose="03000509000000000000" pitchFamily="65" charset="-122"/>
                <a:cs typeface="Times New Roman" panose="02020603050405020304" pitchFamily="18" charset="0"/>
              </a:rPr>
              <a:t>phá</a:t>
            </a:r>
            <a:endParaRPr kumimoji="0" lang="zh-CN" altLang="en-US" sz="48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方正胖娃繁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 descr="5947678d5d2f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605" y="1499235"/>
            <a:ext cx="5520055" cy="534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83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  <p:extLst>
    <p:ext uri="{E180D4A7-C9FB-4DFB-919C-405C955672EB}">
      <p14:showEvtLst xmlns:p14="http://schemas.microsoft.com/office/powerpoint/2010/main">
        <p14:playEvt time="163" objId="4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68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-25567" y="4544726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F:\未标题-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765" y="1560070"/>
            <a:ext cx="2403341" cy="2403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:\未标题-1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1" t="8694" r="15868" b="18041"/>
          <a:stretch>
            <a:fillRect/>
          </a:stretch>
        </p:blipFill>
        <p:spPr bwMode="auto">
          <a:xfrm>
            <a:off x="5337156" y="5333054"/>
            <a:ext cx="1534783" cy="1614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-142297" y="11971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:\未标题-1.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0" t="26889" r="23240" b="36556"/>
          <a:stretch>
            <a:fillRect/>
          </a:stretch>
        </p:blipFill>
        <p:spPr bwMode="auto">
          <a:xfrm>
            <a:off x="9877983" y="399092"/>
            <a:ext cx="1205747" cy="87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872E62-C609-4541-AAF2-4D42FB5A5E61}"/>
              </a:ext>
            </a:extLst>
          </p:cNvPr>
          <p:cNvSpPr txBox="1"/>
          <p:nvPr/>
        </p:nvSpPr>
        <p:spPr>
          <a:xfrm>
            <a:off x="9639852" y="1612986"/>
            <a:ext cx="2249072" cy="753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7" name="组合 11">
            <a:extLst>
              <a:ext uri="{FF2B5EF4-FFF2-40B4-BE49-F238E27FC236}">
                <a16:creationId xmlns:a16="http://schemas.microsoft.com/office/drawing/2014/main" id="{1FB8D28F-AA96-4288-899E-F15F4BB3C6C1}"/>
              </a:ext>
            </a:extLst>
          </p:cNvPr>
          <p:cNvGrpSpPr/>
          <p:nvPr/>
        </p:nvGrpSpPr>
        <p:grpSpPr>
          <a:xfrm>
            <a:off x="1014536" y="290910"/>
            <a:ext cx="965200" cy="1009015"/>
            <a:chOff x="11295" y="1307"/>
            <a:chExt cx="3874" cy="4046"/>
          </a:xfrm>
        </p:grpSpPr>
        <p:pic>
          <p:nvPicPr>
            <p:cNvPr id="38" name="图片 8" descr="f7d30ea4b628d33971365e72821aa1c5">
              <a:extLst>
                <a:ext uri="{FF2B5EF4-FFF2-40B4-BE49-F238E27FC236}">
                  <a16:creationId xmlns:a16="http://schemas.microsoft.com/office/drawing/2014/main" id="{6650B626-8658-4C37-8008-ADB7936C0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39" name="文本框 10">
              <a:extLst>
                <a:ext uri="{FF2B5EF4-FFF2-40B4-BE49-F238E27FC236}">
                  <a16:creationId xmlns:a16="http://schemas.microsoft.com/office/drawing/2014/main" id="{9C873392-606F-4446-AC42-B5208FBA92F5}"/>
                </a:ext>
              </a:extLst>
            </p:cNvPr>
            <p:cNvSpPr txBox="1"/>
            <p:nvPr/>
          </p:nvSpPr>
          <p:spPr>
            <a:xfrm rot="20760000">
              <a:off x="12314" y="2298"/>
              <a:ext cx="2229" cy="1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锐字工房洪荒之光中黑简1.0" panose="02010600030101010101" charset="-122"/>
                  <a:ea typeface="锐字工房洪荒之光中黑简1.0" panose="02010600030101010101" charset="-122"/>
                </a:rPr>
                <a:t>1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3D63B84-E5D5-4D32-8582-1B9D8217CEF0}"/>
              </a:ext>
            </a:extLst>
          </p:cNvPr>
          <p:cNvSpPr txBox="1"/>
          <p:nvPr/>
        </p:nvSpPr>
        <p:spPr>
          <a:xfrm>
            <a:off x="1863034" y="513312"/>
            <a:ext cx="8193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0" name="Picture 2" descr="D:\chan trời sang tạo lớp 1\fjhfj.PNG">
            <a:extLst>
              <a:ext uri="{FF2B5EF4-FFF2-40B4-BE49-F238E27FC236}">
                <a16:creationId xmlns:a16="http://schemas.microsoft.com/office/drawing/2014/main" id="{D18555B8-4BAF-4DC5-A046-007A6C500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651" y="1282307"/>
            <a:ext cx="2644756" cy="20176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" name="Picture 5" descr="D:\chan trời sang tạo lớp 1\gjghj.PNG">
            <a:extLst>
              <a:ext uri="{FF2B5EF4-FFF2-40B4-BE49-F238E27FC236}">
                <a16:creationId xmlns:a16="http://schemas.microsoft.com/office/drawing/2014/main" id="{28A1D89E-7DBC-4FF0-849F-BC9AEF1F5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692" y="1299023"/>
            <a:ext cx="2885778" cy="20458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2" name="Picture 4" descr="D:\chan trời sang tạo lớp 1\hgjhgjkhb.PNG">
            <a:extLst>
              <a:ext uri="{FF2B5EF4-FFF2-40B4-BE49-F238E27FC236}">
                <a16:creationId xmlns:a16="http://schemas.microsoft.com/office/drawing/2014/main" id="{0E2B0CDA-1B85-42DD-9873-820024ABF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439" y="3717909"/>
            <a:ext cx="3750132" cy="21026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3" name="Picture 6" descr="D:\chan trời sang tạo lớp 1\hgjghcjk.PNG">
            <a:extLst>
              <a:ext uri="{FF2B5EF4-FFF2-40B4-BE49-F238E27FC236}">
                <a16:creationId xmlns:a16="http://schemas.microsoft.com/office/drawing/2014/main" id="{C1580CB7-770D-424E-81E2-95E1D1A7A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257" y="3675432"/>
            <a:ext cx="3372134" cy="24579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7127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688" y="0"/>
            <a:ext cx="12288688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-25567" y="4544726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1" t="8694" r="15868" b="18041"/>
          <a:stretch>
            <a:fillRect/>
          </a:stretch>
        </p:blipFill>
        <p:spPr bwMode="auto">
          <a:xfrm>
            <a:off x="5337156" y="5333054"/>
            <a:ext cx="1534783" cy="1614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-142297" y="11971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:\未标题-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0" t="26889" r="23240" b="36556"/>
          <a:stretch>
            <a:fillRect/>
          </a:stretch>
        </p:blipFill>
        <p:spPr bwMode="auto">
          <a:xfrm>
            <a:off x="9877983" y="399092"/>
            <a:ext cx="1205747" cy="87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872E62-C609-4541-AAF2-4D42FB5A5E61}"/>
              </a:ext>
            </a:extLst>
          </p:cNvPr>
          <p:cNvSpPr txBox="1"/>
          <p:nvPr/>
        </p:nvSpPr>
        <p:spPr>
          <a:xfrm>
            <a:off x="9639852" y="1612986"/>
            <a:ext cx="2249072" cy="753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7" name="组合 11">
            <a:extLst>
              <a:ext uri="{FF2B5EF4-FFF2-40B4-BE49-F238E27FC236}">
                <a16:creationId xmlns:a16="http://schemas.microsoft.com/office/drawing/2014/main" id="{1FB8D28F-AA96-4288-899E-F15F4BB3C6C1}"/>
              </a:ext>
            </a:extLst>
          </p:cNvPr>
          <p:cNvGrpSpPr/>
          <p:nvPr/>
        </p:nvGrpSpPr>
        <p:grpSpPr>
          <a:xfrm>
            <a:off x="34429" y="233120"/>
            <a:ext cx="965200" cy="1009015"/>
            <a:chOff x="11295" y="1307"/>
            <a:chExt cx="3874" cy="4046"/>
          </a:xfrm>
        </p:grpSpPr>
        <p:pic>
          <p:nvPicPr>
            <p:cNvPr id="38" name="图片 8" descr="f7d30ea4b628d33971365e72821aa1c5">
              <a:extLst>
                <a:ext uri="{FF2B5EF4-FFF2-40B4-BE49-F238E27FC236}">
                  <a16:creationId xmlns:a16="http://schemas.microsoft.com/office/drawing/2014/main" id="{6650B626-8658-4C37-8008-ADB7936C0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39" name="文本框 10">
              <a:extLst>
                <a:ext uri="{FF2B5EF4-FFF2-40B4-BE49-F238E27FC236}">
                  <a16:creationId xmlns:a16="http://schemas.microsoft.com/office/drawing/2014/main" id="{9C873392-606F-4446-AC42-B5208FBA92F5}"/>
                </a:ext>
              </a:extLst>
            </p:cNvPr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dirty="0">
                  <a:solidFill>
                    <a:prstClr val="black"/>
                  </a:solidFill>
                  <a:latin typeface="锐字工房洪荒之光中黑简1.0" panose="02010600030101010101" charset="-122"/>
                  <a:ea typeface="锐字工房洪荒之光中黑简1.0" panose="02010600030101010101" charset="-122"/>
                </a:rPr>
                <a:t>2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锐字工房洪荒之光中黑简1.0" panose="02010600030101010101" charset="-122"/>
                <a:ea typeface="锐字工房洪荒之光中黑简1.0" panose="02010600030101010101" charset="-122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3D63B84-E5D5-4D32-8582-1B9D8217CEF0}"/>
              </a:ext>
            </a:extLst>
          </p:cNvPr>
          <p:cNvSpPr txBox="1"/>
          <p:nvPr/>
        </p:nvSpPr>
        <p:spPr>
          <a:xfrm>
            <a:off x="891251" y="303481"/>
            <a:ext cx="8193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3D085C7-65BA-4DCB-88C3-18F61B1718F7}"/>
              </a:ext>
            </a:extLst>
          </p:cNvPr>
          <p:cNvGrpSpPr/>
          <p:nvPr/>
        </p:nvGrpSpPr>
        <p:grpSpPr>
          <a:xfrm>
            <a:off x="678391" y="1439339"/>
            <a:ext cx="5267325" cy="3824505"/>
            <a:chOff x="1097555" y="1451048"/>
            <a:chExt cx="5267325" cy="3824505"/>
          </a:xfrm>
        </p:grpSpPr>
        <p:pic>
          <p:nvPicPr>
            <p:cNvPr id="32" name="Picture 2" descr="D:\chan trời sang tạo lớp 1\rdyhtgfuh.PNG">
              <a:extLst>
                <a:ext uri="{FF2B5EF4-FFF2-40B4-BE49-F238E27FC236}">
                  <a16:creationId xmlns:a16="http://schemas.microsoft.com/office/drawing/2014/main" id="{28617DDE-46C1-499E-B036-F6CCCE4AF8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7555" y="1451048"/>
              <a:ext cx="5267325" cy="328612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B5A64DF-3E7B-4301-B9F9-B375E3B28E07}"/>
                </a:ext>
              </a:extLst>
            </p:cNvPr>
            <p:cNvSpPr txBox="1"/>
            <p:nvPr/>
          </p:nvSpPr>
          <p:spPr>
            <a:xfrm>
              <a:off x="1323038" y="4906221"/>
              <a:ext cx="47729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Ngôi</a:t>
              </a:r>
              <a:r>
                <a:rPr lang="en-US" dirty="0">
                  <a:solidFill>
                    <a:srgbClr val="FF0000"/>
                  </a:solidFill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dirty="0">
                  <a:solidFill>
                    <a:srgbClr val="FF0000"/>
                  </a:solidFill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ước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mơ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Nguyễn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Tuệ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Mẫn</a:t>
              </a:r>
              <a:endPara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3898E86-F913-449A-BC33-AE32BA85623C}"/>
              </a:ext>
            </a:extLst>
          </p:cNvPr>
          <p:cNvGrpSpPr/>
          <p:nvPr/>
        </p:nvGrpSpPr>
        <p:grpSpPr>
          <a:xfrm>
            <a:off x="6583242" y="1474932"/>
            <a:ext cx="5222376" cy="3812561"/>
            <a:chOff x="6583242" y="1474932"/>
            <a:chExt cx="5222376" cy="3812561"/>
          </a:xfrm>
        </p:grpSpPr>
        <p:pic>
          <p:nvPicPr>
            <p:cNvPr id="33" name="Picture 3" descr="D:\chan trời sang tạo lớp 1\ỵhgjhck.PNG">
              <a:extLst>
                <a:ext uri="{FF2B5EF4-FFF2-40B4-BE49-F238E27FC236}">
                  <a16:creationId xmlns:a16="http://schemas.microsoft.com/office/drawing/2014/main" id="{24FA9803-D421-4E54-BCDA-454C73F339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3242" y="1474932"/>
              <a:ext cx="5222376" cy="330517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489B646-AC3A-4165-A568-78EC628D1255}"/>
                </a:ext>
              </a:extLst>
            </p:cNvPr>
            <p:cNvSpPr txBox="1"/>
            <p:nvPr/>
          </p:nvSpPr>
          <p:spPr>
            <a:xfrm>
              <a:off x="7325673" y="4918161"/>
              <a:ext cx="43398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Ngôi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ước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mơ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- 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Vũ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Linh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994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3470" y="-18415"/>
            <a:ext cx="8566785" cy="687451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306739" y="1718528"/>
            <a:ext cx="73821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胖娃繁体" panose="03000509000000000000" pitchFamily="65" charset="-122"/>
                <a:cs typeface="Times New Roman" panose="02020603050405020304" pitchFamily="18" charset="0"/>
              </a:rPr>
              <a:t>Hoạt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胖娃繁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胖娃繁体" panose="03000509000000000000" pitchFamily="65" charset="-122"/>
                <a:cs typeface="Times New Roman" panose="02020603050405020304" pitchFamily="18" charset="0"/>
              </a:rPr>
              <a:t>động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胖娃繁体" panose="03000509000000000000" pitchFamily="65" charset="-122"/>
                <a:cs typeface="Times New Roman" panose="02020603050405020304" pitchFamily="18" charset="0"/>
              </a:rPr>
              <a:t> 2: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胖娃繁体" panose="03000509000000000000" pitchFamily="65" charset="-122"/>
                <a:cs typeface="Times New Roman" panose="02020603050405020304" pitchFamily="18" charset="0"/>
              </a:rPr>
              <a:t>Kiến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胖娃繁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胖娃繁体" panose="03000509000000000000" pitchFamily="65" charset="-122"/>
                <a:cs typeface="Times New Roman" panose="02020603050405020304" pitchFamily="18" charset="0"/>
              </a:rPr>
              <a:t>tạo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胖娃繁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胖娃繁体" panose="03000509000000000000" pitchFamily="65" charset="-122"/>
                <a:cs typeface="Times New Roman" panose="02020603050405020304" pitchFamily="18" charset="0"/>
              </a:rPr>
              <a:t>kiến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胖娃繁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胖娃繁体" panose="03000509000000000000" pitchFamily="65" charset="-122"/>
                <a:cs typeface="Times New Roman" panose="02020603050405020304" pitchFamily="18" charset="0"/>
              </a:rPr>
              <a:t>thức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胖娃繁体" panose="03000509000000000000" pitchFamily="65" charset="-122"/>
                <a:cs typeface="Times New Roman" panose="02020603050405020304" pitchFamily="18" charset="0"/>
              </a:rPr>
              <a:t>-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胖娃繁体" panose="03000509000000000000" pitchFamily="65" charset="-122"/>
                <a:cs typeface="Times New Roman" panose="02020603050405020304" pitchFamily="18" charset="0"/>
              </a:rPr>
              <a:t>kĩ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胖娃繁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胖娃繁体" panose="03000509000000000000" pitchFamily="65" charset="-122"/>
                <a:cs typeface="Times New Roman" panose="02020603050405020304" pitchFamily="18" charset="0"/>
              </a:rPr>
              <a:t>năng</a:t>
            </a:r>
            <a:endParaRPr kumimoji="0" lang="zh-CN" altLang="en-US" sz="48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方正胖娃繁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 descr="5947678d5d2f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605" y="1499235"/>
            <a:ext cx="5520055" cy="534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92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E180D4A7-C9FB-4DFB-919C-405C955672EB}">
      <p14:showEvtLst xmlns:p14="http://schemas.microsoft.com/office/powerpoint/2010/main">
        <p14:playEvt time="163" objId="4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589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small" spc="0" normalizeH="0" baseline="0" noProof="0" dirty="0">
                <a:ln>
                  <a:noFill/>
                </a:ln>
                <a:solidFill>
                  <a:srgbClr val="68C5CD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防火灾</a:t>
            </a:r>
          </a:p>
        </p:txBody>
      </p:sp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-142297" y="11971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872E62-C609-4541-AAF2-4D42FB5A5E61}"/>
              </a:ext>
            </a:extLst>
          </p:cNvPr>
          <p:cNvSpPr txBox="1"/>
          <p:nvPr/>
        </p:nvSpPr>
        <p:spPr>
          <a:xfrm>
            <a:off x="9639852" y="1612986"/>
            <a:ext cx="2249072" cy="753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9A4196F-D2AE-4FF7-810F-7590B1FA6E40}"/>
              </a:ext>
            </a:extLst>
          </p:cNvPr>
          <p:cNvGrpSpPr/>
          <p:nvPr/>
        </p:nvGrpSpPr>
        <p:grpSpPr>
          <a:xfrm>
            <a:off x="961727" y="1023282"/>
            <a:ext cx="3081829" cy="4683611"/>
            <a:chOff x="961727" y="1023282"/>
            <a:chExt cx="3081829" cy="468361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0B519D1-14FB-4EE8-B536-B4EB61A0EB50}"/>
                </a:ext>
              </a:extLst>
            </p:cNvPr>
            <p:cNvSpPr txBox="1"/>
            <p:nvPr/>
          </p:nvSpPr>
          <p:spPr>
            <a:xfrm>
              <a:off x="1137034" y="5245228"/>
              <a:ext cx="2743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ngôi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endPara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Picture 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3D9FCFC9-93F8-4BBE-8601-B99D4F77A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1727" y="1023282"/>
              <a:ext cx="3081829" cy="4109105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12DC373-9BA0-4C8B-9AE0-FF6D1B55632F}"/>
              </a:ext>
            </a:extLst>
          </p:cNvPr>
          <p:cNvGrpSpPr/>
          <p:nvPr/>
        </p:nvGrpSpPr>
        <p:grpSpPr>
          <a:xfrm>
            <a:off x="4428781" y="1023282"/>
            <a:ext cx="3691073" cy="4681134"/>
            <a:chOff x="4428781" y="1023282"/>
            <a:chExt cx="3691073" cy="468113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E868EE8-CF31-4204-9EE5-3357BF84BAEA}"/>
                </a:ext>
              </a:extLst>
            </p:cNvPr>
            <p:cNvSpPr txBox="1"/>
            <p:nvPr/>
          </p:nvSpPr>
          <p:spPr>
            <a:xfrm>
              <a:off x="4428781" y="5242751"/>
              <a:ext cx="36910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thêm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thiên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nhiên</a:t>
              </a:r>
              <a:endPara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Picture 10" descr="A drawing of a house&#10;&#10;Description automatically generated">
              <a:extLst>
                <a:ext uri="{FF2B5EF4-FFF2-40B4-BE49-F238E27FC236}">
                  <a16:creationId xmlns:a16="http://schemas.microsoft.com/office/drawing/2014/main" id="{04454A56-CCD5-494D-8D2E-4B490DBC4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4355" y="1023282"/>
              <a:ext cx="3081829" cy="4109105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97ECC78-C19F-45CB-9969-156A8506877B}"/>
              </a:ext>
            </a:extLst>
          </p:cNvPr>
          <p:cNvGrpSpPr/>
          <p:nvPr/>
        </p:nvGrpSpPr>
        <p:grpSpPr>
          <a:xfrm>
            <a:off x="8315788" y="1022361"/>
            <a:ext cx="4293437" cy="4618903"/>
            <a:chOff x="8315788" y="1022361"/>
            <a:chExt cx="4293437" cy="4618903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2718855-CAFD-43F0-B553-BD4B0D7EB163}"/>
                </a:ext>
              </a:extLst>
            </p:cNvPr>
            <p:cNvSpPr txBox="1"/>
            <p:nvPr/>
          </p:nvSpPr>
          <p:spPr>
            <a:xfrm>
              <a:off x="9216948" y="5179599"/>
              <a:ext cx="33922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endPara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9" name="Picture 8" descr="A picture containing text, colorful&#10;&#10;Description automatically generated">
              <a:extLst>
                <a:ext uri="{FF2B5EF4-FFF2-40B4-BE49-F238E27FC236}">
                  <a16:creationId xmlns:a16="http://schemas.microsoft.com/office/drawing/2014/main" id="{E8A5C214-74DE-4434-94FF-17DAEEE0AD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5788" y="1022361"/>
              <a:ext cx="2950209" cy="41091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904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3470" y="-18415"/>
            <a:ext cx="8566785" cy="687451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394779" y="831424"/>
            <a:ext cx="540244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胖娃繁体" panose="03000509000000000000" pitchFamily="65" charset="-122"/>
                <a:cs typeface="Times New Roman" panose="02020603050405020304" pitchFamily="18" charset="0"/>
              </a:rPr>
              <a:t>Hoạt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胖娃繁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胖娃繁体" panose="03000509000000000000" pitchFamily="65" charset="-122"/>
                <a:cs typeface="Times New Roman" panose="02020603050405020304" pitchFamily="18" charset="0"/>
              </a:rPr>
              <a:t>động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胖娃繁体" panose="03000509000000000000" pitchFamily="65" charset="-122"/>
                <a:cs typeface="Times New Roman" panose="02020603050405020304" pitchFamily="18" charset="0"/>
              </a:rPr>
              <a:t> 3: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胖娃繁体" panose="03000509000000000000" pitchFamily="65" charset="-122"/>
                <a:cs typeface="Times New Roman" panose="02020603050405020304" pitchFamily="18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胖娃繁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胖娃繁体" panose="03000509000000000000" pitchFamily="65" charset="-122"/>
                <a:cs typeface="Times New Roman" panose="02020603050405020304" pitchFamily="18" charset="0"/>
              </a:rPr>
              <a:t>tập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胖娃繁体" panose="03000509000000000000" pitchFamily="65" charset="-122"/>
                <a:cs typeface="Times New Roman" panose="02020603050405020304" pitchFamily="18" charset="0"/>
              </a:rPr>
              <a:t>-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胖娃繁体" panose="03000509000000000000" pitchFamily="65" charset="-122"/>
                <a:cs typeface="Times New Roman" panose="02020603050405020304" pitchFamily="18" charset="0"/>
              </a:rPr>
              <a:t>sáng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胖娃繁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胖娃繁体" panose="03000509000000000000" pitchFamily="65" charset="-122"/>
                <a:cs typeface="Times New Roman" panose="02020603050405020304" pitchFamily="18" charset="0"/>
              </a:rPr>
              <a:t>tạo</a:t>
            </a:r>
            <a:endParaRPr kumimoji="0" lang="zh-CN" altLang="en-US" sz="48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方正胖娃繁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 descr="5947678d5d2f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255" y="1500914"/>
            <a:ext cx="5520055" cy="53435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53D627C-DFA5-4345-9AFA-83C877BB5D86}"/>
              </a:ext>
            </a:extLst>
          </p:cNvPr>
          <p:cNvSpPr txBox="1"/>
          <p:nvPr/>
        </p:nvSpPr>
        <p:spPr>
          <a:xfrm>
            <a:off x="2751772" y="2545269"/>
            <a:ext cx="709683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ận dụng kiến 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này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702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E180D4A7-C9FB-4DFB-919C-405C955672EB}">
      <p14:showEvtLst xmlns:p14="http://schemas.microsoft.com/office/powerpoint/2010/main">
        <p14:playEvt time="163" objId="4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chan trời sang tạo lớp 1\IMG_4260_1_SNIC.jpg">
            <a:extLst>
              <a:ext uri="{FF2B5EF4-FFF2-40B4-BE49-F238E27FC236}">
                <a16:creationId xmlns:a16="http://schemas.microsoft.com/office/drawing/2014/main" id="{D96F4871-0840-4375-ADF3-B9AFF9E23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195" y="142412"/>
            <a:ext cx="4533578" cy="30268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D:\chan trời sang tạo lớp 1\img-20200802-213239-2-15985108-6141-7469-1601804235.jpg">
            <a:extLst>
              <a:ext uri="{FF2B5EF4-FFF2-40B4-BE49-F238E27FC236}">
                <a16:creationId xmlns:a16="http://schemas.microsoft.com/office/drawing/2014/main" id="{983A3E07-EED4-494A-8020-53E596C5E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047" y="189511"/>
            <a:ext cx="4108758" cy="30268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5E7DDF38-F5A8-4EA7-8BFD-C11DE5E490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29" y="3514381"/>
            <a:ext cx="4561720" cy="3201207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6E460CBF-A014-4729-9AB2-126565883F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047" y="3474887"/>
            <a:ext cx="4258136" cy="319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83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5058" y="-16510"/>
            <a:ext cx="8566785" cy="687451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616935" y="1085197"/>
            <a:ext cx="65219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胖娃繁体" panose="03000509000000000000" pitchFamily="65" charset="-122"/>
                <a:cs typeface="Times New Roman" panose="02020603050405020304" pitchFamily="18" charset="0"/>
              </a:rPr>
              <a:t>Hoạt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胖娃繁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胖娃繁体" panose="03000509000000000000" pitchFamily="65" charset="-122"/>
                <a:cs typeface="Times New Roman" panose="02020603050405020304" pitchFamily="18" charset="0"/>
              </a:rPr>
              <a:t>động</a:t>
            </a:r>
            <a:r>
              <a:rPr lang="en-US" altLang="zh-CN" sz="4800" b="1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胖娃繁体" panose="03000509000000000000" pitchFamily="65" charset="-122"/>
                <a:cs typeface="Times New Roman" panose="02020603050405020304" pitchFamily="18" charset="0"/>
              </a:rPr>
              <a:t> 4: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胖娃繁体" panose="03000509000000000000" pitchFamily="65" charset="-122"/>
                <a:cs typeface="Times New Roman" panose="02020603050405020304" pitchFamily="18" charset="0"/>
              </a:rPr>
              <a:t>Ph</a:t>
            </a:r>
            <a:r>
              <a:rPr lang="en-US" altLang="zh-CN" sz="4800" b="1" dirty="0" err="1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胖娃繁体" panose="03000509000000000000" pitchFamily="65" charset="-122"/>
                <a:cs typeface="Times New Roman" panose="02020603050405020304" pitchFamily="18" charset="0"/>
              </a:rPr>
              <a:t>ân</a:t>
            </a:r>
            <a:r>
              <a:rPr lang="en-US" altLang="zh-CN" sz="4800" b="1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胖娃繁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胖娃繁体" panose="03000509000000000000" pitchFamily="65" charset="-122"/>
                <a:cs typeface="Times New Roman" panose="02020603050405020304" pitchFamily="18" charset="0"/>
              </a:rPr>
              <a:t>tích</a:t>
            </a:r>
            <a:r>
              <a:rPr lang="en-US" altLang="zh-CN" sz="4800" b="1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胖娃繁体" panose="03000509000000000000" pitchFamily="65" charset="-122"/>
                <a:cs typeface="Times New Roman" panose="02020603050405020304" pitchFamily="18" charset="0"/>
              </a:rPr>
              <a:t>- </a:t>
            </a:r>
            <a:r>
              <a:rPr lang="en-US" altLang="zh-CN" sz="4800" b="1" dirty="0" err="1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胖娃繁体" panose="03000509000000000000" pitchFamily="65" charset="-122"/>
                <a:cs typeface="Times New Roman" panose="02020603050405020304" pitchFamily="18" charset="0"/>
              </a:rPr>
              <a:t>đánh</a:t>
            </a:r>
            <a:r>
              <a:rPr lang="en-US" altLang="zh-CN" sz="4800" b="1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胖娃繁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胖娃繁体" panose="03000509000000000000" pitchFamily="65" charset="-122"/>
                <a:cs typeface="Times New Roman" panose="02020603050405020304" pitchFamily="18" charset="0"/>
              </a:rPr>
              <a:t>giá</a:t>
            </a:r>
            <a:endParaRPr kumimoji="0" lang="en-US" altLang="zh-CN" sz="48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方正胖娃繁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 descr="5947678d5d2f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605" y="1499235"/>
            <a:ext cx="5520055" cy="53435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D37DEE-0BBE-4961-A804-E2B9D821CFA2}"/>
              </a:ext>
            </a:extLst>
          </p:cNvPr>
          <p:cNvSpPr txBox="1"/>
          <p:nvPr/>
        </p:nvSpPr>
        <p:spPr>
          <a:xfrm>
            <a:off x="2307347" y="2890391"/>
            <a:ext cx="875841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Times New Roman" pitchFamily="18" charset="0"/>
              </a:rPr>
              <a:t>+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Hãy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chia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sẻ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về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sản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phẩm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mình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với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bố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mẹ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và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người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thân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trong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gia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đình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nhé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62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63" objId="4"/>
      </p14:showEvtLst>
    </p:ext>
  </p:extLst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185</Words>
  <Application>Microsoft Office PowerPoint</Application>
  <PresentationFormat>Widescreen</PresentationFormat>
  <Paragraphs>42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微软雅黑</vt:lpstr>
      <vt:lpstr>宋体</vt:lpstr>
      <vt:lpstr>Arial</vt:lpstr>
      <vt:lpstr>Calibri</vt:lpstr>
      <vt:lpstr>Calibri Light</vt:lpstr>
      <vt:lpstr>等线</vt:lpstr>
      <vt:lpstr>Times New Roman</vt:lpstr>
      <vt:lpstr>方正胖娃繁体</vt:lpstr>
      <vt:lpstr>锐字工房洪荒之光中黑简1.0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MỘT SỐ HÌNH THAM KHẢO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dinhthuyha1982@gmail.com</dc:creator>
  <cp:lastModifiedBy>LAPTOP</cp:lastModifiedBy>
  <cp:revision>13</cp:revision>
  <dcterms:created xsi:type="dcterms:W3CDTF">2021-10-01T08:36:03Z</dcterms:created>
  <dcterms:modified xsi:type="dcterms:W3CDTF">2025-10-22T00:06:54Z</dcterms:modified>
</cp:coreProperties>
</file>