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4"/>
  </p:notesMasterIdLst>
  <p:sldIdLst>
    <p:sldId id="275" r:id="rId2"/>
    <p:sldId id="350" r:id="rId3"/>
    <p:sldId id="291" r:id="rId4"/>
    <p:sldId id="293" r:id="rId5"/>
    <p:sldId id="346" r:id="rId6"/>
    <p:sldId id="349" r:id="rId7"/>
    <p:sldId id="363" r:id="rId8"/>
    <p:sldId id="359" r:id="rId9"/>
    <p:sldId id="364" r:id="rId10"/>
    <p:sldId id="365" r:id="rId11"/>
    <p:sldId id="366" r:id="rId12"/>
    <p:sldId id="2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087" autoAdjust="0"/>
  </p:normalViewPr>
  <p:slideViewPr>
    <p:cSldViewPr snapToGrid="0">
      <p:cViewPr>
        <p:scale>
          <a:sx n="33" d="100"/>
          <a:sy n="33" d="100"/>
        </p:scale>
        <p:origin x="2178" y="9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E89BA-F323-4DD7-A679-F1AE2D5AA028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68693-2CCD-4F2D-88DD-412B6EE2C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3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09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68A98-16E0-6C9B-68EB-5DF279819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5B1AAE-08C8-D1DD-3768-AC9F3D106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BB1E9-8E06-2867-4124-DA69F5220B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227A4-0CC3-4CAE-7A5F-0DF06809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C8539-6D09-843F-C5A9-0C10BCEB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2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2715-0FBD-D9A5-A0E1-F8A1278FE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BD1F2-A18B-30EF-B158-81D9D910D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6EC8-99B2-69C8-9A68-BF8E233F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9113D-23C7-0DB0-9DA3-845F1D95C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CD80E-6C96-A2DD-9C9E-C0563665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2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E7D4E3-8E97-157C-1D76-481BFE0921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90850-AE60-F2A8-E758-37D91C437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0E150-8B84-7F0D-0B87-C57D6C97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42261-FA5B-AFFD-DE99-881BCCB4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59F26-6983-208C-F52E-93E60C2A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76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0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1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921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497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352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364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302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7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3D8FF-D71F-F93F-E7D3-86C974FE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3D562-68C7-3FD0-3B55-BDF2DFBC3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39985-D5EA-60AC-F19E-AF4C54B0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FB7A9-43D3-F697-B73E-A1A5A3DAD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4850B-252E-B91D-2442-708FA171D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59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599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386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393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467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522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943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142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7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50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76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8FDE-FABD-9D83-9EFC-5EE3D9E9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494E5-AA02-03EA-070E-85B741B53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C9915-292B-95F8-B629-7ECD39DAF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D83E7-DCC0-08A3-7D2C-9E89DBAE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195F4-0868-632D-6FBC-BD7D981B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45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16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714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313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50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2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2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3178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73B7-3AFE-B3D0-75D8-331CC903A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00A79-5F53-62EE-68A2-1301F8262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2FCB5-CAE0-967B-7A33-AABDAD61F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37584-655B-3C23-FE28-C74752A7B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5A9DC-2CCF-3C84-F37B-1004E113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EC2D5-FD6E-0444-51B0-CE134A48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BF70-D6F1-C343-AC8E-D5B510EA8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A2E33-4C17-D4C1-EE04-497CE9CFC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4697C-E5B3-56D1-A031-87F1F2439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8235A-20B9-B2ED-0F1A-25A084557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6CF0B-9B4A-AD43-71CE-E8D0088AE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D0DA63-3425-5093-0317-F998E60C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3CF088-3D32-E3DF-773D-6C187B2C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7407AF-EAB5-1922-D2FA-2866C5862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9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18825-814D-610E-85A3-DD1E27D4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B003B-8069-00F7-5AFF-D3E22B71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AD17A-1159-3EBD-A61D-BD4594E7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FC2C3-509A-53CD-7B0F-FA06308EB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1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F9B4F8-6461-5664-899D-06760D66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0E71D-9343-EFEE-9FA5-5FF5693A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F8F24-8F3D-34FD-FFC3-B8513981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7F43-076E-DA65-A627-D7C51B91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CCEFF-D6F9-021D-9F20-26F1BFCB2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0889B-81A1-6A8E-8796-A9A5641BD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0D22A-AB2A-7BC6-30D5-E588F78753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ABD01-A8E4-5797-102C-86B95B45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92E93-0573-5830-36D0-CFF933FE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6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69632-E66D-295A-0863-B47072D01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18CB7-C680-E6BA-B65C-AEF77F329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21F26-B766-A64C-434F-F3355EB59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88E20-D1D7-694C-36A9-478586B8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14/03/2025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91850-49B5-0BB3-9F49-940A3CB7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23BE4-EBB5-633B-FB69-FA4910CD4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65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682" r:id="rId14"/>
    <p:sldLayoutId id="2147483683" r:id="rId15"/>
    <p:sldLayoutId id="2147483684" r:id="rId16"/>
    <p:sldLayoutId id="2147483685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73" r:id="rId30"/>
    <p:sldLayoutId id="2147483674" r:id="rId31"/>
    <p:sldLayoutId id="2147483675" r:id="rId32"/>
    <p:sldLayoutId id="2147483676" r:id="rId33"/>
    <p:sldLayoutId id="2147483677" r:id="rId34"/>
    <p:sldLayoutId id="2147483678" r:id="rId35"/>
    <p:sldLayoutId id="2147483679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84E7AE-727B-40B9-D8BD-BB88368FB2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4D3C31-C35B-C8E9-0AD3-2F821F6C14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772" y="327868"/>
            <a:ext cx="1353429" cy="13229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389A76-2A53-AC56-2D95-9B31A81BF00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432" r="7434" b="24976"/>
          <a:stretch/>
        </p:blipFill>
        <p:spPr>
          <a:xfrm>
            <a:off x="1755227" y="1061085"/>
            <a:ext cx="8776139" cy="25110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58A680-736E-FFA3-CACA-487B2D4C5982}"/>
              </a:ext>
            </a:extLst>
          </p:cNvPr>
          <p:cNvSpPr/>
          <p:nvPr/>
        </p:nvSpPr>
        <p:spPr>
          <a:xfrm>
            <a:off x="2834640" y="406400"/>
            <a:ext cx="6654800" cy="782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>
                <a:solidFill>
                  <a:srgbClr val="002060"/>
                </a:solidFill>
              </a:rPr>
              <a:t>3. </a:t>
            </a:r>
            <a:r>
              <a:rPr lang="en-US" sz="4800" b="1" dirty="0" err="1">
                <a:solidFill>
                  <a:srgbClr val="002060"/>
                </a:solidFill>
              </a:rPr>
              <a:t>Đọc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soát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và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chỉnh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sửa</a:t>
            </a:r>
            <a:r>
              <a:rPr lang="en-US" sz="4800" b="1" dirty="0">
                <a:solidFill>
                  <a:srgbClr val="002060"/>
                </a:solidFill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A29CF-6F1C-5EB3-FEA6-C0BC1BA88A86}"/>
              </a:ext>
            </a:extLst>
          </p:cNvPr>
          <p:cNvSpPr txBox="1"/>
          <p:nvPr/>
        </p:nvSpPr>
        <p:spPr>
          <a:xfrm>
            <a:off x="1442720" y="1930400"/>
            <a:ext cx="9540240" cy="358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Tự nhận xét bản chương trình em viết theo những yêu cầu dưới đây: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Có đủ các mục của chương trình.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Nội dung của từng mục được trình bày rõ ràng.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Hình thức bản chương trình đúng yêu cầu, có bảng biểu.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714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78C4482-1444-D917-9CD2-F149AA7C7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0454" y="1188206"/>
            <a:ext cx="5407621" cy="5620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863840-C77A-0A78-4761-9B012C97A51F}"/>
              </a:ext>
            </a:extLst>
          </p:cNvPr>
          <p:cNvSpPr txBox="1"/>
          <p:nvPr/>
        </p:nvSpPr>
        <p:spPr>
          <a:xfrm>
            <a:off x="742314" y="1994624"/>
            <a:ext cx="60972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94643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67BAC0A-CD1A-052B-BD97-B989FFBE54F4}"/>
              </a:ext>
            </a:extLst>
          </p:cNvPr>
          <p:cNvSpPr txBox="1"/>
          <p:nvPr/>
        </p:nvSpPr>
        <p:spPr>
          <a:xfrm>
            <a:off x="1534196" y="393261"/>
            <a:ext cx="91331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CHÚC CÁC EM HỌC TỐT!</a:t>
            </a:r>
            <a:endParaRPr kumimoji="0" lang="vi-VN" sz="9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8260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7F857C3-C906-4090-A48E-03E6B7795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880" y="2712495"/>
            <a:ext cx="3941195" cy="409671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2A2A8D8-03B3-D6CB-B3D4-DCD1FD7C8F2A}"/>
              </a:ext>
            </a:extLst>
          </p:cNvPr>
          <p:cNvSpPr/>
          <p:nvPr/>
        </p:nvSpPr>
        <p:spPr>
          <a:xfrm>
            <a:off x="3840480" y="731520"/>
            <a:ext cx="6583680" cy="1615440"/>
          </a:xfrm>
          <a:prstGeom prst="wedgeRoundRectCallout">
            <a:avLst>
              <a:gd name="adj1" fmla="val 27952"/>
              <a:gd name="adj2" fmla="val 7382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hắc lại những nội dung cần lưu ý khi viết chương trình hoạt động,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559A88-B39D-757A-EDAC-547F302AB7D2}"/>
              </a:ext>
            </a:extLst>
          </p:cNvPr>
          <p:cNvSpPr txBox="1"/>
          <p:nvPr/>
        </p:nvSpPr>
        <p:spPr>
          <a:xfrm>
            <a:off x="965200" y="2651760"/>
            <a:ext cx="6380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Những hoạt động chuẩn bị: xác định những công việc cụ thể, số người tham gia, thời gian,... Trên cơ sở đó, phân công cá nhân hoặc nhóm phụ trách từng việc cụ thể.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Lập kế hoạch thực hiện: (đây là nội dung trọng tâm)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2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5C83DE3-1F6B-C9DF-C266-A566B3D295A3}"/>
              </a:ext>
            </a:extLst>
          </p:cNvPr>
          <p:cNvSpPr txBox="1"/>
          <p:nvPr/>
        </p:nvSpPr>
        <p:spPr>
          <a:xfrm>
            <a:off x="-7209788" y="2239911"/>
            <a:ext cx="20360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954F44-DE7E-3546-BDCE-EFBA0C9616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4571" y="672505"/>
            <a:ext cx="3407959" cy="11827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31718F-F232-2213-A115-38BDF74CC5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9300" y="1834564"/>
            <a:ext cx="8608298" cy="2810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2889E8-F45A-21D3-ACE0-CE22EF192F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1413" y="4565236"/>
            <a:ext cx="2932430" cy="8596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ADA472-8CEC-AF3A-34A5-78FB21E9E1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4341" y="288889"/>
            <a:ext cx="1377815" cy="1322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9E96F7-A4D6-386A-DDCA-A4705396E80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921" t="7421" r="5430" b="34395"/>
          <a:stretch/>
        </p:blipFill>
        <p:spPr>
          <a:xfrm>
            <a:off x="1825155" y="1352854"/>
            <a:ext cx="8532163" cy="19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8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2475" cy="6911975"/>
            <a:chOff x="0" y="0"/>
            <a:chExt cx="19185" cy="10885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898"/>
              <a:ext cx="17349" cy="6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840B936-6364-AF38-0BA8-AAEF36495251}"/>
              </a:ext>
            </a:extLst>
          </p:cNvPr>
          <p:cNvSpPr txBox="1"/>
          <p:nvPr/>
        </p:nvSpPr>
        <p:spPr>
          <a:xfrm>
            <a:off x="944880" y="1452880"/>
            <a:ext cx="10302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chương trình cho một trong những hoạt động dưới đây:</a:t>
            </a:r>
          </a:p>
          <a:p>
            <a:pPr algn="just"/>
            <a:r>
              <a:rPr lang="vi-VN" sz="3600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Phát động phong trào xây dựng tủ sách của lớp.</a:t>
            </a:r>
          </a:p>
          <a:p>
            <a:pPr algn="just"/>
            <a:r>
              <a:rPr lang="vi-VN" sz="3600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Lễ kỉ niệm ngày thành lập Đội Thiếu niên Tiền phong Hồ Chí Minh (15 tháng 5).</a:t>
            </a:r>
          </a:p>
          <a:p>
            <a:pPr algn="just"/>
            <a:r>
              <a:rPr lang="vi-VN" sz="3600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Một hoạt động mà trường em sắp tổ chức.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9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58A680-736E-FFA3-CACA-487B2D4C5982}"/>
              </a:ext>
            </a:extLst>
          </p:cNvPr>
          <p:cNvSpPr/>
          <p:nvPr/>
        </p:nvSpPr>
        <p:spPr>
          <a:xfrm>
            <a:off x="4775200" y="406400"/>
            <a:ext cx="2956560" cy="782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1. CHUẨN BỊ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54199B-54E9-6C58-D6AC-7EB4D8A2F328}"/>
              </a:ext>
            </a:extLst>
          </p:cNvPr>
          <p:cNvSpPr txBox="1"/>
          <p:nvPr/>
        </p:nvSpPr>
        <p:spPr>
          <a:xfrm>
            <a:off x="1270000" y="1757680"/>
            <a:ext cx="10220960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Chọn một hoạt động, xác định mục đích, thời gian, địa điểm.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Liệt kê các hoạt động cụ thể và phân công người phụ trách.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Dự kiến phương tiện, dụng cụ,... cần có.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Lưu ý</a:t>
            </a: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Ghi chép lại các nội dung đã chuẩn bị.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86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58A680-736E-FFA3-CACA-487B2D4C5982}"/>
              </a:ext>
            </a:extLst>
          </p:cNvPr>
          <p:cNvSpPr/>
          <p:nvPr/>
        </p:nvSpPr>
        <p:spPr>
          <a:xfrm>
            <a:off x="4775200" y="406400"/>
            <a:ext cx="2956560" cy="782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2. 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VIẾT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E89E35-355D-5CA9-1F07-4A4A4EEC1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6722" y="1387157"/>
            <a:ext cx="9083358" cy="46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97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325120"/>
            <a:ext cx="12182475" cy="6560185"/>
            <a:chOff x="0" y="1019"/>
            <a:chExt cx="19185" cy="9866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9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E3EBF35-2049-F05E-1CB6-158FF6F76816}"/>
              </a:ext>
            </a:extLst>
          </p:cNvPr>
          <p:cNvSpPr txBox="1"/>
          <p:nvPr/>
        </p:nvSpPr>
        <p:spPr>
          <a:xfrm>
            <a:off x="1076960" y="505492"/>
            <a:ext cx="10373360" cy="635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dõi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40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17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2025.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4…. 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…………………..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 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ủng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Liên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dẹp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;…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5632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325120"/>
            <a:ext cx="12182475" cy="6560185"/>
            <a:chOff x="0" y="1019"/>
            <a:chExt cx="19185" cy="9866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9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54D8C1-15CE-B6A4-41DD-1C3187C73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768812"/>
              </p:ext>
            </p:extLst>
          </p:nvPr>
        </p:nvGraphicFramePr>
        <p:xfrm>
          <a:off x="1666240" y="508000"/>
          <a:ext cx="9412068" cy="489633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95037">
                  <a:extLst>
                    <a:ext uri="{9D8B030D-6E8A-4147-A177-3AD203B41FA5}">
                      <a16:colId xmlns:a16="http://schemas.microsoft.com/office/drawing/2014/main" val="3504569303"/>
                    </a:ext>
                  </a:extLst>
                </a:gridCol>
                <a:gridCol w="4553188">
                  <a:extLst>
                    <a:ext uri="{9D8B030D-6E8A-4147-A177-3AD203B41FA5}">
                      <a16:colId xmlns:a16="http://schemas.microsoft.com/office/drawing/2014/main" val="3131924372"/>
                    </a:ext>
                  </a:extLst>
                </a:gridCol>
                <a:gridCol w="2863843">
                  <a:extLst>
                    <a:ext uri="{9D8B030D-6E8A-4147-A177-3AD203B41FA5}">
                      <a16:colId xmlns:a16="http://schemas.microsoft.com/office/drawing/2014/main" val="2604930608"/>
                    </a:ext>
                  </a:extLst>
                </a:gridCol>
              </a:tblGrid>
              <a:tr h="586495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Thời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gian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 dung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Người phụ trách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561082"/>
                  </a:ext>
                </a:extLst>
              </a:tr>
              <a:tr h="1199681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40 –</a:t>
                      </a:r>
                    </a:p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di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chuyển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sang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phòng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lắp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đặt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GVCN giám sát; đơn vị thi công thực hiện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04543"/>
                  </a:ext>
                </a:extLst>
              </a:tr>
              <a:tr h="1910482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giờ 30 –</a:t>
                      </a:r>
                    </a:p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 giờ 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tổ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chia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loại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mục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đề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nhau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xếp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vào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ngăn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quy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lau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dọn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xếp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lại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vào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trí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phù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hợp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GVCN, ban cán sự và các thành viên trong lớp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639965"/>
                  </a:ext>
                </a:extLst>
              </a:tr>
              <a:tr h="1199681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 giờ 40 –</a:t>
                      </a:r>
                    </a:p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 giờ 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Chụp hình kỉ niệm và giới thiệu tủ sách; phổ biến nội quy tủ sách.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GVCN, ban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viên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lớp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12129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C92EB7-E888-A683-10E3-3256FE17DD44}"/>
              </a:ext>
            </a:extLst>
          </p:cNvPr>
          <p:cNvSpPr txBox="1"/>
          <p:nvPr/>
        </p:nvSpPr>
        <p:spPr>
          <a:xfrm>
            <a:off x="5949852" y="5624338"/>
            <a:ext cx="498856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881939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125</TotalTime>
  <Words>689</Words>
  <Application>Microsoft Office PowerPoint</Application>
  <PresentationFormat>Widescreen</PresentationFormat>
  <Paragraphs>52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等线</vt:lpstr>
      <vt:lpstr>Arial</vt:lpstr>
      <vt:lpstr>Calibri</vt:lpstr>
      <vt:lpstr>Cambria</vt:lpstr>
      <vt:lpstr>Times New Roman</vt:lpstr>
      <vt:lpstr>字魂105号-简雅黑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Mrs HAI ANH</cp:lastModifiedBy>
  <cp:revision>15</cp:revision>
  <dcterms:created xsi:type="dcterms:W3CDTF">2023-01-02T02:14:52Z</dcterms:created>
  <dcterms:modified xsi:type="dcterms:W3CDTF">2025-03-14T08:33:20Z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2023-01-02T03:01:27Z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bf4e5088-0425-40d4-b68f-c30b6d8ff408</vt:lpwstr>
  </property>
  <property fmtid="{D5CDD505-2E9C-101B-9397-08002B2CF9AE}" pid="8" name="MSIP_Label_defa4170-0d19-0005-0004-bc88714345d2_ContentBits">
    <vt:lpwstr>0</vt:lpwstr>
  </property>
</Properties>
</file>