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92" r:id="rId3"/>
    <p:sldId id="257" r:id="rId4"/>
    <p:sldId id="319" r:id="rId5"/>
    <p:sldId id="281" r:id="rId6"/>
    <p:sldId id="285" r:id="rId7"/>
    <p:sldId id="324" r:id="rId8"/>
    <p:sldId id="325" r:id="rId9"/>
    <p:sldId id="326" r:id="rId10"/>
    <p:sldId id="321" r:id="rId11"/>
    <p:sldId id="322" r:id="rId12"/>
    <p:sldId id="298" r:id="rId13"/>
    <p:sldId id="296" r:id="rId14"/>
    <p:sldId id="323" r:id="rId15"/>
    <p:sldId id="327" r:id="rId16"/>
    <p:sldId id="328" r:id="rId17"/>
    <p:sldId id="329" r:id="rId18"/>
    <p:sldId id="330" r:id="rId19"/>
    <p:sldId id="331" r:id="rId20"/>
    <p:sldId id="332" r:id="rId21"/>
    <p:sldId id="333" r:id="rId22"/>
    <p:sldId id="335" r:id="rId23"/>
    <p:sldId id="336" r:id="rId24"/>
    <p:sldId id="259"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66" d="100"/>
          <a:sy n="66" d="100"/>
        </p:scale>
        <p:origin x="711"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15/03/2025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21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472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8FFC8437-D77E-44BF-DA8B-272FAFD86C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5984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13097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3003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94568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10" name="Picture 9" descr="A round pink label with white text and a black background&#10;&#10;Description automatically generated">
            <a:extLst>
              <a:ext uri="{FF2B5EF4-FFF2-40B4-BE49-F238E27FC236}">
                <a16:creationId xmlns:a16="http://schemas.microsoft.com/office/drawing/2014/main" id="{2CD517CB-5AF8-FBFC-D5CA-737C56C7B9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48443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1018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5808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6FD92F1-7DE2-61AD-482D-47B51F3D35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4030301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339989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A5E1-E7FF-49F7-B45D-7678E69D1B71}" type="datetimeFigureOut">
              <a:rPr lang="zh-CN" altLang="en-US" smtClean="0"/>
              <a:t>2025/3/15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31FFEE08-C145-C7B9-1936-AC7F451AA0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2D032-0F30-4F89-761F-AC19449EC5DD}"/>
              </a:ext>
            </a:extLst>
          </p:cNvPr>
          <p:cNvPicPr>
            <a:picLocks noChangeAspect="1"/>
          </p:cNvPicPr>
          <p:nvPr/>
        </p:nvPicPr>
        <p:blipFill>
          <a:blip r:embed="rId4"/>
          <a:stretch>
            <a:fillRect/>
          </a:stretch>
        </p:blipFill>
        <p:spPr>
          <a:xfrm>
            <a:off x="4040402" y="1025558"/>
            <a:ext cx="5310076" cy="5169856"/>
          </a:xfrm>
          <a:prstGeom prst="rect">
            <a:avLst/>
          </a:prstGeom>
        </p:spPr>
      </p:pic>
      <p:grpSp>
        <p:nvGrpSpPr>
          <p:cNvPr id="15" name="Group 14">
            <a:extLst>
              <a:ext uri="{FF2B5EF4-FFF2-40B4-BE49-F238E27FC236}">
                <a16:creationId xmlns:a16="http://schemas.microsoft.com/office/drawing/2014/main" id="{6C00B3B7-18A9-575D-29BC-31559BB36217}"/>
              </a:ext>
            </a:extLst>
          </p:cNvPr>
          <p:cNvGrpSpPr/>
          <p:nvPr/>
        </p:nvGrpSpPr>
        <p:grpSpPr>
          <a:xfrm>
            <a:off x="888904" y="-1800430"/>
            <a:ext cx="12192000" cy="1938992"/>
            <a:chOff x="934624" y="-306910"/>
            <a:chExt cx="12192000" cy="1938992"/>
          </a:xfrm>
        </p:grpSpPr>
        <p:sp>
          <p:nvSpPr>
            <p:cNvPr id="3" name="TextBox 2">
              <a:extLst>
                <a:ext uri="{FF2B5EF4-FFF2-40B4-BE49-F238E27FC236}">
                  <a16:creationId xmlns:a16="http://schemas.microsoft.com/office/drawing/2014/main" id="{50304AE1-685B-FD5C-10FA-DA17DD850BB8}"/>
                </a:ext>
              </a:extLst>
            </p:cNvPr>
            <p:cNvSpPr txBox="1"/>
            <p:nvPr/>
          </p:nvSpPr>
          <p:spPr>
            <a:xfrm>
              <a:off x="934624" y="-306910"/>
              <a:ext cx="12192000" cy="1938992"/>
            </a:xfrm>
            <a:prstGeom prst="rect">
              <a:avLst/>
            </a:prstGeom>
            <a:noFill/>
          </p:spPr>
          <p:txBody>
            <a:bodyPr wrap="square" rtlCol="0">
              <a:spAutoFit/>
            </a:bodyPr>
            <a:lstStyle/>
            <a:p>
              <a:r>
                <a:rPr lang="en-US" sz="12000" dirty="0">
                  <a:ln w="190500">
                    <a:solidFill>
                      <a:schemeClr val="bg1"/>
                    </a:solidFill>
                  </a:ln>
                  <a:gradFill>
                    <a:gsLst>
                      <a:gs pos="44000">
                        <a:srgbClr val="FDA30D"/>
                      </a:gs>
                      <a:gs pos="60000">
                        <a:srgbClr val="035F96"/>
                      </a:gs>
                    </a:gsLst>
                    <a:lin ang="5400000" scaled="1"/>
                  </a:gradFill>
                  <a:effectLst>
                    <a:glow rad="25400">
                      <a:schemeClr val="accent5">
                        <a:satMod val="175000"/>
                      </a:schemeClr>
                    </a:glow>
                  </a:effectLst>
                  <a:latin typeface="SVN-Dumpling" panose="02000000000000000000" pitchFamily="50" charset="0"/>
                </a:rPr>
                <a:t>MÙA NƯỚC NỔI</a:t>
              </a:r>
            </a:p>
          </p:txBody>
        </p:sp>
        <p:sp>
          <p:nvSpPr>
            <p:cNvPr id="14" name="TextBox 13">
              <a:extLst>
                <a:ext uri="{FF2B5EF4-FFF2-40B4-BE49-F238E27FC236}">
                  <a16:creationId xmlns:a16="http://schemas.microsoft.com/office/drawing/2014/main" id="{773D7CB1-A6D1-01B9-FCC3-A3D319D79AB2}"/>
                </a:ext>
              </a:extLst>
            </p:cNvPr>
            <p:cNvSpPr txBox="1"/>
            <p:nvPr/>
          </p:nvSpPr>
          <p:spPr>
            <a:xfrm>
              <a:off x="934624" y="-306910"/>
              <a:ext cx="12192000" cy="1938992"/>
            </a:xfrm>
            <a:prstGeom prst="rect">
              <a:avLst/>
            </a:prstGeom>
            <a:noFill/>
          </p:spPr>
          <p:txBody>
            <a:bodyPr wrap="square" rtlCol="0">
              <a:spAutoFit/>
            </a:bodyPr>
            <a:lstStyle/>
            <a:p>
              <a:r>
                <a:rPr lang="en-US" sz="12000" dirty="0">
                  <a:gradFill>
                    <a:gsLst>
                      <a:gs pos="49000">
                        <a:srgbClr val="FDA30D"/>
                      </a:gs>
                      <a:gs pos="60000">
                        <a:srgbClr val="035F96"/>
                      </a:gs>
                    </a:gsLst>
                    <a:lin ang="5400000" scaled="1"/>
                  </a:gradFill>
                  <a:latin typeface="SVN-Dumpling" panose="02000000000000000000" pitchFamily="50" charset="0"/>
                </a:rPr>
                <a:t>MÙA NƯỚC NỔI</a:t>
              </a:r>
            </a:p>
          </p:txBody>
        </p:sp>
      </p:grpSp>
      <p:pic>
        <p:nvPicPr>
          <p:cNvPr id="18" name="Picture 17" descr="A picture containing text, box&#10;&#10;Description automatically generated">
            <a:extLst>
              <a:ext uri="{FF2B5EF4-FFF2-40B4-BE49-F238E27FC236}">
                <a16:creationId xmlns:a16="http://schemas.microsoft.com/office/drawing/2014/main" id="{995BB178-095F-FE3C-6738-CA58FDF0568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0" y="2687631"/>
            <a:ext cx="6366251" cy="4501662"/>
          </a:xfrm>
          <a:prstGeom prst="rect">
            <a:avLst/>
          </a:prstGeom>
        </p:spPr>
      </p:pic>
    </p:spTree>
    <p:extLst>
      <p:ext uri="{BB962C8B-B14F-4D97-AF65-F5344CB8AC3E}">
        <p14:creationId xmlns:p14="http://schemas.microsoft.com/office/powerpoint/2010/main" val="1132627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214005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Picture 20">
            <a:extLst>
              <a:ext uri="{FF2B5EF4-FFF2-40B4-BE49-F238E27FC236}">
                <a16:creationId xmlns:a16="http://schemas.microsoft.com/office/drawing/2014/main" id="{5BB5EA1B-13D8-B1ED-9E75-DA1A702C8865}"/>
              </a:ext>
            </a:extLst>
          </p:cNvPr>
          <p:cNvPicPr>
            <a:picLocks noChangeAspect="1"/>
          </p:cNvPicPr>
          <p:nvPr/>
        </p:nvPicPr>
        <p:blipFill>
          <a:blip r:embed="rId5"/>
          <a:stretch>
            <a:fillRect/>
          </a:stretch>
        </p:blipFill>
        <p:spPr>
          <a:xfrm>
            <a:off x="894375" y="757097"/>
            <a:ext cx="10708939" cy="6858000"/>
          </a:xfrm>
          <a:prstGeom prst="rect">
            <a:avLst/>
          </a:prstGeom>
        </p:spPr>
      </p:pic>
    </p:spTree>
    <p:controls>
      <mc:AlternateContent xmlns:mc="http://schemas.openxmlformats.org/markup-compatibility/2006">
        <mc:Choice xmlns:v="urn:schemas-microsoft-com:vml" Requires="v">
          <p:control name="TextBox1" r:id="rId1" imgW="3786120" imgH="1481040"/>
        </mc:Choice>
        <mc:Fallback>
          <p:control name="TextBox1" r:id="rId1" imgW="3786120" imgH="1481040">
            <p:pic>
              <p:nvPicPr>
                <p:cNvPr id="2" name="TextBox1"/>
                <p:cNvPicPr>
                  <a:picLocks/>
                </p:cNvPicPr>
                <p:nvPr/>
              </p:nvPicPr>
              <p:blipFill>
                <a:blip r:embed="rId6"/>
                <a:srcRect/>
                <a:stretch>
                  <a:fillRect/>
                </a:stretch>
              </p:blipFill>
              <p:spPr bwMode="auto">
                <a:xfrm>
                  <a:off x="4098925" y="3860800"/>
                  <a:ext cx="3787775" cy="14795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75364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1664369"/>
            <a:ext cx="6632608" cy="1015663"/>
          </a:xfrm>
          <a:prstGeom prst="rect">
            <a:avLst/>
          </a:prstGeom>
          <a:noFill/>
        </p:spPr>
        <p:txBody>
          <a:bodyPr wrap="square" rtlCol="0">
            <a:spAutoFit/>
          </a:bodyPr>
          <a:lstStyle/>
          <a:p>
            <a:r>
              <a:rPr lang="en-US" sz="6000" b="1" dirty="0">
                <a:solidFill>
                  <a:srgbClr val="FF0066"/>
                </a:solidFill>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rPr>
              <a:t>   </a:t>
            </a:r>
            <a:r>
              <a:rPr lang="vi-VN" sz="4400" dirty="0">
                <a:solidFill>
                  <a:srgbClr val="FF0066"/>
                </a:solidFill>
              </a:rPr>
              <a:t>Qua cảm nhận của bạn nhỏ, đường về quê thú vị qua các chi tiết: bông súng trên mặt nước như thả lồng đèn, sáng bồng bềnh; cá lòng tong dẫn đường.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96571" y="303155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66"/>
                </a:solidFill>
                <a:latin typeface="Calibri" panose="020F0502020204030204"/>
              </a:rPr>
              <a:t>Những nét đẹp riêng của vùng Đồng Tháp Mười được miêu tả trong bài thơ:</a:t>
            </a:r>
          </a:p>
          <a:p>
            <a:pPr lvl="0" algn="just">
              <a:defRPr/>
            </a:pPr>
            <a:r>
              <a:rPr lang="vi-VN" sz="3200" b="1" dirty="0">
                <a:solidFill>
                  <a:srgbClr val="FF0066"/>
                </a:solidFill>
                <a:latin typeface="Calibri" panose="020F0502020204030204"/>
              </a:rPr>
              <a:t>– Về cảnh vật thiên nhiên: </a:t>
            </a:r>
            <a:r>
              <a:rPr lang="vi-VN" sz="3200" dirty="0">
                <a:solidFill>
                  <a:srgbClr val="FF0066"/>
                </a:solidFill>
                <a:latin typeface="Calibri" panose="020F0502020204030204"/>
              </a:rPr>
              <a:t>đường quê, sào vít cong; xuồng lướt như tên bắn; thuyền đuôi tôm chở lúa rẽ sóng; búp sen hồng từ đầu thu tới cuối hạ; cầu trăm đốt tre.</a:t>
            </a:r>
          </a:p>
          <a:p>
            <a:pPr lvl="0" algn="just">
              <a:defRPr/>
            </a:pPr>
            <a:r>
              <a:rPr lang="vi-VN" sz="3200" b="1" dirty="0">
                <a:solidFill>
                  <a:srgbClr val="FF0066"/>
                </a:solidFill>
                <a:latin typeface="Calibri" panose="020F0502020204030204"/>
              </a:rPr>
              <a:t>– Về cuộc sống con người: </a:t>
            </a:r>
            <a:r>
              <a:rPr lang="vi-VN" sz="3200" dirty="0">
                <a:solidFill>
                  <a:srgbClr val="FF0066"/>
                </a:solidFill>
                <a:latin typeface="Calibri" panose="020F0502020204030204"/>
              </a:rPr>
              <a:t>ông như bụt, hiền lành.</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1316"/>
            <a:ext cx="11951878" cy="2916436"/>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77427"/>
              <a:ext cx="11924101" cy="1745857"/>
              <a:chOff x="1093117" y="740409"/>
              <a:chExt cx="8951120" cy="174585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53582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mbria" panose="02040503050406030204" pitchFamily="18" charset="0"/>
                    <a:ea typeface="Cambria" panose="02040503050406030204" pitchFamily="18" charset="0"/>
                  </a:rPr>
                  <a:t>2.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cuộc sống con người</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FF0066"/>
                </a:solidFill>
                <a:latin typeface="Calibri" panose="020F0502020204030204"/>
              </a:rPr>
              <a:t>Những từ ngữ trong bài thơ gợi tả nhịp sống ở Đồng Tháp Mười rất sôi động, náo nức: </a:t>
            </a:r>
            <a:r>
              <a:rPr lang="vi-VN" sz="4400" b="1" i="1" dirty="0">
                <a:solidFill>
                  <a:srgbClr val="FF0066"/>
                </a:solidFill>
                <a:latin typeface="Calibri" panose="020F0502020204030204"/>
              </a:rPr>
              <a:t>lướt như tên bắn; giật mình; chém cặp sừng; xình xịch; rẽ sóng; nước lớn; nghiêng ngả.</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4263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latin typeface="Calibri" panose="020F0502020204030204"/>
              </a:rPr>
              <a:t>   </a:t>
            </a:r>
            <a:r>
              <a:rPr lang="vi-VN" sz="4400" dirty="0">
                <a:solidFill>
                  <a:srgbClr val="FF0066"/>
                </a:solidFill>
                <a:latin typeface="Calibri" panose="020F0502020204030204"/>
              </a:rPr>
              <a:t>Ở khổ thơ cuối, bạn nhỏ muốn nói về quê hương mình: quê hương đẹp và chất phác với những nét đẹp thôn quê: </a:t>
            </a:r>
            <a:r>
              <a:rPr lang="vi-VN" sz="4400" b="1" i="1" dirty="0">
                <a:solidFill>
                  <a:srgbClr val="FF0066"/>
                </a:solidFill>
                <a:latin typeface="Calibri" panose="020F0502020204030204"/>
              </a:rPr>
              <a:t>cầu tre, đường quê; bạn nhỏ yêu con người, yêu quê hương mình, nhìn quê hương như những gì nhẹ nhàng, hiền lành và tốt đẹp nhất.</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755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dirty="0">
                <a:solidFill>
                  <a:srgbClr val="FF0066"/>
                </a:solidFill>
                <a:latin typeface="Calibri" panose="020F0502020204030204"/>
              </a:rPr>
              <a:t>Những chi tiết, hình ảnh ở miền quê này gợi nhớ những câu chuyện cổ tích quen thuộc: </a:t>
            </a:r>
            <a:r>
              <a:rPr lang="vi-VN" sz="4800" b="1" dirty="0">
                <a:solidFill>
                  <a:srgbClr val="FF0066"/>
                </a:solidFill>
                <a:latin typeface="Calibri" panose="020F0502020204030204"/>
              </a:rPr>
              <a:t>cá bơi như chạy; cầu trăm đốt tre; ông đứng như bụt.</a:t>
            </a:r>
            <a:endParaRPr kumimoji="0" lang="vi-VN" sz="48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a:t>
            </a:r>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thả lồng đèn</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xuồng lướt</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chở lúa vàng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60286" y="2981308"/>
            <a:ext cx="5519554" cy="2800767"/>
          </a:xfrm>
          <a:prstGeom prst="rect">
            <a:avLst/>
          </a:prstGeom>
          <a:noFill/>
        </p:spPr>
        <p:txBody>
          <a:bodyPr wrap="square" rtlCol="0">
            <a:spAutoFit/>
          </a:bodyPr>
          <a:lstStyle/>
          <a:p>
            <a:pPr marL="0" marR="0" algn="just">
              <a:spcBef>
                <a:spcPts val="0"/>
              </a:spcBef>
              <a:spcAft>
                <a:spcPts val="0"/>
              </a:spcAft>
            </a:pPr>
            <a:r>
              <a:rPr lang="vi-VN" sz="4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AD5-DD33-1DC5-8AFD-2BE96143D8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ECA82-A5E7-E4FE-3DD4-746F55D3617E}"/>
              </a:ext>
            </a:extLst>
          </p:cNvPr>
          <p:cNvSpPr>
            <a:spLocks noGrp="1"/>
          </p:cNvSpPr>
          <p:nvPr>
            <p:ph idx="1"/>
          </p:nvPr>
        </p:nvSpPr>
        <p:spPr/>
        <p:txBody>
          <a:bodyPr/>
          <a:lstStyle/>
          <a:p>
            <a:endParaRPr lang="en-US"/>
          </a:p>
        </p:txBody>
      </p:sp>
      <p:pic>
        <p:nvPicPr>
          <p:cNvPr id="1026"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50126" y="2788268"/>
            <a:ext cx="5519554"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847</Words>
  <Application>Microsoft Office PowerPoint</Application>
  <PresentationFormat>Widescreen</PresentationFormat>
  <Paragraphs>80</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等线</vt:lpstr>
      <vt:lpstr>Aptos</vt:lpstr>
      <vt:lpstr>Arial</vt:lpstr>
      <vt:lpstr>Calibri</vt:lpstr>
      <vt:lpstr>Calibri Light</vt:lpstr>
      <vt:lpstr>Cambria</vt:lpstr>
      <vt:lpstr>SVN-Dumpling</vt:lpstr>
      <vt:lpstr>Times New Roman</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Mrs HAI ANH</cp:lastModifiedBy>
  <cp:revision>46</cp:revision>
  <dcterms:created xsi:type="dcterms:W3CDTF">2022-12-28T10:56:39Z</dcterms:created>
  <dcterms:modified xsi:type="dcterms:W3CDTF">2025-03-15T12:32:38Z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