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118"/>
    <a:srgbClr val="D37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3AC4A-125C-157B-3F4F-98205C3B2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317EA-6233-E593-6DA1-8C62A798D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4F1DE-EF95-47B2-0E3F-C44282FA2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6BE2D-9163-BE78-628E-52BC55D82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56528-E45E-20E8-7957-78EBB7D5E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35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067B4-E9BF-DBBA-C668-A57ED8659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B68221-CA93-C72F-D9BA-73517E4C6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DB117-464A-3EBB-469A-88D62F802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C5BE3-DC8B-6AD7-B9DB-F4E67CAA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06DC-1B56-4352-732B-C4CDEB527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94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30F0AA-0C23-95F1-2EAE-293C88AF6B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A28CA4-DF34-ABA3-030B-AF516AE1A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175A9-80B1-B39F-D788-D21EC4342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CD605-305B-BB7F-AB20-674DBFF2A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CC883-0492-671C-33BE-232777F85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90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35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17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18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5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32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80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6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04ADD-92B2-1FA7-506C-86A636B21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8A43B-BD4D-3B5A-4092-69D140218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C5AF-5FDF-19B0-EC3B-AD6CD5DEE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8A14A-3801-5AEA-F13B-334F036A3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FB29A-FCBF-C531-C8E7-1D9B94D3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36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18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59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09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2DF07-C113-448C-A7E8-6B0F21891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8F8AF-32A0-1BC4-136F-A6291743B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B4A38-CD81-36B5-7849-62E66D02F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DBDB5-E035-F26F-80BD-197DEEF8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0B68C-9A28-52E7-77B1-F8B65B120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05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7BD24-49A4-93C1-39D3-2B76A9DBC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DDC57-7713-0ED0-2FC3-80C095EC6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93384-9A2F-4B2B-BFD0-BDCD99CEB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569CE-D14C-F644-2D98-7DB740820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CFB00-3BBA-DC4A-43FF-FF89E134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BEB47-7064-37B9-F8D6-C3BB55F58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55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E37D-ACCB-E5ED-449F-1923FFE6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A7496-4C77-BD1D-EBD1-DA828546C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D0521-2266-ABF6-4FB5-D0FB8B0FA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16CF51-9C00-6129-D216-B8C0CA243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00CF8F-09DD-292D-AB8F-5DB60FE43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F21DA-ABF0-35E4-B66C-C2A7BB381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D67E3F-F83B-AEA3-60A8-1FFD3C4E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5D50F6-BD3F-116E-B0DA-D2CA9608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33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8DB1-2A2E-3F91-4ED9-2445D5E32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FF4225-447F-B110-FC93-9D952A3CE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B754B-F26C-BAF4-EF55-21EE0A776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4864D-345D-01A1-DF13-40A6B30E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46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0BBB75-45E1-DB74-8DE6-6A8A5F1FE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004AA6-D0B1-177D-F267-27B97D0D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0B03F-EAC4-BE1B-B99D-A9E18B591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10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5F009-446D-0682-3CD8-F4A01E63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1C0C7-853E-D4D3-5099-B38730984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A5CA4-606B-7157-5708-DA7EB8B9B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31D9F2-A717-7DDC-A0A5-857EB832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5C1F6-7069-6C68-FCC2-C3ED2DEDD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3DB4A-5D00-E515-9FFE-F78AC706D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79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8FEF8-7447-E022-731E-0E1F06B7D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863D86-44D1-5B7F-5DCD-50D7DE73E9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D0166-36E6-7325-BB89-944703414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B624A-4839-FF53-ACA2-B17E4303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D8136-E353-4B56-7E1F-79538460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6464C-EB64-B958-2DAA-AF34B204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09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1020EE-EF10-5869-E44B-4E70F575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9A467-04FC-A0B0-9EB4-C221B4F59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E3FCD-419B-040B-E103-3F7891EF0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1778D-08F2-425C-89EE-3B6393DEBC44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97058-9B6A-840B-E891-3CC4E85040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C214A-DEFA-C537-5121-32BC6FD8A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AA8BAD9-9403-A5B1-563B-CACB82D1AEF7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F50CEBEE-905D-0912-F004-8ADBD1019F2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8D57FA66-091F-DA67-1313-88DA65914E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0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F28A1141-B401-39CD-C52E-031C811CF17B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E46AB013-92EF-B06E-05CB-27BFBCB8C8B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32B56554-6D89-62AA-8BAF-350A63C497C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21" Type="http://schemas.openxmlformats.org/officeDocument/2006/relationships/image" Target="../media/image21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2.svg"/><Relationship Id="rId7" Type="http://schemas.openxmlformats.org/officeDocument/2006/relationships/image" Target="../media/image26.svg"/><Relationship Id="rId12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53.svg"/><Relationship Id="rId5" Type="http://schemas.openxmlformats.org/officeDocument/2006/relationships/image" Target="../media/image24.svg"/><Relationship Id="rId10" Type="http://schemas.openxmlformats.org/officeDocument/2006/relationships/image" Target="../media/image52.png"/><Relationship Id="rId4" Type="http://schemas.openxmlformats.org/officeDocument/2006/relationships/image" Target="../media/image23.png"/><Relationship Id="rId9" Type="http://schemas.openxmlformats.org/officeDocument/2006/relationships/image" Target="../media/image4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2.svg"/><Relationship Id="rId7" Type="http://schemas.openxmlformats.org/officeDocument/2006/relationships/image" Target="../media/image26.svg"/><Relationship Id="rId12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53.svg"/><Relationship Id="rId5" Type="http://schemas.openxmlformats.org/officeDocument/2006/relationships/image" Target="../media/image24.svg"/><Relationship Id="rId10" Type="http://schemas.openxmlformats.org/officeDocument/2006/relationships/image" Target="../media/image52.png"/><Relationship Id="rId4" Type="http://schemas.openxmlformats.org/officeDocument/2006/relationships/image" Target="../media/image23.png"/><Relationship Id="rId9" Type="http://schemas.openxmlformats.org/officeDocument/2006/relationships/image" Target="../media/image4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2.svg"/><Relationship Id="rId7" Type="http://schemas.openxmlformats.org/officeDocument/2006/relationships/image" Target="../media/image26.svg"/><Relationship Id="rId12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53.svg"/><Relationship Id="rId5" Type="http://schemas.openxmlformats.org/officeDocument/2006/relationships/image" Target="../media/image24.svg"/><Relationship Id="rId10" Type="http://schemas.openxmlformats.org/officeDocument/2006/relationships/image" Target="../media/image52.png"/><Relationship Id="rId4" Type="http://schemas.openxmlformats.org/officeDocument/2006/relationships/image" Target="../media/image23.png"/><Relationship Id="rId9" Type="http://schemas.openxmlformats.org/officeDocument/2006/relationships/image" Target="../media/image4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2.svg"/><Relationship Id="rId7" Type="http://schemas.openxmlformats.org/officeDocument/2006/relationships/image" Target="../media/image26.svg"/><Relationship Id="rId12" Type="http://schemas.openxmlformats.org/officeDocument/2006/relationships/image" Target="../media/image17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16.png"/><Relationship Id="rId5" Type="http://schemas.openxmlformats.org/officeDocument/2006/relationships/image" Target="../media/image24.svg"/><Relationship Id="rId10" Type="http://schemas.openxmlformats.org/officeDocument/2006/relationships/image" Target="../media/image54.png"/><Relationship Id="rId4" Type="http://schemas.openxmlformats.org/officeDocument/2006/relationships/image" Target="../media/image23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2.svg"/><Relationship Id="rId7" Type="http://schemas.openxmlformats.org/officeDocument/2006/relationships/image" Target="../media/image2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2.svg"/><Relationship Id="rId7" Type="http://schemas.openxmlformats.org/officeDocument/2006/relationships/image" Target="../media/image2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2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2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42.svg"/><Relationship Id="rId7" Type="http://schemas.openxmlformats.org/officeDocument/2006/relationships/image" Target="../media/image2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50.svg"/><Relationship Id="rId4" Type="http://schemas.openxmlformats.org/officeDocument/2006/relationships/image" Target="../media/image23.png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2.svg"/><Relationship Id="rId7" Type="http://schemas.openxmlformats.org/officeDocument/2006/relationships/image" Target="../media/image2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5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2.svg"/><Relationship Id="rId7" Type="http://schemas.openxmlformats.org/officeDocument/2006/relationships/image" Target="../media/image2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53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2.svg"/><Relationship Id="rId7" Type="http://schemas.openxmlformats.org/officeDocument/2006/relationships/image" Target="../media/image2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53.svg"/><Relationship Id="rId4" Type="http://schemas.openxmlformats.org/officeDocument/2006/relationships/image" Target="../media/image23.png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9.svg"/><Relationship Id="rId7" Type="http://schemas.openxmlformats.org/officeDocument/2006/relationships/image" Target="../media/image61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5" Type="http://schemas.openxmlformats.org/officeDocument/2006/relationships/image" Target="../media/image7.svg"/><Relationship Id="rId10" Type="http://schemas.openxmlformats.org/officeDocument/2006/relationships/image" Target="../media/image64.png"/><Relationship Id="rId4" Type="http://schemas.openxmlformats.org/officeDocument/2006/relationships/image" Target="../media/image6.png"/><Relationship Id="rId9" Type="http://schemas.openxmlformats.org/officeDocument/2006/relationships/image" Target="../media/image6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svg"/><Relationship Id="rId18" Type="http://schemas.openxmlformats.org/officeDocument/2006/relationships/image" Target="../media/image38.png"/><Relationship Id="rId3" Type="http://schemas.openxmlformats.org/officeDocument/2006/relationships/image" Target="../media/image5.svg"/><Relationship Id="rId7" Type="http://schemas.openxmlformats.org/officeDocument/2006/relationships/image" Target="../media/image26.svg"/><Relationship Id="rId12" Type="http://schemas.openxmlformats.org/officeDocument/2006/relationships/image" Target="../media/image34.png"/><Relationship Id="rId17" Type="http://schemas.openxmlformats.org/officeDocument/2006/relationships/image" Target="../media/image37.svg"/><Relationship Id="rId2" Type="http://schemas.openxmlformats.org/officeDocument/2006/relationships/image" Target="../media/image4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28.svg"/><Relationship Id="rId5" Type="http://schemas.openxmlformats.org/officeDocument/2006/relationships/image" Target="../media/image7.svg"/><Relationship Id="rId15" Type="http://schemas.openxmlformats.org/officeDocument/2006/relationships/image" Target="../media/image11.svg"/><Relationship Id="rId10" Type="http://schemas.openxmlformats.org/officeDocument/2006/relationships/image" Target="../media/image27.png"/><Relationship Id="rId19" Type="http://schemas.openxmlformats.org/officeDocument/2006/relationships/image" Target="../media/image39.png"/><Relationship Id="rId4" Type="http://schemas.openxmlformats.org/officeDocument/2006/relationships/image" Target="../media/image6.png"/><Relationship Id="rId9" Type="http://schemas.openxmlformats.org/officeDocument/2006/relationships/image" Target="../media/image33.sv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svg"/><Relationship Id="rId18" Type="http://schemas.openxmlformats.org/officeDocument/2006/relationships/image" Target="../media/image38.png"/><Relationship Id="rId3" Type="http://schemas.openxmlformats.org/officeDocument/2006/relationships/image" Target="../media/image5.svg"/><Relationship Id="rId7" Type="http://schemas.openxmlformats.org/officeDocument/2006/relationships/image" Target="../media/image26.svg"/><Relationship Id="rId12" Type="http://schemas.openxmlformats.org/officeDocument/2006/relationships/image" Target="../media/image34.png"/><Relationship Id="rId17" Type="http://schemas.openxmlformats.org/officeDocument/2006/relationships/image" Target="../media/image37.svg"/><Relationship Id="rId2" Type="http://schemas.openxmlformats.org/officeDocument/2006/relationships/image" Target="../media/image4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28.svg"/><Relationship Id="rId5" Type="http://schemas.openxmlformats.org/officeDocument/2006/relationships/image" Target="../media/image7.svg"/><Relationship Id="rId15" Type="http://schemas.openxmlformats.org/officeDocument/2006/relationships/image" Target="../media/image11.svg"/><Relationship Id="rId10" Type="http://schemas.openxmlformats.org/officeDocument/2006/relationships/image" Target="../media/image27.png"/><Relationship Id="rId19" Type="http://schemas.openxmlformats.org/officeDocument/2006/relationships/image" Target="../media/image40.png"/><Relationship Id="rId4" Type="http://schemas.openxmlformats.org/officeDocument/2006/relationships/image" Target="../media/image6.png"/><Relationship Id="rId9" Type="http://schemas.openxmlformats.org/officeDocument/2006/relationships/image" Target="../media/image33.sv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2.svg"/><Relationship Id="rId7" Type="http://schemas.openxmlformats.org/officeDocument/2006/relationships/image" Target="../media/image2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46.png"/><Relationship Id="rId5" Type="http://schemas.openxmlformats.org/officeDocument/2006/relationships/image" Target="../media/image24.svg"/><Relationship Id="rId10" Type="http://schemas.openxmlformats.org/officeDocument/2006/relationships/image" Target="../media/image45.png"/><Relationship Id="rId4" Type="http://schemas.openxmlformats.org/officeDocument/2006/relationships/image" Target="../media/image23.png"/><Relationship Id="rId9" Type="http://schemas.openxmlformats.org/officeDocument/2006/relationships/image" Target="../media/image4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svg"/><Relationship Id="rId7" Type="http://schemas.openxmlformats.org/officeDocument/2006/relationships/image" Target="../media/image2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4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2.svg"/><Relationship Id="rId7" Type="http://schemas.openxmlformats.org/officeDocument/2006/relationships/image" Target="../media/image2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51.png"/><Relationship Id="rId4" Type="http://schemas.openxmlformats.org/officeDocument/2006/relationships/image" Target="../media/image23.png"/><Relationship Id="rId9" Type="http://schemas.openxmlformats.org/officeDocument/2006/relationships/image" Target="../media/image5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2.svg"/><Relationship Id="rId7" Type="http://schemas.openxmlformats.org/officeDocument/2006/relationships/image" Target="../media/image26.svg"/><Relationship Id="rId12" Type="http://schemas.openxmlformats.org/officeDocument/2006/relationships/image" Target="../media/image53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52.png"/><Relationship Id="rId5" Type="http://schemas.openxmlformats.org/officeDocument/2006/relationships/image" Target="../media/image24.svg"/><Relationship Id="rId10" Type="http://schemas.openxmlformats.org/officeDocument/2006/relationships/image" Target="../media/image45.png"/><Relationship Id="rId4" Type="http://schemas.openxmlformats.org/officeDocument/2006/relationships/image" Target="../media/image23.png"/><Relationship Id="rId9" Type="http://schemas.openxmlformats.org/officeDocument/2006/relationships/image" Target="../media/image4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2.svg"/><Relationship Id="rId7" Type="http://schemas.openxmlformats.org/officeDocument/2006/relationships/image" Target="../media/image26.svg"/><Relationship Id="rId12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53.svg"/><Relationship Id="rId5" Type="http://schemas.openxmlformats.org/officeDocument/2006/relationships/image" Target="../media/image24.svg"/><Relationship Id="rId10" Type="http://schemas.openxmlformats.org/officeDocument/2006/relationships/image" Target="../media/image52.png"/><Relationship Id="rId4" Type="http://schemas.openxmlformats.org/officeDocument/2006/relationships/image" Target="../media/image23.png"/><Relationship Id="rId9" Type="http://schemas.openxmlformats.org/officeDocument/2006/relationships/image" Target="../media/image4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6924341" y="-3725309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5" y="0"/>
                </a:lnTo>
                <a:lnTo>
                  <a:pt x="11892515" y="12248845"/>
                </a:lnTo>
                <a:lnTo>
                  <a:pt x="0" y="12248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7833832" y="4026712"/>
            <a:ext cx="6541897" cy="6737909"/>
          </a:xfrm>
          <a:custGeom>
            <a:avLst/>
            <a:gdLst/>
            <a:ahLst/>
            <a:cxnLst/>
            <a:rect l="l" t="t" r="r" b="b"/>
            <a:pathLst>
              <a:path w="9812845" h="10106863">
                <a:moveTo>
                  <a:pt x="0" y="0"/>
                </a:moveTo>
                <a:lnTo>
                  <a:pt x="9812846" y="0"/>
                </a:lnTo>
                <a:lnTo>
                  <a:pt x="9812846" y="10106864"/>
                </a:lnTo>
                <a:lnTo>
                  <a:pt x="0" y="10106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451084">
            <a:off x="-1844953" y="-2532394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2"/>
                </a:lnTo>
                <a:lnTo>
                  <a:pt x="0" y="78678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741320">
            <a:off x="2197728" y="393709"/>
            <a:ext cx="1423342" cy="1412991"/>
          </a:xfrm>
          <a:custGeom>
            <a:avLst/>
            <a:gdLst/>
            <a:ahLst/>
            <a:cxnLst/>
            <a:rect l="l" t="t" r="r" b="b"/>
            <a:pathLst>
              <a:path w="2135013" h="2119486">
                <a:moveTo>
                  <a:pt x="0" y="0"/>
                </a:moveTo>
                <a:lnTo>
                  <a:pt x="2135014" y="0"/>
                </a:lnTo>
                <a:lnTo>
                  <a:pt x="2135014" y="2119486"/>
                </a:lnTo>
                <a:lnTo>
                  <a:pt x="0" y="21194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9480660" y="1787987"/>
            <a:ext cx="2226057" cy="3155492"/>
          </a:xfrm>
          <a:custGeom>
            <a:avLst/>
            <a:gdLst/>
            <a:ahLst/>
            <a:cxnLst/>
            <a:rect l="l" t="t" r="r" b="b"/>
            <a:pathLst>
              <a:path w="3339085" h="4733238">
                <a:moveTo>
                  <a:pt x="3339085" y="0"/>
                </a:moveTo>
                <a:lnTo>
                  <a:pt x="0" y="0"/>
                </a:lnTo>
                <a:lnTo>
                  <a:pt x="0" y="4733239"/>
                </a:lnTo>
                <a:lnTo>
                  <a:pt x="3339085" y="4733239"/>
                </a:lnTo>
                <a:lnTo>
                  <a:pt x="333908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077749" y="2651160"/>
            <a:ext cx="2288203" cy="3495865"/>
          </a:xfrm>
          <a:custGeom>
            <a:avLst/>
            <a:gdLst/>
            <a:ahLst/>
            <a:cxnLst/>
            <a:rect l="l" t="t" r="r" b="b"/>
            <a:pathLst>
              <a:path w="3432304" h="5243798">
                <a:moveTo>
                  <a:pt x="0" y="0"/>
                </a:moveTo>
                <a:lnTo>
                  <a:pt x="3432305" y="0"/>
                </a:lnTo>
                <a:lnTo>
                  <a:pt x="3432305" y="5243798"/>
                </a:lnTo>
                <a:lnTo>
                  <a:pt x="0" y="52437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84759" flipH="1">
            <a:off x="2426947" y="5274768"/>
            <a:ext cx="1900351" cy="1520281"/>
          </a:xfrm>
          <a:custGeom>
            <a:avLst/>
            <a:gdLst/>
            <a:ahLst/>
            <a:cxnLst/>
            <a:rect l="l" t="t" r="r" b="b"/>
            <a:pathLst>
              <a:path w="2850527" h="2280421">
                <a:moveTo>
                  <a:pt x="2850527" y="0"/>
                </a:moveTo>
                <a:lnTo>
                  <a:pt x="0" y="0"/>
                </a:lnTo>
                <a:lnTo>
                  <a:pt x="0" y="2280421"/>
                </a:lnTo>
                <a:lnTo>
                  <a:pt x="2850527" y="2280421"/>
                </a:lnTo>
                <a:lnTo>
                  <a:pt x="285052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473" y="4532187"/>
            <a:ext cx="2489739" cy="2299615"/>
          </a:xfrm>
          <a:custGeom>
            <a:avLst/>
            <a:gdLst/>
            <a:ahLst/>
            <a:cxnLst/>
            <a:rect l="l" t="t" r="r" b="b"/>
            <a:pathLst>
              <a:path w="3926593" h="4016975">
                <a:moveTo>
                  <a:pt x="0" y="0"/>
                </a:moveTo>
                <a:lnTo>
                  <a:pt x="3926593" y="0"/>
                </a:lnTo>
                <a:lnTo>
                  <a:pt x="3926593" y="4016975"/>
                </a:lnTo>
                <a:lnTo>
                  <a:pt x="0" y="401697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050E65-AD32-6A99-45AB-6ED03D24AF5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" y="189599"/>
            <a:ext cx="1491739" cy="14917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AAF5B9-4BEF-25A6-D7A2-54787BE4315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79125" y="-5511"/>
            <a:ext cx="4090771" cy="19265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AB6735-A33D-6B57-1CE3-9067D2C23C2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8935" y="1387240"/>
            <a:ext cx="8699746" cy="39139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5AEC7F-D13D-A20B-9183-462F3F1C927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07836" y="4409765"/>
            <a:ext cx="3828620" cy="1603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C698A1-B47D-8BD7-39B0-C4DC1A1DA96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68" y="4806012"/>
            <a:ext cx="2058260" cy="2122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32234" y="707323"/>
            <a:ext cx="974751" cy="974751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8BF2DD-D359-B941-B61D-6885FC157619}"/>
              </a:ext>
            </a:extLst>
          </p:cNvPr>
          <p:cNvGrpSpPr/>
          <p:nvPr/>
        </p:nvGrpSpPr>
        <p:grpSpPr>
          <a:xfrm>
            <a:off x="685800" y="2083798"/>
            <a:ext cx="6297625" cy="2343824"/>
            <a:chOff x="685800" y="2083797"/>
            <a:chExt cx="6297625" cy="2959883"/>
          </a:xfrm>
        </p:grpSpPr>
        <p:sp>
          <p:nvSpPr>
            <p:cNvPr id="6" name="Freeform 6"/>
            <p:cNvSpPr/>
            <p:nvPr/>
          </p:nvSpPr>
          <p:spPr>
            <a:xfrm>
              <a:off x="685800" y="2083797"/>
              <a:ext cx="6297625" cy="2959883"/>
            </a:xfrm>
            <a:custGeom>
              <a:avLst/>
              <a:gdLst/>
              <a:ahLst/>
              <a:cxnLst/>
              <a:rect l="l" t="t" r="r" b="b"/>
              <a:pathLst>
                <a:path w="9446437" h="4439825">
                  <a:moveTo>
                    <a:pt x="0" y="0"/>
                  </a:moveTo>
                  <a:lnTo>
                    <a:pt x="9446437" y="0"/>
                  </a:lnTo>
                  <a:lnTo>
                    <a:pt x="9446437" y="4439825"/>
                  </a:lnTo>
                  <a:lnTo>
                    <a:pt x="0" y="4439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855213" y="2684724"/>
              <a:ext cx="5766432" cy="14773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/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bạn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nhỏ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có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thể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mua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sách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,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vở</a:t>
              </a:r>
              <a:endParaRPr lang="en-US" sz="4800" dirty="0">
                <a:solidFill>
                  <a:srgbClr val="111111"/>
                </a:solidFill>
                <a:latin typeface="Cambria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7101191" y="1682074"/>
            <a:ext cx="4158575" cy="4328809"/>
          </a:xfrm>
          <a:custGeom>
            <a:avLst/>
            <a:gdLst/>
            <a:ahLst/>
            <a:cxnLst/>
            <a:rect l="l" t="t" r="r" b="b"/>
            <a:pathLst>
              <a:path w="6237862" h="6493213">
                <a:moveTo>
                  <a:pt x="0" y="0"/>
                </a:moveTo>
                <a:lnTo>
                  <a:pt x="6237862" y="0"/>
                </a:lnTo>
                <a:lnTo>
                  <a:pt x="6237862" y="6493213"/>
                </a:lnTo>
                <a:lnTo>
                  <a:pt x="0" y="649321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92908" t="-8445" r="-4568" b="-11591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006118" y="813770"/>
            <a:ext cx="9954613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Hãy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nêu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vai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trò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của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qua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các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bức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tranh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7C5AF7-394B-A9BF-67BD-F57B4DF09F2B}"/>
              </a:ext>
            </a:extLst>
          </p:cNvPr>
          <p:cNvGrpSpPr/>
          <p:nvPr/>
        </p:nvGrpSpPr>
        <p:grpSpPr>
          <a:xfrm>
            <a:off x="685800" y="2083797"/>
            <a:ext cx="6297625" cy="2959883"/>
            <a:chOff x="685800" y="2083797"/>
            <a:chExt cx="6297625" cy="2959883"/>
          </a:xfrm>
        </p:grpSpPr>
        <p:sp>
          <p:nvSpPr>
            <p:cNvPr id="6" name="Freeform 6"/>
            <p:cNvSpPr/>
            <p:nvPr/>
          </p:nvSpPr>
          <p:spPr>
            <a:xfrm>
              <a:off x="685800" y="2083797"/>
              <a:ext cx="6297625" cy="2959883"/>
            </a:xfrm>
            <a:custGeom>
              <a:avLst/>
              <a:gdLst/>
              <a:ahLst/>
              <a:cxnLst/>
              <a:rect l="l" t="t" r="r" b="b"/>
              <a:pathLst>
                <a:path w="9446437" h="4439825">
                  <a:moveTo>
                    <a:pt x="0" y="0"/>
                  </a:moveTo>
                  <a:lnTo>
                    <a:pt x="9446437" y="0"/>
                  </a:lnTo>
                  <a:lnTo>
                    <a:pt x="9446437" y="4439825"/>
                  </a:lnTo>
                  <a:lnTo>
                    <a:pt x="0" y="4439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1075141" y="2449755"/>
              <a:ext cx="5326576" cy="22159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bác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gái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có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thể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thanh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toán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viện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phí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002302" y="647700"/>
            <a:ext cx="9954613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>
                <a:solidFill>
                  <a:srgbClr val="D37209"/>
                </a:solidFill>
                <a:latin typeface="Cambria Bold"/>
              </a:rPr>
              <a:t>Hãy nêu vai trò của tiền qua các bức tranh.</a:t>
            </a:r>
          </a:p>
        </p:txBody>
      </p:sp>
      <p:sp>
        <p:nvSpPr>
          <p:cNvPr id="9" name="Freeform 9"/>
          <p:cNvSpPr/>
          <p:nvPr/>
        </p:nvSpPr>
        <p:spPr>
          <a:xfrm>
            <a:off x="6979608" y="1360702"/>
            <a:ext cx="4973490" cy="4659113"/>
          </a:xfrm>
          <a:custGeom>
            <a:avLst/>
            <a:gdLst/>
            <a:ahLst/>
            <a:cxnLst/>
            <a:rect l="l" t="t" r="r" b="b"/>
            <a:pathLst>
              <a:path w="7460235" h="6988670">
                <a:moveTo>
                  <a:pt x="0" y="0"/>
                </a:moveTo>
                <a:lnTo>
                  <a:pt x="7460235" y="0"/>
                </a:lnTo>
                <a:lnTo>
                  <a:pt x="7460235" y="6988670"/>
                </a:lnTo>
                <a:lnTo>
                  <a:pt x="0" y="698867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9545" r="-112516" b="-1809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86613F-78F6-C241-99DD-C28B4F734EB0}"/>
              </a:ext>
            </a:extLst>
          </p:cNvPr>
          <p:cNvGrpSpPr/>
          <p:nvPr/>
        </p:nvGrpSpPr>
        <p:grpSpPr>
          <a:xfrm>
            <a:off x="442609" y="2219942"/>
            <a:ext cx="6297625" cy="2959883"/>
            <a:chOff x="500918" y="2085119"/>
            <a:chExt cx="6297625" cy="2959883"/>
          </a:xfrm>
        </p:grpSpPr>
        <p:sp>
          <p:nvSpPr>
            <p:cNvPr id="6" name="Freeform 6"/>
            <p:cNvSpPr/>
            <p:nvPr/>
          </p:nvSpPr>
          <p:spPr>
            <a:xfrm>
              <a:off x="500918" y="2085119"/>
              <a:ext cx="6297625" cy="2959883"/>
            </a:xfrm>
            <a:custGeom>
              <a:avLst/>
              <a:gdLst/>
              <a:ahLst/>
              <a:cxnLst/>
              <a:rect l="l" t="t" r="r" b="b"/>
              <a:pathLst>
                <a:path w="9446437" h="4439825">
                  <a:moveTo>
                    <a:pt x="0" y="0"/>
                  </a:moveTo>
                  <a:lnTo>
                    <a:pt x="9446437" y="0"/>
                  </a:lnTo>
                  <a:lnTo>
                    <a:pt x="9446437" y="4439825"/>
                  </a:lnTo>
                  <a:lnTo>
                    <a:pt x="0" y="4439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926123" y="2491736"/>
              <a:ext cx="5381421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238"/>
                </a:lnSpc>
              </a:pP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bạn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nam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mua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quà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sinh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nhật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cho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em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và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đỡ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các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bạn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gặp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khó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khăn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002302" y="647700"/>
            <a:ext cx="9954613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>
                <a:solidFill>
                  <a:srgbClr val="D37209"/>
                </a:solidFill>
                <a:latin typeface="Cambria Bold"/>
              </a:rPr>
              <a:t>Hãy nêu vai trò của tiền qua các bức tranh.</a:t>
            </a:r>
          </a:p>
        </p:txBody>
      </p:sp>
      <p:sp>
        <p:nvSpPr>
          <p:cNvPr id="9" name="Freeform 9"/>
          <p:cNvSpPr/>
          <p:nvPr/>
        </p:nvSpPr>
        <p:spPr>
          <a:xfrm>
            <a:off x="6887247" y="1512542"/>
            <a:ext cx="5100182" cy="4355432"/>
          </a:xfrm>
          <a:custGeom>
            <a:avLst/>
            <a:gdLst/>
            <a:ahLst/>
            <a:cxnLst/>
            <a:rect l="l" t="t" r="r" b="b"/>
            <a:pathLst>
              <a:path w="8426566" h="7199706">
                <a:moveTo>
                  <a:pt x="0" y="0"/>
                </a:moveTo>
                <a:lnTo>
                  <a:pt x="8426566" y="0"/>
                </a:lnTo>
                <a:lnTo>
                  <a:pt x="8426566" y="7199706"/>
                </a:lnTo>
                <a:lnTo>
                  <a:pt x="0" y="719970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85281" t="-3530" r="-2864" b="-4560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254965" y="770200"/>
            <a:ext cx="6744486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Một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số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vai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trò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khác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của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47D9FB-F160-0452-D5DA-900F88780E51}"/>
              </a:ext>
            </a:extLst>
          </p:cNvPr>
          <p:cNvGrpSpPr/>
          <p:nvPr/>
        </p:nvGrpSpPr>
        <p:grpSpPr>
          <a:xfrm>
            <a:off x="468460" y="1883491"/>
            <a:ext cx="7257516" cy="1228510"/>
            <a:chOff x="1791934" y="1928208"/>
            <a:chExt cx="7257516" cy="1228510"/>
          </a:xfrm>
        </p:grpSpPr>
        <p:sp>
          <p:nvSpPr>
            <p:cNvPr id="6" name="Freeform 6"/>
            <p:cNvSpPr/>
            <p:nvPr/>
          </p:nvSpPr>
          <p:spPr>
            <a:xfrm>
              <a:off x="1791934" y="1928208"/>
              <a:ext cx="7257516" cy="1228510"/>
            </a:xfrm>
            <a:custGeom>
              <a:avLst/>
              <a:gdLst/>
              <a:ahLst/>
              <a:cxnLst/>
              <a:rect l="l" t="t" r="r" b="b"/>
              <a:pathLst>
                <a:path w="9432481" h="2381701">
                  <a:moveTo>
                    <a:pt x="0" y="0"/>
                  </a:moveTo>
                  <a:lnTo>
                    <a:pt x="9432480" y="0"/>
                  </a:lnTo>
                  <a:lnTo>
                    <a:pt x="9432480" y="2381702"/>
                  </a:lnTo>
                  <a:lnTo>
                    <a:pt x="0" y="2381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2201178" y="2150217"/>
              <a:ext cx="6744486" cy="606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5069"/>
                </a:lnSpc>
              </a:pP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- Mua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thực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phẩm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để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nấu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ăn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C0005D-C32D-7940-F852-500F50D8B7A6}"/>
              </a:ext>
            </a:extLst>
          </p:cNvPr>
          <p:cNvGrpSpPr/>
          <p:nvPr/>
        </p:nvGrpSpPr>
        <p:grpSpPr>
          <a:xfrm>
            <a:off x="2599180" y="3289757"/>
            <a:ext cx="5603529" cy="1228510"/>
            <a:chOff x="1760733" y="3592663"/>
            <a:chExt cx="5603529" cy="1228510"/>
          </a:xfrm>
        </p:grpSpPr>
        <p:sp>
          <p:nvSpPr>
            <p:cNvPr id="9" name="Freeform 9"/>
            <p:cNvSpPr/>
            <p:nvPr/>
          </p:nvSpPr>
          <p:spPr>
            <a:xfrm>
              <a:off x="1760733" y="3592663"/>
              <a:ext cx="5603529" cy="1228510"/>
            </a:xfrm>
            <a:custGeom>
              <a:avLst/>
              <a:gdLst/>
              <a:ahLst/>
              <a:cxnLst/>
              <a:rect l="l" t="t" r="r" b="b"/>
              <a:pathLst>
                <a:path w="9432481" h="2381701">
                  <a:moveTo>
                    <a:pt x="0" y="0"/>
                  </a:moveTo>
                  <a:lnTo>
                    <a:pt x="9432480" y="0"/>
                  </a:lnTo>
                  <a:lnTo>
                    <a:pt x="9432480" y="2381701"/>
                  </a:lnTo>
                  <a:lnTo>
                    <a:pt x="0" y="2381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2002302" y="3851687"/>
              <a:ext cx="5120393" cy="606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5069"/>
                </a:lnSpc>
              </a:pP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-Mua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vật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liệu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xây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nhà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A0458A-8BDA-D662-6A4F-461AC17744D8}"/>
              </a:ext>
            </a:extLst>
          </p:cNvPr>
          <p:cNvGrpSpPr/>
          <p:nvPr/>
        </p:nvGrpSpPr>
        <p:grpSpPr>
          <a:xfrm>
            <a:off x="4641715" y="4851821"/>
            <a:ext cx="4502285" cy="1026943"/>
            <a:chOff x="1898515" y="5343315"/>
            <a:chExt cx="4502285" cy="1026943"/>
          </a:xfrm>
        </p:grpSpPr>
        <p:sp>
          <p:nvSpPr>
            <p:cNvPr id="11" name="Freeform 11"/>
            <p:cNvSpPr/>
            <p:nvPr/>
          </p:nvSpPr>
          <p:spPr>
            <a:xfrm>
              <a:off x="1898515" y="5343315"/>
              <a:ext cx="4093698" cy="1026943"/>
            </a:xfrm>
            <a:custGeom>
              <a:avLst/>
              <a:gdLst/>
              <a:ahLst/>
              <a:cxnLst/>
              <a:rect l="l" t="t" r="r" b="b"/>
              <a:pathLst>
                <a:path w="9432481" h="2381701">
                  <a:moveTo>
                    <a:pt x="0" y="0"/>
                  </a:moveTo>
                  <a:lnTo>
                    <a:pt x="9432480" y="0"/>
                  </a:lnTo>
                  <a:lnTo>
                    <a:pt x="9432480" y="2381702"/>
                  </a:lnTo>
                  <a:lnTo>
                    <a:pt x="0" y="2381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2304964" y="5553787"/>
              <a:ext cx="4095836" cy="606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5069"/>
                </a:lnSpc>
              </a:pP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-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Đóng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học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phí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6" name="Freeform 9">
            <a:extLst>
              <a:ext uri="{FF2B5EF4-FFF2-40B4-BE49-F238E27FC236}">
                <a16:creationId xmlns:a16="http://schemas.microsoft.com/office/drawing/2014/main" id="{D957B971-4876-BB77-8A0A-C8370B46B7A6}"/>
              </a:ext>
            </a:extLst>
          </p:cNvPr>
          <p:cNvSpPr/>
          <p:nvPr/>
        </p:nvSpPr>
        <p:spPr>
          <a:xfrm>
            <a:off x="8609158" y="2048747"/>
            <a:ext cx="3616159" cy="3283021"/>
          </a:xfrm>
          <a:custGeom>
            <a:avLst/>
            <a:gdLst/>
            <a:ahLst/>
            <a:cxnLst/>
            <a:rect l="l" t="t" r="r" b="b"/>
            <a:pathLst>
              <a:path w="3926593" h="4016975">
                <a:moveTo>
                  <a:pt x="0" y="0"/>
                </a:moveTo>
                <a:lnTo>
                  <a:pt x="3926593" y="0"/>
                </a:lnTo>
                <a:lnTo>
                  <a:pt x="3926593" y="4016975"/>
                </a:lnTo>
                <a:lnTo>
                  <a:pt x="0" y="401697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115415" y="275530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2"/>
                </a:lnTo>
                <a:lnTo>
                  <a:pt x="0" y="94604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839F29-B0DB-150D-464E-A6F89C6F9AA2}"/>
              </a:ext>
            </a:extLst>
          </p:cNvPr>
          <p:cNvGrpSpPr/>
          <p:nvPr/>
        </p:nvGrpSpPr>
        <p:grpSpPr>
          <a:xfrm>
            <a:off x="830402" y="1781068"/>
            <a:ext cx="10314629" cy="4415195"/>
            <a:chOff x="830402" y="1781068"/>
            <a:chExt cx="10314629" cy="4415195"/>
          </a:xfrm>
        </p:grpSpPr>
        <p:sp>
          <p:nvSpPr>
            <p:cNvPr id="5" name="Freeform 5"/>
            <p:cNvSpPr/>
            <p:nvPr/>
          </p:nvSpPr>
          <p:spPr>
            <a:xfrm>
              <a:off x="830402" y="1781068"/>
              <a:ext cx="10314629" cy="4415195"/>
            </a:xfrm>
            <a:custGeom>
              <a:avLst/>
              <a:gdLst/>
              <a:ahLst/>
              <a:cxnLst/>
              <a:rect l="l" t="t" r="r" b="b"/>
              <a:pathLst>
                <a:path w="15471944" h="3906666">
                  <a:moveTo>
                    <a:pt x="0" y="0"/>
                  </a:moveTo>
                  <a:lnTo>
                    <a:pt x="15471944" y="0"/>
                  </a:lnTo>
                  <a:lnTo>
                    <a:pt x="15471944" y="3906666"/>
                  </a:lnTo>
                  <a:lnTo>
                    <a:pt x="0" y="3906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1560680" y="2088679"/>
              <a:ext cx="9070642" cy="3877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5120"/>
                </a:lnSpc>
              </a:pP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   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để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mua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bán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hàng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hóa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,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dịch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vụ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phục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vụ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cho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nhu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cầu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của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con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;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tiết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kiệm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gửi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ngân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hàng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để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dự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phòng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cho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những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việc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cần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nhiều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trong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tương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lai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;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để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đỡ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những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gặp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khó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khăn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,...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15D1CC3-133D-63BC-4258-80A410BE08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8023" y="551230"/>
            <a:ext cx="5175953" cy="177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54937" y="2036230"/>
            <a:ext cx="6889569" cy="4122162"/>
          </a:xfrm>
          <a:custGeom>
            <a:avLst/>
            <a:gdLst/>
            <a:ahLst/>
            <a:cxnLst/>
            <a:rect l="l" t="t" r="r" b="b"/>
            <a:pathLst>
              <a:path w="10334353" h="6183243">
                <a:moveTo>
                  <a:pt x="0" y="0"/>
                </a:moveTo>
                <a:lnTo>
                  <a:pt x="10334353" y="0"/>
                </a:lnTo>
                <a:lnTo>
                  <a:pt x="10334353" y="6183243"/>
                </a:lnTo>
                <a:lnTo>
                  <a:pt x="0" y="61832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17292" y="603216"/>
            <a:ext cx="9905975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Khám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phá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phải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quý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trọng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đồng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tiền</a:t>
            </a:r>
            <a:endParaRPr lang="en-US" sz="3960" spc="3" dirty="0">
              <a:solidFill>
                <a:srgbClr val="D37209"/>
              </a:solidFill>
              <a:latin typeface="Cambria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6259" y="1341933"/>
            <a:ext cx="6744486" cy="606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960" b="1" i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sz="3960" b="1" i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960" b="1" i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960" b="1" i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960" b="1" i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960" b="1" i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sz="3960" b="1" i="1" spc="3" dirty="0">
              <a:solidFill>
                <a:srgbClr val="11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545732" y="641350"/>
            <a:ext cx="5711758" cy="677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688"/>
              </a:lnSpc>
            </a:pPr>
            <a:r>
              <a:rPr lang="en-US" sz="4400" spc="4" dirty="0" err="1">
                <a:solidFill>
                  <a:srgbClr val="D37209"/>
                </a:solidFill>
                <a:latin typeface="Cambria Bold"/>
              </a:rPr>
              <a:t>Hũ</a:t>
            </a:r>
            <a:r>
              <a:rPr lang="en-US" sz="4400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400" spc="4" dirty="0" err="1">
                <a:solidFill>
                  <a:srgbClr val="D37209"/>
                </a:solidFill>
                <a:latin typeface="Cambria Bold"/>
              </a:rPr>
              <a:t>bạc</a:t>
            </a:r>
            <a:r>
              <a:rPr lang="en-US" sz="4400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400" spc="4" dirty="0" err="1">
                <a:solidFill>
                  <a:srgbClr val="D37209"/>
                </a:solidFill>
                <a:latin typeface="Cambria Bold"/>
              </a:rPr>
              <a:t>của</a:t>
            </a:r>
            <a:r>
              <a:rPr lang="en-US" sz="4400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400" spc="4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4400" spc="4" dirty="0">
                <a:solidFill>
                  <a:srgbClr val="D37209"/>
                </a:solidFill>
                <a:latin typeface="Cambria Bold"/>
              </a:rPr>
              <a:t> cha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3361" y="1329132"/>
            <a:ext cx="10487721" cy="4351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835"/>
              </a:lnSpc>
              <a:spcBef>
                <a:spcPct val="0"/>
              </a:spcBef>
            </a:pPr>
            <a:r>
              <a:rPr lang="en-US" sz="2996" spc="3" dirty="0">
                <a:solidFill>
                  <a:srgbClr val="111111"/>
                </a:solidFill>
                <a:latin typeface="Cambria"/>
              </a:rPr>
              <a:t>  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Ngày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xưa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có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dân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rất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siêng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năng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Về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già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để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dành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được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hũ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bạc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Tuy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vậy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rất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buồn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vì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trai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của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rất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biếng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hôm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bảo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con: “Cha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muốn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trước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khi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nhắm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mắt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thấy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kiếm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nổi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bát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cơm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hãy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làm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và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mang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về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đây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”.</a:t>
            </a:r>
          </a:p>
          <a:p>
            <a:pPr algn="just" defTabSz="609630">
              <a:lnSpc>
                <a:spcPts val="3835"/>
              </a:lnSpc>
              <a:spcBef>
                <a:spcPct val="0"/>
              </a:spcBef>
            </a:pPr>
            <a:r>
              <a:rPr lang="en-US" sz="2996" spc="3" dirty="0">
                <a:solidFill>
                  <a:srgbClr val="111111"/>
                </a:solidFill>
                <a:latin typeface="Cambria"/>
              </a:rPr>
              <a:t>  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Bà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mẹ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sợ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vất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vả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dúi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ít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cầm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chơi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mấy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hôm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khi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chỉ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còn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vài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đồng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mới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trở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về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đưa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cha.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cha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vứt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nắm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xuống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ao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Thấy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vẫn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thản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nhiên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nghiêm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giọng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: “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Đây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không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phải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làm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ra.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91437" y="1030204"/>
            <a:ext cx="10730912" cy="479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835"/>
              </a:lnSpc>
            </a:pPr>
            <a:r>
              <a:rPr lang="en-US" sz="2996" spc="3" dirty="0">
                <a:solidFill>
                  <a:srgbClr val="111111"/>
                </a:solidFill>
                <a:latin typeface="Cambria"/>
              </a:rPr>
              <a:t>  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lại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Bà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mẹ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chỉ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dám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ít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ăn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đường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Ăn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hết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anh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ta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đành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tìm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vào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làng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xin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xay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thóc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thuê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Xay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thúng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thóc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được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trả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hai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bát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gạo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anh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chỉ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dám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ăn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bát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Suốt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tháng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dành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được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chín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mươi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bát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gạo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anh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bán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lấy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835"/>
              </a:lnSpc>
            </a:pPr>
            <a:r>
              <a:rPr lang="en-US" sz="2996" spc="3" dirty="0">
                <a:solidFill>
                  <a:srgbClr val="111111"/>
                </a:solidFill>
                <a:latin typeface="Cambria"/>
              </a:rPr>
              <a:t> 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Hôm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đó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lão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đang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ngồi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sưởi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lửa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thì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đem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về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ném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mấy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đồng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vào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bếp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lửa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Bất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chấp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lửa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nóng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vội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đưa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tay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vào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bếp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lấy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ra.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lão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chảy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nước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mắt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: “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Bây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giờ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cha tin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đó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chính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tay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làm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ra.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Có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làm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lụng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vất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vả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ta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mới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biết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quý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trọng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đồng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.”</a:t>
            </a:r>
          </a:p>
          <a:p>
            <a:pPr algn="r" defTabSz="609630">
              <a:lnSpc>
                <a:spcPts val="3323"/>
              </a:lnSpc>
              <a:spcBef>
                <a:spcPct val="0"/>
              </a:spcBef>
            </a:pP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(Theo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NXB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Nam, 2020)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66928" y="682066"/>
            <a:ext cx="1183798" cy="126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42576" y="593049"/>
            <a:ext cx="10533737" cy="2654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0652" lvl="1" indent="-355326" algn="just" defTabSz="609630">
              <a:lnSpc>
                <a:spcPts val="4213"/>
              </a:lnSpc>
              <a:buFont typeface="Arial"/>
              <a:buChar char="•"/>
            </a:pP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lần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thứ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nhất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con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lại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thản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nhiên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khi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thấy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cha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ném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xuống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ao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?</a:t>
            </a:r>
          </a:p>
          <a:p>
            <a:pPr marL="710652" lvl="1" indent="-355326" algn="just" defTabSz="609630">
              <a:lnSpc>
                <a:spcPts val="4213"/>
              </a:lnSpc>
              <a:buFont typeface="Arial"/>
              <a:buChar char="•"/>
            </a:pP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Lần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thứ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hai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khi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thấy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cha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ném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vào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lửa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con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đã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làm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gì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?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?</a:t>
            </a:r>
          </a:p>
          <a:p>
            <a:pPr marL="710652" lvl="1" indent="-355326" algn="just" defTabSz="609630">
              <a:lnSpc>
                <a:spcPts val="4213"/>
              </a:lnSpc>
              <a:buFont typeface="Arial"/>
              <a:buChar char="•"/>
            </a:pP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Theo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em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chúng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ta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phải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quý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trọng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đồng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?</a:t>
            </a:r>
          </a:p>
        </p:txBody>
      </p:sp>
      <p:sp>
        <p:nvSpPr>
          <p:cNvPr id="7" name="Freeform 7"/>
          <p:cNvSpPr/>
          <p:nvPr/>
        </p:nvSpPr>
        <p:spPr>
          <a:xfrm>
            <a:off x="2303433" y="3247365"/>
            <a:ext cx="7585133" cy="3362603"/>
          </a:xfrm>
          <a:custGeom>
            <a:avLst/>
            <a:gdLst/>
            <a:ahLst/>
            <a:cxnLst/>
            <a:rect l="l" t="t" r="r" b="b"/>
            <a:pathLst>
              <a:path w="9283441" h="4142735">
                <a:moveTo>
                  <a:pt x="0" y="0"/>
                </a:moveTo>
                <a:lnTo>
                  <a:pt x="9283441" y="0"/>
                </a:lnTo>
                <a:lnTo>
                  <a:pt x="9283441" y="4142735"/>
                </a:lnTo>
                <a:lnTo>
                  <a:pt x="0" y="41427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28241" y="654051"/>
            <a:ext cx="11506200" cy="1210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7"/>
              </a:lnSpc>
            </a:pP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lần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thứ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nhất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con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lại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thản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nhiên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khi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thấy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cha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ném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xuống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ao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07F0B3-4B8A-5370-DC5E-A58554788C80}"/>
              </a:ext>
            </a:extLst>
          </p:cNvPr>
          <p:cNvGrpSpPr/>
          <p:nvPr/>
        </p:nvGrpSpPr>
        <p:grpSpPr>
          <a:xfrm>
            <a:off x="992697" y="2320176"/>
            <a:ext cx="10149048" cy="3128211"/>
            <a:chOff x="830180" y="2057400"/>
            <a:chExt cx="10149048" cy="3128211"/>
          </a:xfrm>
        </p:grpSpPr>
        <p:sp>
          <p:nvSpPr>
            <p:cNvPr id="6" name="Freeform 6"/>
            <p:cNvSpPr/>
            <p:nvPr/>
          </p:nvSpPr>
          <p:spPr>
            <a:xfrm>
              <a:off x="830180" y="2057400"/>
              <a:ext cx="10149048" cy="3128211"/>
            </a:xfrm>
            <a:custGeom>
              <a:avLst/>
              <a:gdLst/>
              <a:ahLst/>
              <a:cxnLst/>
              <a:rect l="l" t="t" r="r" b="b"/>
              <a:pathLst>
                <a:path w="11757244" h="5525905">
                  <a:moveTo>
                    <a:pt x="0" y="0"/>
                  </a:moveTo>
                  <a:lnTo>
                    <a:pt x="11757244" y="0"/>
                  </a:lnTo>
                  <a:lnTo>
                    <a:pt x="11757244" y="5525904"/>
                  </a:lnTo>
                  <a:lnTo>
                    <a:pt x="0" y="5525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1324562" y="2518433"/>
              <a:ext cx="9165210" cy="21544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4238"/>
                </a:lnSpc>
              </a:pP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Lần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thứ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nhất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con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thản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nhiên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khi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cha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ném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xuống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ao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vì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đó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không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phải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là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mà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anh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ta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tự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tay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làm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ra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nên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anh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ta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không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biết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quý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trọng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43775">
            <a:off x="6748162" y="-2652872"/>
            <a:ext cx="6795449" cy="4942145"/>
          </a:xfrm>
          <a:custGeom>
            <a:avLst/>
            <a:gdLst/>
            <a:ahLst/>
            <a:cxnLst/>
            <a:rect l="l" t="t" r="r" b="b"/>
            <a:pathLst>
              <a:path w="10193173" h="7413217">
                <a:moveTo>
                  <a:pt x="0" y="0"/>
                </a:moveTo>
                <a:lnTo>
                  <a:pt x="10193173" y="0"/>
                </a:lnTo>
                <a:lnTo>
                  <a:pt x="10193173" y="7413217"/>
                </a:lnTo>
                <a:lnTo>
                  <a:pt x="0" y="7413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058961" flipH="1">
            <a:off x="-3147159" y="3728783"/>
            <a:ext cx="7092730" cy="5158349"/>
          </a:xfrm>
          <a:custGeom>
            <a:avLst/>
            <a:gdLst/>
            <a:ahLst/>
            <a:cxnLst/>
            <a:rect l="l" t="t" r="r" b="b"/>
            <a:pathLst>
              <a:path w="10639095" h="7737524">
                <a:moveTo>
                  <a:pt x="10639094" y="0"/>
                </a:moveTo>
                <a:lnTo>
                  <a:pt x="0" y="0"/>
                </a:lnTo>
                <a:lnTo>
                  <a:pt x="0" y="7737523"/>
                </a:lnTo>
                <a:lnTo>
                  <a:pt x="10639094" y="7737523"/>
                </a:lnTo>
                <a:lnTo>
                  <a:pt x="1063909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1150148" y="845158"/>
            <a:ext cx="10108321" cy="5205785"/>
          </a:xfrm>
          <a:custGeom>
            <a:avLst/>
            <a:gdLst/>
            <a:ahLst/>
            <a:cxnLst/>
            <a:rect l="l" t="t" r="r" b="b"/>
            <a:pathLst>
              <a:path w="15162482" h="7808678">
                <a:moveTo>
                  <a:pt x="0" y="0"/>
                </a:moveTo>
                <a:lnTo>
                  <a:pt x="15162482" y="0"/>
                </a:lnTo>
                <a:lnTo>
                  <a:pt x="15162482" y="7808678"/>
                </a:lnTo>
                <a:lnTo>
                  <a:pt x="0" y="78086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685010" y="3864347"/>
            <a:ext cx="1066303" cy="2443611"/>
          </a:xfrm>
          <a:custGeom>
            <a:avLst/>
            <a:gdLst/>
            <a:ahLst/>
            <a:cxnLst/>
            <a:rect l="l" t="t" r="r" b="b"/>
            <a:pathLst>
              <a:path w="1599454" h="3665416">
                <a:moveTo>
                  <a:pt x="0" y="0"/>
                </a:moveTo>
                <a:lnTo>
                  <a:pt x="1599454" y="0"/>
                </a:lnTo>
                <a:lnTo>
                  <a:pt x="1599454" y="3665415"/>
                </a:lnTo>
                <a:lnTo>
                  <a:pt x="0" y="36654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97165">
            <a:off x="-83855" y="4954511"/>
            <a:ext cx="2372528" cy="2208608"/>
          </a:xfrm>
          <a:custGeom>
            <a:avLst/>
            <a:gdLst/>
            <a:ahLst/>
            <a:cxnLst/>
            <a:rect l="l" t="t" r="r" b="b"/>
            <a:pathLst>
              <a:path w="3558792" h="3312912">
                <a:moveTo>
                  <a:pt x="0" y="0"/>
                </a:moveTo>
                <a:lnTo>
                  <a:pt x="3558792" y="0"/>
                </a:lnTo>
                <a:lnTo>
                  <a:pt x="3558792" y="3312912"/>
                </a:lnTo>
                <a:lnTo>
                  <a:pt x="0" y="3312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3F381A-AAFC-B2EE-FB2A-E1FF752F38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1528" y="397329"/>
            <a:ext cx="6157494" cy="12436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98BFA7-8844-B2DC-D393-F470F5A55E2B}"/>
              </a:ext>
            </a:extLst>
          </p:cNvPr>
          <p:cNvSpPr txBox="1"/>
          <p:nvPr/>
        </p:nvSpPr>
        <p:spPr>
          <a:xfrm>
            <a:off x="1708485" y="1491610"/>
            <a:ext cx="926469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Nêu được vai trò của tiền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Biết được vì sao phải quý trọng đồng tiền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Điều chỉnh hành vi, thực hiện được những việc làm phù hợp với lứa tuổi thể hiện sự quý trọng đồng tiền.</a:t>
            </a:r>
          </a:p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* Năng lực chung: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tự chủ và tự học; giao tiếp và hợp tác; giải quyết vấn đề và sáng tạo trước những tình huống liên quan tới việc bảo quản và tiết kiệm tiền</a:t>
            </a:r>
          </a:p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* Phẩm chất: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trách nhiệm trong bảo quản và tiết kiệm tiền.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28241" y="654050"/>
            <a:ext cx="11506200" cy="1210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7"/>
              </a:lnSpc>
            </a:pP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Lần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thứ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hai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khi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thấy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cha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ném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vào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lửa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con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đã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làm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gì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?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EAF491-8D79-8474-77FA-E07A83970C17}"/>
              </a:ext>
            </a:extLst>
          </p:cNvPr>
          <p:cNvGrpSpPr/>
          <p:nvPr/>
        </p:nvGrpSpPr>
        <p:grpSpPr>
          <a:xfrm>
            <a:off x="442609" y="2083797"/>
            <a:ext cx="11215991" cy="3583078"/>
            <a:chOff x="442609" y="2083797"/>
            <a:chExt cx="11215991" cy="3583078"/>
          </a:xfrm>
        </p:grpSpPr>
        <p:sp>
          <p:nvSpPr>
            <p:cNvPr id="6" name="Freeform 6"/>
            <p:cNvSpPr/>
            <p:nvPr/>
          </p:nvSpPr>
          <p:spPr>
            <a:xfrm>
              <a:off x="442609" y="2083797"/>
              <a:ext cx="11215991" cy="3583078"/>
            </a:xfrm>
            <a:custGeom>
              <a:avLst/>
              <a:gdLst/>
              <a:ahLst/>
              <a:cxnLst/>
              <a:rect l="l" t="t" r="r" b="b"/>
              <a:pathLst>
                <a:path w="11757244" h="5525905">
                  <a:moveTo>
                    <a:pt x="0" y="0"/>
                  </a:moveTo>
                  <a:lnTo>
                    <a:pt x="11757244" y="0"/>
                  </a:lnTo>
                  <a:lnTo>
                    <a:pt x="11757244" y="5525904"/>
                  </a:lnTo>
                  <a:lnTo>
                    <a:pt x="0" y="5525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1077237" y="2354849"/>
              <a:ext cx="9901990" cy="28947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ct val="95000"/>
                </a:lnSpc>
              </a:pP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 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Lần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thứ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hai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,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khi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thấy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cha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ném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vào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lửa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,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con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đã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vội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đưa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tay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vào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bếp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lấy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ra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mặc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cho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lửa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rất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nóng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. Anh ta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làm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như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vậy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vì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đó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chính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là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những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đồng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mà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anh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ta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đã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vất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vả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làm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ra.</a:t>
              </a:r>
              <a:endParaRPr lang="en-US" sz="3960" dirty="0">
                <a:solidFill>
                  <a:srgbClr val="111111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6" y="126066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912562" y="2419346"/>
            <a:ext cx="2789654" cy="3605368"/>
          </a:xfrm>
          <a:custGeom>
            <a:avLst/>
            <a:gdLst/>
            <a:ahLst/>
            <a:cxnLst/>
            <a:rect l="l" t="t" r="r" b="b"/>
            <a:pathLst>
              <a:path w="4184481" h="5408052">
                <a:moveTo>
                  <a:pt x="0" y="0"/>
                </a:moveTo>
                <a:lnTo>
                  <a:pt x="4184480" y="0"/>
                </a:lnTo>
                <a:lnTo>
                  <a:pt x="4184480" y="5408052"/>
                </a:lnTo>
                <a:lnTo>
                  <a:pt x="0" y="54080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28241" y="1048081"/>
            <a:ext cx="11506200" cy="581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7"/>
              </a:lnSpc>
            </a:pP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Theo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em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chúng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ta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phải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quý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trọng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đồng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EF266F0-DBD3-FBD6-F261-161079052248}"/>
              </a:ext>
            </a:extLst>
          </p:cNvPr>
          <p:cNvGrpSpPr/>
          <p:nvPr/>
        </p:nvGrpSpPr>
        <p:grpSpPr>
          <a:xfrm>
            <a:off x="628241" y="2083796"/>
            <a:ext cx="7652531" cy="3715425"/>
            <a:chOff x="628241" y="2083796"/>
            <a:chExt cx="7652531" cy="3715425"/>
          </a:xfrm>
        </p:grpSpPr>
        <p:sp>
          <p:nvSpPr>
            <p:cNvPr id="5" name="Freeform 5"/>
            <p:cNvSpPr/>
            <p:nvPr/>
          </p:nvSpPr>
          <p:spPr>
            <a:xfrm>
              <a:off x="628241" y="2083796"/>
              <a:ext cx="7652531" cy="3715425"/>
            </a:xfrm>
            <a:custGeom>
              <a:avLst/>
              <a:gdLst/>
              <a:ahLst/>
              <a:cxnLst/>
              <a:rect l="l" t="t" r="r" b="b"/>
              <a:pathLst>
                <a:path w="11757244" h="5525905">
                  <a:moveTo>
                    <a:pt x="0" y="0"/>
                  </a:moveTo>
                  <a:lnTo>
                    <a:pt x="11757244" y="0"/>
                  </a:lnTo>
                  <a:lnTo>
                    <a:pt x="11757244" y="5525904"/>
                  </a:lnTo>
                  <a:lnTo>
                    <a:pt x="0" y="5525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1094875" y="2564701"/>
              <a:ext cx="6569241" cy="26930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4238"/>
                </a:lnSpc>
              </a:pP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	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Chúng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ta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phải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quý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trọng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đồng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vì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để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làm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ra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rất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vất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vả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,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đó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chính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là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công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sức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lao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động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của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mỗi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 flipV="1">
            <a:off x="6644729" y="118214"/>
            <a:ext cx="6370480" cy="6598425"/>
          </a:xfrm>
          <a:custGeom>
            <a:avLst/>
            <a:gdLst/>
            <a:ahLst/>
            <a:cxnLst/>
            <a:rect l="l" t="t" r="r" b="b"/>
            <a:pathLst>
              <a:path w="9555720" h="9897638">
                <a:moveTo>
                  <a:pt x="9555720" y="9897639"/>
                </a:moveTo>
                <a:lnTo>
                  <a:pt x="0" y="9897639"/>
                </a:lnTo>
                <a:lnTo>
                  <a:pt x="0" y="0"/>
                </a:lnTo>
                <a:lnTo>
                  <a:pt x="9555720" y="0"/>
                </a:lnTo>
                <a:lnTo>
                  <a:pt x="9555720" y="989763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6761358">
            <a:off x="-3522316" y="3905424"/>
            <a:ext cx="7044631" cy="5123368"/>
          </a:xfrm>
          <a:custGeom>
            <a:avLst/>
            <a:gdLst/>
            <a:ahLst/>
            <a:cxnLst/>
            <a:rect l="l" t="t" r="r" b="b"/>
            <a:pathLst>
              <a:path w="10566946" h="7685052">
                <a:moveTo>
                  <a:pt x="0" y="0"/>
                </a:moveTo>
                <a:lnTo>
                  <a:pt x="10566946" y="0"/>
                </a:lnTo>
                <a:lnTo>
                  <a:pt x="10566946" y="7685052"/>
                </a:lnTo>
                <a:lnTo>
                  <a:pt x="0" y="7685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3845" y="2229256"/>
            <a:ext cx="3882875" cy="4114800"/>
          </a:xfrm>
          <a:custGeom>
            <a:avLst/>
            <a:gdLst/>
            <a:ahLst/>
            <a:cxnLst/>
            <a:rect l="l" t="t" r="r" b="b"/>
            <a:pathLst>
              <a:path w="5824312" h="6172200">
                <a:moveTo>
                  <a:pt x="0" y="0"/>
                </a:moveTo>
                <a:lnTo>
                  <a:pt x="5824312" y="0"/>
                </a:lnTo>
                <a:lnTo>
                  <a:pt x="5824312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906810-2D25-CB75-C935-A1E4C495A3AE}"/>
              </a:ext>
            </a:extLst>
          </p:cNvPr>
          <p:cNvGrpSpPr/>
          <p:nvPr/>
        </p:nvGrpSpPr>
        <p:grpSpPr>
          <a:xfrm>
            <a:off x="6448207" y="935317"/>
            <a:ext cx="898131" cy="930268"/>
            <a:chOff x="6448207" y="935317"/>
            <a:chExt cx="898131" cy="930268"/>
          </a:xfrm>
        </p:grpSpPr>
        <p:sp>
          <p:nvSpPr>
            <p:cNvPr id="4" name="Freeform 4"/>
            <p:cNvSpPr/>
            <p:nvPr/>
          </p:nvSpPr>
          <p:spPr>
            <a:xfrm>
              <a:off x="6448207" y="935317"/>
              <a:ext cx="898131" cy="930268"/>
            </a:xfrm>
            <a:custGeom>
              <a:avLst/>
              <a:gdLst/>
              <a:ahLst/>
              <a:cxnLst/>
              <a:rect l="l" t="t" r="r" b="b"/>
              <a:pathLst>
                <a:path w="1347197" h="1395402">
                  <a:moveTo>
                    <a:pt x="0" y="0"/>
                  </a:moveTo>
                  <a:lnTo>
                    <a:pt x="1347197" y="0"/>
                  </a:lnTo>
                  <a:lnTo>
                    <a:pt x="1347197" y="1395402"/>
                  </a:lnTo>
                  <a:lnTo>
                    <a:pt x="0" y="13954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6566444" y="1214606"/>
              <a:ext cx="661657" cy="403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133"/>
                </a:lnSpc>
              </a:pPr>
              <a:r>
                <a:rPr lang="en-US" sz="3600" b="1" dirty="0">
                  <a:solidFill>
                    <a:srgbClr val="FFF9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D85BDD-1ACF-01EA-ED1F-5CA29369E8F7}"/>
              </a:ext>
            </a:extLst>
          </p:cNvPr>
          <p:cNvGrpSpPr/>
          <p:nvPr/>
        </p:nvGrpSpPr>
        <p:grpSpPr>
          <a:xfrm>
            <a:off x="6448207" y="3429000"/>
            <a:ext cx="898131" cy="930268"/>
            <a:chOff x="6448207" y="3429000"/>
            <a:chExt cx="898131" cy="930268"/>
          </a:xfrm>
        </p:grpSpPr>
        <p:sp>
          <p:nvSpPr>
            <p:cNvPr id="5" name="Freeform 5"/>
            <p:cNvSpPr/>
            <p:nvPr/>
          </p:nvSpPr>
          <p:spPr>
            <a:xfrm>
              <a:off x="6448207" y="3429000"/>
              <a:ext cx="898131" cy="930268"/>
            </a:xfrm>
            <a:custGeom>
              <a:avLst/>
              <a:gdLst/>
              <a:ahLst/>
              <a:cxnLst/>
              <a:rect l="l" t="t" r="r" b="b"/>
              <a:pathLst>
                <a:path w="1347197" h="1395402">
                  <a:moveTo>
                    <a:pt x="0" y="0"/>
                  </a:moveTo>
                  <a:lnTo>
                    <a:pt x="1347197" y="0"/>
                  </a:lnTo>
                  <a:lnTo>
                    <a:pt x="1347197" y="1395402"/>
                  </a:lnTo>
                  <a:lnTo>
                    <a:pt x="0" y="13954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6566444" y="3708288"/>
              <a:ext cx="661657" cy="403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133"/>
                </a:lnSpc>
              </a:pPr>
              <a:r>
                <a:rPr lang="en-US" sz="3600" b="1" dirty="0">
                  <a:solidFill>
                    <a:srgbClr val="FFF9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009180" y="807018"/>
            <a:ext cx="4862321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764"/>
              </a:lnSpc>
            </a:pPr>
            <a:r>
              <a:rPr lang="en-US" sz="4626" dirty="0">
                <a:solidFill>
                  <a:srgbClr val="51413A"/>
                </a:solidFill>
                <a:latin typeface="Cambria Bold"/>
              </a:rPr>
              <a:t>Chia </a:t>
            </a:r>
            <a:r>
              <a:rPr lang="en-US" sz="4626" dirty="0" err="1">
                <a:solidFill>
                  <a:srgbClr val="51413A"/>
                </a:solidFill>
                <a:latin typeface="Cambria Bold"/>
              </a:rPr>
              <a:t>sẻ</a:t>
            </a:r>
            <a:r>
              <a:rPr lang="en-US" sz="4626" dirty="0">
                <a:solidFill>
                  <a:srgbClr val="51413A"/>
                </a:solidFill>
                <a:latin typeface="Cambria Bold"/>
              </a:rPr>
              <a:t> </a:t>
            </a:r>
            <a:r>
              <a:rPr lang="en-US" sz="4626" dirty="0" err="1">
                <a:solidFill>
                  <a:srgbClr val="51413A"/>
                </a:solidFill>
                <a:latin typeface="Cambria Bold"/>
              </a:rPr>
              <a:t>bài</a:t>
            </a:r>
            <a:r>
              <a:rPr lang="en-US" sz="4626" dirty="0">
                <a:solidFill>
                  <a:srgbClr val="51413A"/>
                </a:solidFill>
                <a:latin typeface="Cambria Bold"/>
              </a:rPr>
              <a:t> </a:t>
            </a:r>
            <a:r>
              <a:rPr lang="en-US" sz="4626" dirty="0" err="1">
                <a:solidFill>
                  <a:srgbClr val="51413A"/>
                </a:solidFill>
                <a:latin typeface="Cambria Bold"/>
              </a:rPr>
              <a:t>học</a:t>
            </a:r>
            <a:r>
              <a:rPr lang="en-US" sz="4626" dirty="0">
                <a:solidFill>
                  <a:srgbClr val="51413A"/>
                </a:solidFill>
                <a:latin typeface="Cambria Bold"/>
              </a:rPr>
              <a:t> </a:t>
            </a:r>
            <a:r>
              <a:rPr lang="en-US" sz="4626" dirty="0" err="1">
                <a:solidFill>
                  <a:srgbClr val="51413A"/>
                </a:solidFill>
                <a:latin typeface="Cambria Bold"/>
              </a:rPr>
              <a:t>với</a:t>
            </a:r>
            <a:r>
              <a:rPr lang="en-US" sz="4626" dirty="0">
                <a:solidFill>
                  <a:srgbClr val="51413A"/>
                </a:solidFill>
                <a:latin typeface="Cambria Bold"/>
              </a:rPr>
              <a:t> </a:t>
            </a:r>
            <a:r>
              <a:rPr lang="en-US" sz="4626" dirty="0" err="1">
                <a:solidFill>
                  <a:srgbClr val="51413A"/>
                </a:solidFill>
                <a:latin typeface="Cambria Bold"/>
              </a:rPr>
              <a:t>người</a:t>
            </a:r>
            <a:r>
              <a:rPr lang="en-US" sz="4626" dirty="0">
                <a:solidFill>
                  <a:srgbClr val="51413A"/>
                </a:solidFill>
                <a:latin typeface="Cambria Bold"/>
              </a:rPr>
              <a:t> </a:t>
            </a:r>
            <a:r>
              <a:rPr lang="en-US" sz="4626" dirty="0" err="1">
                <a:solidFill>
                  <a:srgbClr val="51413A"/>
                </a:solidFill>
                <a:latin typeface="Cambria Bold"/>
              </a:rPr>
              <a:t>thân</a:t>
            </a:r>
            <a:endParaRPr lang="en-US" sz="4626" dirty="0">
              <a:solidFill>
                <a:srgbClr val="51413A"/>
              </a:solidFill>
              <a:latin typeface="Cambria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382026" y="3237935"/>
            <a:ext cx="3289852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25"/>
              </a:lnSpc>
            </a:pPr>
            <a:r>
              <a:rPr lang="en-US" sz="4930" dirty="0" err="1">
                <a:solidFill>
                  <a:srgbClr val="51413A"/>
                </a:solidFill>
                <a:latin typeface="Cambria Bold"/>
              </a:rPr>
              <a:t>Chuẩn</a:t>
            </a:r>
            <a:r>
              <a:rPr lang="en-US" sz="4930" dirty="0">
                <a:solidFill>
                  <a:srgbClr val="51413A"/>
                </a:solidFill>
                <a:latin typeface="Cambria Bold"/>
              </a:rPr>
              <a:t> </a:t>
            </a:r>
            <a:r>
              <a:rPr lang="en-US" sz="4930" dirty="0" err="1">
                <a:solidFill>
                  <a:srgbClr val="51413A"/>
                </a:solidFill>
                <a:latin typeface="Cambria Bold"/>
              </a:rPr>
              <a:t>bị</a:t>
            </a:r>
            <a:r>
              <a:rPr lang="en-US" sz="4930" dirty="0">
                <a:solidFill>
                  <a:srgbClr val="51413A"/>
                </a:solidFill>
                <a:latin typeface="Cambria Bold"/>
              </a:rPr>
              <a:t> </a:t>
            </a:r>
            <a:r>
              <a:rPr lang="en-US" sz="4930" dirty="0" err="1">
                <a:solidFill>
                  <a:srgbClr val="51413A"/>
                </a:solidFill>
                <a:latin typeface="Cambria Bold"/>
              </a:rPr>
              <a:t>bài</a:t>
            </a:r>
            <a:r>
              <a:rPr lang="en-US" sz="4930" dirty="0">
                <a:solidFill>
                  <a:srgbClr val="51413A"/>
                </a:solidFill>
                <a:latin typeface="Cambria Bold"/>
              </a:rPr>
              <a:t> </a:t>
            </a:r>
            <a:r>
              <a:rPr lang="en-US" sz="4930" dirty="0" err="1">
                <a:solidFill>
                  <a:srgbClr val="51413A"/>
                </a:solidFill>
                <a:latin typeface="Cambria Bold"/>
              </a:rPr>
              <a:t>mới</a:t>
            </a:r>
            <a:endParaRPr lang="en-US" sz="4930" dirty="0">
              <a:solidFill>
                <a:srgbClr val="51413A"/>
              </a:solidFill>
              <a:latin typeface="Cambria Bold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0BD177-D4E1-4FF2-401C-715EE9BB69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9364" y="166924"/>
            <a:ext cx="6279424" cy="256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57A096-9C24-3BA0-CB75-0E0816485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141DC19-A4FF-0F75-8EA7-60CB7FB9CFF8}"/>
              </a:ext>
            </a:extLst>
          </p:cNvPr>
          <p:cNvSpPr/>
          <p:nvPr/>
        </p:nvSpPr>
        <p:spPr>
          <a:xfrm rot="-3435467">
            <a:off x="6924341" y="-3725309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5" y="0"/>
                </a:lnTo>
                <a:lnTo>
                  <a:pt x="11892515" y="12248845"/>
                </a:lnTo>
                <a:lnTo>
                  <a:pt x="0" y="12248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71F6FAC-810B-8125-9D46-E359655F2770}"/>
              </a:ext>
            </a:extLst>
          </p:cNvPr>
          <p:cNvSpPr/>
          <p:nvPr/>
        </p:nvSpPr>
        <p:spPr>
          <a:xfrm rot="-5400000">
            <a:off x="7833832" y="4026712"/>
            <a:ext cx="6541897" cy="6737909"/>
          </a:xfrm>
          <a:custGeom>
            <a:avLst/>
            <a:gdLst/>
            <a:ahLst/>
            <a:cxnLst/>
            <a:rect l="l" t="t" r="r" b="b"/>
            <a:pathLst>
              <a:path w="9812845" h="10106863">
                <a:moveTo>
                  <a:pt x="0" y="0"/>
                </a:moveTo>
                <a:lnTo>
                  <a:pt x="9812846" y="0"/>
                </a:lnTo>
                <a:lnTo>
                  <a:pt x="9812846" y="10106864"/>
                </a:lnTo>
                <a:lnTo>
                  <a:pt x="0" y="10106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68868EC-ED72-ED14-9B7B-E49FD75E202F}"/>
              </a:ext>
            </a:extLst>
          </p:cNvPr>
          <p:cNvSpPr/>
          <p:nvPr/>
        </p:nvSpPr>
        <p:spPr>
          <a:xfrm rot="9451084">
            <a:off x="-1844953" y="-2532394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2"/>
                </a:lnTo>
                <a:lnTo>
                  <a:pt x="0" y="78678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5E42035-4376-22FD-7AB3-49D70ACAB7B8}"/>
              </a:ext>
            </a:extLst>
          </p:cNvPr>
          <p:cNvSpPr/>
          <p:nvPr/>
        </p:nvSpPr>
        <p:spPr>
          <a:xfrm rot="1741320">
            <a:off x="2197728" y="393709"/>
            <a:ext cx="1423342" cy="1412991"/>
          </a:xfrm>
          <a:custGeom>
            <a:avLst/>
            <a:gdLst/>
            <a:ahLst/>
            <a:cxnLst/>
            <a:rect l="l" t="t" r="r" b="b"/>
            <a:pathLst>
              <a:path w="2135013" h="2119486">
                <a:moveTo>
                  <a:pt x="0" y="0"/>
                </a:moveTo>
                <a:lnTo>
                  <a:pt x="2135014" y="0"/>
                </a:lnTo>
                <a:lnTo>
                  <a:pt x="2135014" y="2119486"/>
                </a:lnTo>
                <a:lnTo>
                  <a:pt x="0" y="21194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3B2B187-ABC4-5C10-65A4-17E56BC379F7}"/>
              </a:ext>
            </a:extLst>
          </p:cNvPr>
          <p:cNvSpPr/>
          <p:nvPr/>
        </p:nvSpPr>
        <p:spPr>
          <a:xfrm flipH="1">
            <a:off x="9480660" y="1787987"/>
            <a:ext cx="2226057" cy="3155492"/>
          </a:xfrm>
          <a:custGeom>
            <a:avLst/>
            <a:gdLst/>
            <a:ahLst/>
            <a:cxnLst/>
            <a:rect l="l" t="t" r="r" b="b"/>
            <a:pathLst>
              <a:path w="3339085" h="4733238">
                <a:moveTo>
                  <a:pt x="3339085" y="0"/>
                </a:moveTo>
                <a:lnTo>
                  <a:pt x="0" y="0"/>
                </a:lnTo>
                <a:lnTo>
                  <a:pt x="0" y="4733239"/>
                </a:lnTo>
                <a:lnTo>
                  <a:pt x="3339085" y="4733239"/>
                </a:lnTo>
                <a:lnTo>
                  <a:pt x="333908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CED862B-A52A-C6FF-9A90-82E52B70337C}"/>
              </a:ext>
            </a:extLst>
          </p:cNvPr>
          <p:cNvSpPr/>
          <p:nvPr/>
        </p:nvSpPr>
        <p:spPr>
          <a:xfrm>
            <a:off x="8077749" y="2651160"/>
            <a:ext cx="2288203" cy="3495865"/>
          </a:xfrm>
          <a:custGeom>
            <a:avLst/>
            <a:gdLst/>
            <a:ahLst/>
            <a:cxnLst/>
            <a:rect l="l" t="t" r="r" b="b"/>
            <a:pathLst>
              <a:path w="3432304" h="5243798">
                <a:moveTo>
                  <a:pt x="0" y="0"/>
                </a:moveTo>
                <a:lnTo>
                  <a:pt x="3432305" y="0"/>
                </a:lnTo>
                <a:lnTo>
                  <a:pt x="3432305" y="5243798"/>
                </a:lnTo>
                <a:lnTo>
                  <a:pt x="0" y="52437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21509E4-F28F-BFE7-3AA8-94259A3ED8DF}"/>
              </a:ext>
            </a:extLst>
          </p:cNvPr>
          <p:cNvSpPr/>
          <p:nvPr/>
        </p:nvSpPr>
        <p:spPr>
          <a:xfrm rot="384759" flipH="1">
            <a:off x="2426947" y="5274768"/>
            <a:ext cx="1900351" cy="1520281"/>
          </a:xfrm>
          <a:custGeom>
            <a:avLst/>
            <a:gdLst/>
            <a:ahLst/>
            <a:cxnLst/>
            <a:rect l="l" t="t" r="r" b="b"/>
            <a:pathLst>
              <a:path w="2850527" h="2280421">
                <a:moveTo>
                  <a:pt x="2850527" y="0"/>
                </a:moveTo>
                <a:lnTo>
                  <a:pt x="0" y="0"/>
                </a:lnTo>
                <a:lnTo>
                  <a:pt x="0" y="2280421"/>
                </a:lnTo>
                <a:lnTo>
                  <a:pt x="2850527" y="2280421"/>
                </a:lnTo>
                <a:lnTo>
                  <a:pt x="285052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71943FA-19EA-56A3-D4EC-7838AF002910}"/>
              </a:ext>
            </a:extLst>
          </p:cNvPr>
          <p:cNvSpPr/>
          <p:nvPr/>
        </p:nvSpPr>
        <p:spPr>
          <a:xfrm>
            <a:off x="53473" y="4532187"/>
            <a:ext cx="2489739" cy="2299615"/>
          </a:xfrm>
          <a:custGeom>
            <a:avLst/>
            <a:gdLst/>
            <a:ahLst/>
            <a:cxnLst/>
            <a:rect l="l" t="t" r="r" b="b"/>
            <a:pathLst>
              <a:path w="3926593" h="4016975">
                <a:moveTo>
                  <a:pt x="0" y="0"/>
                </a:moveTo>
                <a:lnTo>
                  <a:pt x="3926593" y="0"/>
                </a:lnTo>
                <a:lnTo>
                  <a:pt x="3926593" y="4016975"/>
                </a:lnTo>
                <a:lnTo>
                  <a:pt x="0" y="401697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4E925D-D490-A0BF-6B5C-3A73EC728D0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" y="189599"/>
            <a:ext cx="1491739" cy="14917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40ACDB-5CF9-BD67-1B0E-1C15FEBEB36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83810" y="-87632"/>
            <a:ext cx="4090771" cy="19265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FCE9FA-C2ED-4F71-76EA-CBF7D1A65F7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0320" y="1472014"/>
            <a:ext cx="9778832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57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614800">
            <a:off x="10493965" y="4253330"/>
            <a:ext cx="4065525" cy="4187339"/>
          </a:xfrm>
          <a:custGeom>
            <a:avLst/>
            <a:gdLst/>
            <a:ahLst/>
            <a:cxnLst/>
            <a:rect l="l" t="t" r="r" b="b"/>
            <a:pathLst>
              <a:path w="6098288" h="6281008">
                <a:moveTo>
                  <a:pt x="0" y="0"/>
                </a:moveTo>
                <a:lnTo>
                  <a:pt x="6098288" y="0"/>
                </a:lnTo>
                <a:lnTo>
                  <a:pt x="6098288" y="6281008"/>
                </a:lnTo>
                <a:lnTo>
                  <a:pt x="0" y="6281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049102">
            <a:off x="-3498518" y="-2232295"/>
            <a:ext cx="7388227" cy="5373256"/>
          </a:xfrm>
          <a:custGeom>
            <a:avLst/>
            <a:gdLst/>
            <a:ahLst/>
            <a:cxnLst/>
            <a:rect l="l" t="t" r="r" b="b"/>
            <a:pathLst>
              <a:path w="11082341" h="8059884">
                <a:moveTo>
                  <a:pt x="0" y="0"/>
                </a:moveTo>
                <a:lnTo>
                  <a:pt x="11082341" y="0"/>
                </a:lnTo>
                <a:lnTo>
                  <a:pt x="11082341" y="8059885"/>
                </a:lnTo>
                <a:lnTo>
                  <a:pt x="0" y="8059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2812417" y="268429"/>
            <a:ext cx="7181945" cy="4051861"/>
          </a:xfrm>
          <a:custGeom>
            <a:avLst/>
            <a:gdLst/>
            <a:ahLst/>
            <a:cxnLst/>
            <a:rect l="l" t="t" r="r" b="b"/>
            <a:pathLst>
              <a:path w="10772918" h="5548053">
                <a:moveTo>
                  <a:pt x="0" y="0"/>
                </a:moveTo>
                <a:lnTo>
                  <a:pt x="10772918" y="0"/>
                </a:lnTo>
                <a:lnTo>
                  <a:pt x="10772918" y="5548053"/>
                </a:lnTo>
                <a:lnTo>
                  <a:pt x="0" y="55480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17718">
            <a:off x="1189639" y="1614555"/>
            <a:ext cx="1460520" cy="1359611"/>
          </a:xfrm>
          <a:custGeom>
            <a:avLst/>
            <a:gdLst/>
            <a:ahLst/>
            <a:cxnLst/>
            <a:rect l="l" t="t" r="r" b="b"/>
            <a:pathLst>
              <a:path w="2190780" h="2039417">
                <a:moveTo>
                  <a:pt x="0" y="0"/>
                </a:moveTo>
                <a:lnTo>
                  <a:pt x="2190780" y="0"/>
                </a:lnTo>
                <a:lnTo>
                  <a:pt x="2190780" y="2039417"/>
                </a:lnTo>
                <a:lnTo>
                  <a:pt x="0" y="20394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17762" y="4601145"/>
            <a:ext cx="1066303" cy="2443611"/>
          </a:xfrm>
          <a:custGeom>
            <a:avLst/>
            <a:gdLst/>
            <a:ahLst/>
            <a:cxnLst/>
            <a:rect l="l" t="t" r="r" b="b"/>
            <a:pathLst>
              <a:path w="1599454" h="3665416">
                <a:moveTo>
                  <a:pt x="0" y="0"/>
                </a:moveTo>
                <a:lnTo>
                  <a:pt x="1599454" y="0"/>
                </a:lnTo>
                <a:lnTo>
                  <a:pt x="1599454" y="3665416"/>
                </a:lnTo>
                <a:lnTo>
                  <a:pt x="0" y="36654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73690">
            <a:off x="9618687" y="568917"/>
            <a:ext cx="1096750" cy="1450030"/>
          </a:xfrm>
          <a:custGeom>
            <a:avLst/>
            <a:gdLst/>
            <a:ahLst/>
            <a:cxnLst/>
            <a:rect l="l" t="t" r="r" b="b"/>
            <a:pathLst>
              <a:path w="1645125" h="2175045">
                <a:moveTo>
                  <a:pt x="0" y="0"/>
                </a:moveTo>
                <a:lnTo>
                  <a:pt x="1645125" y="0"/>
                </a:lnTo>
                <a:lnTo>
                  <a:pt x="1645125" y="2175045"/>
                </a:lnTo>
                <a:lnTo>
                  <a:pt x="0" y="21750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32110">
            <a:off x="10167062" y="1758744"/>
            <a:ext cx="1279417" cy="1813606"/>
          </a:xfrm>
          <a:custGeom>
            <a:avLst/>
            <a:gdLst/>
            <a:ahLst/>
            <a:cxnLst/>
            <a:rect l="l" t="t" r="r" b="b"/>
            <a:pathLst>
              <a:path w="1919125" h="2720409">
                <a:moveTo>
                  <a:pt x="0" y="0"/>
                </a:moveTo>
                <a:lnTo>
                  <a:pt x="1919126" y="0"/>
                </a:lnTo>
                <a:lnTo>
                  <a:pt x="1919126" y="2720409"/>
                </a:lnTo>
                <a:lnTo>
                  <a:pt x="0" y="27204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871119" y="5541959"/>
            <a:ext cx="1575603" cy="1260483"/>
          </a:xfrm>
          <a:custGeom>
            <a:avLst/>
            <a:gdLst/>
            <a:ahLst/>
            <a:cxnLst/>
            <a:rect l="l" t="t" r="r" b="b"/>
            <a:pathLst>
              <a:path w="2363405" h="1890724">
                <a:moveTo>
                  <a:pt x="0" y="0"/>
                </a:moveTo>
                <a:lnTo>
                  <a:pt x="2363404" y="0"/>
                </a:lnTo>
                <a:lnTo>
                  <a:pt x="2363404" y="1890724"/>
                </a:lnTo>
                <a:lnTo>
                  <a:pt x="0" y="18907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775200" y="3482892"/>
            <a:ext cx="6835662" cy="3375108"/>
          </a:xfrm>
          <a:custGeom>
            <a:avLst/>
            <a:gdLst/>
            <a:ahLst/>
            <a:cxnLst/>
            <a:rect l="l" t="t" r="r" b="b"/>
            <a:pathLst>
              <a:path w="10253493" h="5062662">
                <a:moveTo>
                  <a:pt x="0" y="0"/>
                </a:moveTo>
                <a:lnTo>
                  <a:pt x="10253494" y="0"/>
                </a:lnTo>
                <a:lnTo>
                  <a:pt x="10253494" y="5062662"/>
                </a:lnTo>
                <a:lnTo>
                  <a:pt x="0" y="506266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A7F737-115A-8263-8F22-23E6ADF954A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50961" y="-103051"/>
            <a:ext cx="7395089" cy="52734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614800">
            <a:off x="10493965" y="4253330"/>
            <a:ext cx="4065525" cy="4187339"/>
          </a:xfrm>
          <a:custGeom>
            <a:avLst/>
            <a:gdLst/>
            <a:ahLst/>
            <a:cxnLst/>
            <a:rect l="l" t="t" r="r" b="b"/>
            <a:pathLst>
              <a:path w="6098288" h="6281008">
                <a:moveTo>
                  <a:pt x="0" y="0"/>
                </a:moveTo>
                <a:lnTo>
                  <a:pt x="6098288" y="0"/>
                </a:lnTo>
                <a:lnTo>
                  <a:pt x="6098288" y="6281008"/>
                </a:lnTo>
                <a:lnTo>
                  <a:pt x="0" y="6281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049102">
            <a:off x="-3498518" y="-2232295"/>
            <a:ext cx="7388227" cy="5373256"/>
          </a:xfrm>
          <a:custGeom>
            <a:avLst/>
            <a:gdLst/>
            <a:ahLst/>
            <a:cxnLst/>
            <a:rect l="l" t="t" r="r" b="b"/>
            <a:pathLst>
              <a:path w="11082341" h="8059884">
                <a:moveTo>
                  <a:pt x="0" y="0"/>
                </a:moveTo>
                <a:lnTo>
                  <a:pt x="11082341" y="0"/>
                </a:lnTo>
                <a:lnTo>
                  <a:pt x="11082341" y="8059885"/>
                </a:lnTo>
                <a:lnTo>
                  <a:pt x="0" y="8059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2749748" y="521088"/>
            <a:ext cx="7181945" cy="3698702"/>
          </a:xfrm>
          <a:custGeom>
            <a:avLst/>
            <a:gdLst/>
            <a:ahLst/>
            <a:cxnLst/>
            <a:rect l="l" t="t" r="r" b="b"/>
            <a:pathLst>
              <a:path w="10772918" h="5548053">
                <a:moveTo>
                  <a:pt x="0" y="0"/>
                </a:moveTo>
                <a:lnTo>
                  <a:pt x="10772918" y="0"/>
                </a:lnTo>
                <a:lnTo>
                  <a:pt x="10772918" y="5548053"/>
                </a:lnTo>
                <a:lnTo>
                  <a:pt x="0" y="55480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17718">
            <a:off x="1189639" y="1614555"/>
            <a:ext cx="1460520" cy="1359611"/>
          </a:xfrm>
          <a:custGeom>
            <a:avLst/>
            <a:gdLst/>
            <a:ahLst/>
            <a:cxnLst/>
            <a:rect l="l" t="t" r="r" b="b"/>
            <a:pathLst>
              <a:path w="2190780" h="2039417">
                <a:moveTo>
                  <a:pt x="0" y="0"/>
                </a:moveTo>
                <a:lnTo>
                  <a:pt x="2190780" y="0"/>
                </a:lnTo>
                <a:lnTo>
                  <a:pt x="2190780" y="2039417"/>
                </a:lnTo>
                <a:lnTo>
                  <a:pt x="0" y="20394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17762" y="4601145"/>
            <a:ext cx="1066303" cy="2443611"/>
          </a:xfrm>
          <a:custGeom>
            <a:avLst/>
            <a:gdLst/>
            <a:ahLst/>
            <a:cxnLst/>
            <a:rect l="l" t="t" r="r" b="b"/>
            <a:pathLst>
              <a:path w="1599454" h="3665416">
                <a:moveTo>
                  <a:pt x="0" y="0"/>
                </a:moveTo>
                <a:lnTo>
                  <a:pt x="1599454" y="0"/>
                </a:lnTo>
                <a:lnTo>
                  <a:pt x="1599454" y="3665416"/>
                </a:lnTo>
                <a:lnTo>
                  <a:pt x="0" y="36654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73690">
            <a:off x="9618687" y="568917"/>
            <a:ext cx="1096750" cy="1450030"/>
          </a:xfrm>
          <a:custGeom>
            <a:avLst/>
            <a:gdLst/>
            <a:ahLst/>
            <a:cxnLst/>
            <a:rect l="l" t="t" r="r" b="b"/>
            <a:pathLst>
              <a:path w="1645125" h="2175045">
                <a:moveTo>
                  <a:pt x="0" y="0"/>
                </a:moveTo>
                <a:lnTo>
                  <a:pt x="1645125" y="0"/>
                </a:lnTo>
                <a:lnTo>
                  <a:pt x="1645125" y="2175045"/>
                </a:lnTo>
                <a:lnTo>
                  <a:pt x="0" y="21750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32110">
            <a:off x="10167062" y="1758744"/>
            <a:ext cx="1279417" cy="1813606"/>
          </a:xfrm>
          <a:custGeom>
            <a:avLst/>
            <a:gdLst/>
            <a:ahLst/>
            <a:cxnLst/>
            <a:rect l="l" t="t" r="r" b="b"/>
            <a:pathLst>
              <a:path w="1919125" h="2720409">
                <a:moveTo>
                  <a:pt x="0" y="0"/>
                </a:moveTo>
                <a:lnTo>
                  <a:pt x="1919126" y="0"/>
                </a:lnTo>
                <a:lnTo>
                  <a:pt x="1919126" y="2720409"/>
                </a:lnTo>
                <a:lnTo>
                  <a:pt x="0" y="27204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871119" y="5541959"/>
            <a:ext cx="1575603" cy="1260483"/>
          </a:xfrm>
          <a:custGeom>
            <a:avLst/>
            <a:gdLst/>
            <a:ahLst/>
            <a:cxnLst/>
            <a:rect l="l" t="t" r="r" b="b"/>
            <a:pathLst>
              <a:path w="2363405" h="1890724">
                <a:moveTo>
                  <a:pt x="0" y="0"/>
                </a:moveTo>
                <a:lnTo>
                  <a:pt x="2363404" y="0"/>
                </a:lnTo>
                <a:lnTo>
                  <a:pt x="2363404" y="1890724"/>
                </a:lnTo>
                <a:lnTo>
                  <a:pt x="0" y="18907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775200" y="3482892"/>
            <a:ext cx="6835662" cy="3375108"/>
          </a:xfrm>
          <a:custGeom>
            <a:avLst/>
            <a:gdLst/>
            <a:ahLst/>
            <a:cxnLst/>
            <a:rect l="l" t="t" r="r" b="b"/>
            <a:pathLst>
              <a:path w="10253493" h="5062662">
                <a:moveTo>
                  <a:pt x="0" y="0"/>
                </a:moveTo>
                <a:lnTo>
                  <a:pt x="10253494" y="0"/>
                </a:lnTo>
                <a:lnTo>
                  <a:pt x="10253494" y="5062662"/>
                </a:lnTo>
                <a:lnTo>
                  <a:pt x="0" y="506266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1A164D-F9A9-CDB6-F7BE-65F46657F6D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81138" y="-127114"/>
            <a:ext cx="7876715" cy="52734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8680" y="2205618"/>
            <a:ext cx="5927321" cy="3463153"/>
          </a:xfrm>
          <a:custGeom>
            <a:avLst/>
            <a:gdLst/>
            <a:ahLst/>
            <a:cxnLst/>
            <a:rect l="l" t="t" r="r" b="b"/>
            <a:pathLst>
              <a:path w="8890981" h="5194730">
                <a:moveTo>
                  <a:pt x="0" y="0"/>
                </a:moveTo>
                <a:lnTo>
                  <a:pt x="8890981" y="0"/>
                </a:lnTo>
                <a:lnTo>
                  <a:pt x="8890981" y="5194730"/>
                </a:lnTo>
                <a:lnTo>
                  <a:pt x="0" y="519473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836975" y="1944870"/>
            <a:ext cx="6297467" cy="3984651"/>
          </a:xfrm>
          <a:custGeom>
            <a:avLst/>
            <a:gdLst/>
            <a:ahLst/>
            <a:cxnLst/>
            <a:rect l="l" t="t" r="r" b="b"/>
            <a:pathLst>
              <a:path w="9446200" h="5976977">
                <a:moveTo>
                  <a:pt x="0" y="0"/>
                </a:moveTo>
                <a:lnTo>
                  <a:pt x="9446200" y="0"/>
                </a:lnTo>
                <a:lnTo>
                  <a:pt x="9446200" y="5976976"/>
                </a:lnTo>
                <a:lnTo>
                  <a:pt x="0" y="597697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237387" y="641350"/>
            <a:ext cx="6327118" cy="641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364"/>
              </a:lnSpc>
            </a:pPr>
            <a:r>
              <a:rPr lang="en-US" sz="4191" spc="4" dirty="0" err="1">
                <a:solidFill>
                  <a:srgbClr val="D37209"/>
                </a:solidFill>
                <a:latin typeface="Cambria Bold"/>
              </a:rPr>
              <a:t>Tìm</a:t>
            </a:r>
            <a:r>
              <a:rPr lang="en-US" sz="4191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191" spc="4" dirty="0" err="1">
                <a:solidFill>
                  <a:srgbClr val="D37209"/>
                </a:solidFill>
                <a:latin typeface="Cambria Bold"/>
              </a:rPr>
              <a:t>hiểu</a:t>
            </a:r>
            <a:r>
              <a:rPr lang="en-US" sz="4191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191" spc="4" dirty="0" err="1">
                <a:solidFill>
                  <a:srgbClr val="D37209"/>
                </a:solidFill>
                <a:latin typeface="Cambria Bold"/>
              </a:rPr>
              <a:t>vai</a:t>
            </a:r>
            <a:r>
              <a:rPr lang="en-US" sz="4191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191" spc="4" dirty="0" err="1">
                <a:solidFill>
                  <a:srgbClr val="D37209"/>
                </a:solidFill>
                <a:latin typeface="Cambria Bold"/>
              </a:rPr>
              <a:t>trò</a:t>
            </a:r>
            <a:r>
              <a:rPr lang="en-US" sz="4191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191" spc="4" dirty="0" err="1">
                <a:solidFill>
                  <a:srgbClr val="D37209"/>
                </a:solidFill>
                <a:latin typeface="Cambria Bold"/>
              </a:rPr>
              <a:t>của</a:t>
            </a:r>
            <a:r>
              <a:rPr lang="en-US" sz="4191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191" spc="4" dirty="0" err="1">
                <a:solidFill>
                  <a:srgbClr val="D37209"/>
                </a:solidFill>
                <a:latin typeface="Cambria Bold"/>
              </a:rPr>
              <a:t>tiền</a:t>
            </a:r>
            <a:endParaRPr lang="en-US" sz="4191" spc="4" dirty="0">
              <a:solidFill>
                <a:srgbClr val="D37209"/>
              </a:solidFill>
              <a:latin typeface="Cambria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078607" y="1297128"/>
            <a:ext cx="8900620" cy="48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062"/>
              </a:lnSpc>
            </a:pP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sz="3200" b="1" spc="3" dirty="0">
              <a:solidFill>
                <a:srgbClr val="11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970241" y="659344"/>
            <a:ext cx="8595939" cy="4000529"/>
          </a:xfrm>
          <a:custGeom>
            <a:avLst/>
            <a:gdLst/>
            <a:ahLst/>
            <a:cxnLst/>
            <a:rect l="l" t="t" r="r" b="b"/>
            <a:pathLst>
              <a:path w="12893908" h="6000793">
                <a:moveTo>
                  <a:pt x="0" y="0"/>
                </a:moveTo>
                <a:lnTo>
                  <a:pt x="12893908" y="0"/>
                </a:lnTo>
                <a:lnTo>
                  <a:pt x="12893908" y="6000793"/>
                </a:lnTo>
                <a:lnTo>
                  <a:pt x="0" y="60007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5471"/>
            </a:stretch>
          </a:blip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86443" y="4552157"/>
            <a:ext cx="1183798" cy="126609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817900" y="392890"/>
            <a:ext cx="8900620" cy="48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62"/>
              </a:lnSpc>
            </a:pP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sz="3173" b="1" spc="3" dirty="0">
              <a:solidFill>
                <a:srgbClr val="11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45690" y="4660137"/>
            <a:ext cx="9860510" cy="1136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4473" lvl="1" indent="-387237" algn="just" defTabSz="609630">
              <a:lnSpc>
                <a:spcPts val="4592"/>
              </a:lnSpc>
              <a:buFont typeface="Arial"/>
              <a:buChar char="•"/>
            </a:pP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Hãy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nêu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vai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trò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của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qua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các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bức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tranh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.</a:t>
            </a:r>
          </a:p>
          <a:p>
            <a:pPr marL="774473" lvl="1" indent="-387237" algn="just" defTabSz="609630">
              <a:lnSpc>
                <a:spcPts val="4592"/>
              </a:lnSpc>
              <a:buFont typeface="Arial"/>
              <a:buChar char="•"/>
            </a:pP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Theo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em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còn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có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vai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trò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nào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khác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35186" y="3007201"/>
            <a:ext cx="7321627" cy="3267276"/>
          </a:xfrm>
          <a:custGeom>
            <a:avLst/>
            <a:gdLst/>
            <a:ahLst/>
            <a:cxnLst/>
            <a:rect l="l" t="t" r="r" b="b"/>
            <a:pathLst>
              <a:path w="10982440" h="4900914">
                <a:moveTo>
                  <a:pt x="0" y="0"/>
                </a:moveTo>
                <a:lnTo>
                  <a:pt x="10982440" y="0"/>
                </a:lnTo>
                <a:lnTo>
                  <a:pt x="10982440" y="4900913"/>
                </a:lnTo>
                <a:lnTo>
                  <a:pt x="0" y="49009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51913" y="1880344"/>
            <a:ext cx="9781770" cy="1111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64"/>
              </a:lnSpc>
            </a:pP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Hãy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cùng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thảo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luận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nhóm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để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quan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sát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tranh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và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trả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lời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các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câu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hỏi</a:t>
            </a:r>
            <a:endParaRPr lang="en-US" sz="3488" spc="3" dirty="0">
              <a:solidFill>
                <a:srgbClr val="111111"/>
              </a:solidFill>
              <a:latin typeface="Cambria 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58B80C-B060-08B3-AE17-5DF43417DA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081" y="215934"/>
            <a:ext cx="10559187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759146" y="1771520"/>
            <a:ext cx="6288459" cy="3674156"/>
          </a:xfrm>
          <a:custGeom>
            <a:avLst/>
            <a:gdLst/>
            <a:ahLst/>
            <a:cxnLst/>
            <a:rect l="l" t="t" r="r" b="b"/>
            <a:pathLst>
              <a:path w="9432688" h="5511234">
                <a:moveTo>
                  <a:pt x="0" y="0"/>
                </a:moveTo>
                <a:lnTo>
                  <a:pt x="9432688" y="0"/>
                </a:lnTo>
                <a:lnTo>
                  <a:pt x="9432688" y="5511234"/>
                </a:lnTo>
                <a:lnTo>
                  <a:pt x="0" y="55112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79829" y="799902"/>
            <a:ext cx="9954613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Hãy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nêu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vai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trò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của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qua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các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bức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tranh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E353ED-0389-4FEF-6947-CCB512601F6A}"/>
              </a:ext>
            </a:extLst>
          </p:cNvPr>
          <p:cNvGrpSpPr/>
          <p:nvPr/>
        </p:nvGrpSpPr>
        <p:grpSpPr>
          <a:xfrm>
            <a:off x="493018" y="2158120"/>
            <a:ext cx="5272565" cy="2900956"/>
            <a:chOff x="493018" y="2158120"/>
            <a:chExt cx="5272565" cy="2900956"/>
          </a:xfrm>
        </p:grpSpPr>
        <p:sp>
          <p:nvSpPr>
            <p:cNvPr id="7" name="Freeform 7"/>
            <p:cNvSpPr/>
            <p:nvPr/>
          </p:nvSpPr>
          <p:spPr>
            <a:xfrm>
              <a:off x="493018" y="2158120"/>
              <a:ext cx="5272565" cy="2900956"/>
            </a:xfrm>
            <a:custGeom>
              <a:avLst/>
              <a:gdLst/>
              <a:ahLst/>
              <a:cxnLst/>
              <a:rect l="l" t="t" r="r" b="b"/>
              <a:pathLst>
                <a:path w="7315200" h="3438144">
                  <a:moveTo>
                    <a:pt x="0" y="0"/>
                  </a:moveTo>
                  <a:lnTo>
                    <a:pt x="7315200" y="0"/>
                  </a:lnTo>
                  <a:lnTo>
                    <a:pt x="7315200" y="3438144"/>
                  </a:lnTo>
                  <a:lnTo>
                    <a:pt x="0" y="3438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857656" y="2508695"/>
              <a:ext cx="4543290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238"/>
                </a:lnSpc>
              </a:pP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bác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bán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hàng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có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thể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mua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được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chiếc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xe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đạp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cho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con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gái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33449D-6D62-8A2A-E8FF-6A3FFE605DA0}"/>
              </a:ext>
            </a:extLst>
          </p:cNvPr>
          <p:cNvGrpSpPr/>
          <p:nvPr/>
        </p:nvGrpSpPr>
        <p:grpSpPr>
          <a:xfrm>
            <a:off x="1034716" y="2298032"/>
            <a:ext cx="5498431" cy="2491620"/>
            <a:chOff x="1034716" y="2298032"/>
            <a:chExt cx="5498431" cy="2491620"/>
          </a:xfrm>
        </p:grpSpPr>
        <p:sp>
          <p:nvSpPr>
            <p:cNvPr id="6" name="Freeform 6"/>
            <p:cNvSpPr/>
            <p:nvPr/>
          </p:nvSpPr>
          <p:spPr>
            <a:xfrm>
              <a:off x="1034716" y="2298032"/>
              <a:ext cx="5498431" cy="2322094"/>
            </a:xfrm>
            <a:custGeom>
              <a:avLst/>
              <a:gdLst/>
              <a:ahLst/>
              <a:cxnLst/>
              <a:rect l="l" t="t" r="r" b="b"/>
              <a:pathLst>
                <a:path w="9446437" h="4439825">
                  <a:moveTo>
                    <a:pt x="0" y="0"/>
                  </a:moveTo>
                  <a:lnTo>
                    <a:pt x="9446437" y="0"/>
                  </a:lnTo>
                  <a:lnTo>
                    <a:pt x="9446437" y="4439825"/>
                  </a:lnTo>
                  <a:lnTo>
                    <a:pt x="0" y="4439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1523931" y="2635216"/>
              <a:ext cx="4543290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238"/>
                </a:lnSpc>
              </a:pP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gia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đình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có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nguồn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vốn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đầu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tư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để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buôn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bán</a:t>
              </a:r>
              <a:endParaRPr lang="en-US" sz="3960" dirty="0">
                <a:solidFill>
                  <a:srgbClr val="111111"/>
                </a:solidFill>
                <a:latin typeface="Cambria Bold"/>
              </a:endParaRPr>
            </a:p>
            <a:p>
              <a:pPr algn="just" defTabSz="609630">
                <a:lnSpc>
                  <a:spcPts val="4238"/>
                </a:lnSpc>
              </a:pPr>
              <a:endParaRPr lang="en-US" sz="3960" dirty="0">
                <a:solidFill>
                  <a:srgbClr val="111111"/>
                </a:solidFill>
                <a:latin typeface="Cambria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7396097" y="1316467"/>
            <a:ext cx="3583130" cy="4855733"/>
          </a:xfrm>
          <a:custGeom>
            <a:avLst/>
            <a:gdLst/>
            <a:ahLst/>
            <a:cxnLst/>
            <a:rect l="l" t="t" r="r" b="b"/>
            <a:pathLst>
              <a:path w="5374695" h="7283600">
                <a:moveTo>
                  <a:pt x="0" y="0"/>
                </a:moveTo>
                <a:lnTo>
                  <a:pt x="5374695" y="0"/>
                </a:lnTo>
                <a:lnTo>
                  <a:pt x="5374695" y="7283600"/>
                </a:lnTo>
                <a:lnTo>
                  <a:pt x="0" y="72836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129191" b="-7011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002302" y="647700"/>
            <a:ext cx="9954613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>
                <a:solidFill>
                  <a:srgbClr val="D37209"/>
                </a:solidFill>
                <a:latin typeface="Cambria Bold"/>
              </a:rPr>
              <a:t>Hãy nêu vai trò của tiền qua các bức tranh.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928</Words>
  <Application>Microsoft Office PowerPoint</Application>
  <PresentationFormat>Widescreen</PresentationFormat>
  <Paragraphs>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Cambria Bold</vt:lpstr>
      <vt:lpstr>SVN-Newton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Thinkpad</cp:lastModifiedBy>
  <cp:revision>10</cp:revision>
  <dcterms:created xsi:type="dcterms:W3CDTF">2024-02-09T00:56:52Z</dcterms:created>
  <dcterms:modified xsi:type="dcterms:W3CDTF">2025-04-14T14:44:33Z</dcterms:modified>
</cp:coreProperties>
</file>